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handoutMasterIdLst>
    <p:handoutMasterId r:id="rId23"/>
  </p:handoutMasterIdLst>
  <p:sldIdLst>
    <p:sldId id="269" r:id="rId2"/>
    <p:sldId id="271" r:id="rId3"/>
    <p:sldId id="358" r:id="rId4"/>
    <p:sldId id="594" r:id="rId5"/>
    <p:sldId id="443" r:id="rId6"/>
    <p:sldId id="518" r:id="rId7"/>
    <p:sldId id="615" r:id="rId8"/>
    <p:sldId id="563" r:id="rId9"/>
    <p:sldId id="570" r:id="rId10"/>
    <p:sldId id="571" r:id="rId11"/>
    <p:sldId id="572" r:id="rId12"/>
    <p:sldId id="596" r:id="rId13"/>
    <p:sldId id="573" r:id="rId14"/>
    <p:sldId id="617" r:id="rId15"/>
    <p:sldId id="618" r:id="rId16"/>
    <p:sldId id="613" r:id="rId17"/>
    <p:sldId id="619" r:id="rId18"/>
    <p:sldId id="614" r:id="rId19"/>
    <p:sldId id="616" r:id="rId20"/>
    <p:sldId id="390" r:id="rId21"/>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Times New Roman" charset="0"/>
        <a:ea typeface="ＭＳ Ｐゴシック" charset="0"/>
        <a:cs typeface="+mn-cs"/>
      </a:defRPr>
    </a:lvl6pPr>
    <a:lvl7pPr marL="2743200" algn="l" defTabSz="457200" rtl="0" eaLnBrk="1" latinLnBrk="0" hangingPunct="1">
      <a:defRPr sz="1200" kern="1200">
        <a:solidFill>
          <a:schemeClr val="tx1"/>
        </a:solidFill>
        <a:latin typeface="Times New Roman" charset="0"/>
        <a:ea typeface="ＭＳ Ｐゴシック" charset="0"/>
        <a:cs typeface="+mn-cs"/>
      </a:defRPr>
    </a:lvl7pPr>
    <a:lvl8pPr marL="3200400" algn="l" defTabSz="457200" rtl="0" eaLnBrk="1" latinLnBrk="0" hangingPunct="1">
      <a:defRPr sz="1200" kern="1200">
        <a:solidFill>
          <a:schemeClr val="tx1"/>
        </a:solidFill>
        <a:latin typeface="Times New Roman" charset="0"/>
        <a:ea typeface="ＭＳ Ｐゴシック" charset="0"/>
        <a:cs typeface="+mn-cs"/>
      </a:defRPr>
    </a:lvl8pPr>
    <a:lvl9pPr marL="3657600" algn="l" defTabSz="457200" rtl="0" eaLnBrk="1" latinLnBrk="0" hangingPunct="1">
      <a:defRPr sz="12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01" autoAdjust="0"/>
    <p:restoredTop sz="98109" autoAdjust="0"/>
  </p:normalViewPr>
  <p:slideViewPr>
    <p:cSldViewPr>
      <p:cViewPr varScale="1">
        <p:scale>
          <a:sx n="92" d="100"/>
          <a:sy n="92" d="100"/>
        </p:scale>
        <p:origin x="-104" y="-216"/>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50" d="100"/>
        <a:sy n="150" d="100"/>
      </p:scale>
      <p:origin x="0" y="4616"/>
    </p:cViewPr>
  </p:sorterViewPr>
  <p:notesViewPr>
    <p:cSldViewPr>
      <p:cViewPr>
        <p:scale>
          <a:sx n="100" d="100"/>
          <a:sy n="100" d="100"/>
        </p:scale>
        <p:origin x="-1968" y="78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mr-IN" smtClean="0"/>
              <a:t>doc.: IEEE P802.11-17/0859r4</a:t>
            </a:r>
            <a:endParaRPr lang="en-US"/>
          </a:p>
        </p:txBody>
      </p:sp>
      <p:sp>
        <p:nvSpPr>
          <p:cNvPr id="3075" name="Rectangle 3"/>
          <p:cNvSpPr>
            <a:spLocks noGrp="1" noChangeArrowheads="1"/>
          </p:cNvSpPr>
          <p:nvPr>
            <p:ph type="dt" sz="quarter" idx="1"/>
          </p:nvPr>
        </p:nvSpPr>
        <p:spPr bwMode="auto">
          <a:xfrm>
            <a:off x="695325" y="177800"/>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smtClean="0"/>
              <a:t>July 2017</a:t>
            </a:r>
            <a:endParaRPr lang="en-US"/>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lvl1pPr>
          </a:lstStyle>
          <a:p>
            <a:r>
              <a:rPr lang="en-US" smtClean="0"/>
              <a:t>Donald Eastlake 3rd, Huawei Technologies</a:t>
            </a:r>
            <a:endParaRPr lang="en-US"/>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defTabSz="933450">
              <a:defRPr/>
            </a:lvl1pPr>
          </a:lstStyle>
          <a:p>
            <a:r>
              <a:rPr lang="en-US"/>
              <a:t>Page </a:t>
            </a:r>
            <a:fld id="{BA7524A1-3D73-7D46-9F01-B48D5D3DB9CF}"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2884868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mr-IN" smtClean="0"/>
              <a:t>doc.: IEEE P802.11-17/0859r4</a:t>
            </a:r>
            <a:endParaRPr lang="en-US"/>
          </a:p>
        </p:txBody>
      </p:sp>
      <p:sp>
        <p:nvSpPr>
          <p:cNvPr id="2051" name="Rectangle 3"/>
          <p:cNvSpPr>
            <a:spLocks noGrp="1" noChangeArrowheads="1"/>
          </p:cNvSpPr>
          <p:nvPr>
            <p:ph type="dt" idx="1"/>
          </p:nvPr>
        </p:nvSpPr>
        <p:spPr bwMode="auto">
          <a:xfrm>
            <a:off x="654050" y="98425"/>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smtClean="0"/>
              <a:t>July 2017</a:t>
            </a:r>
            <a:endParaRPr lang="en-US"/>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662" tIns="46038" rIns="93662"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5pPr marL="457200" lvl="4" algn="r" defTabSz="933450">
              <a:defRPr/>
            </a:lvl5pPr>
          </a:lstStyle>
          <a:p>
            <a:pPr lvl="4"/>
            <a:r>
              <a:rPr lang="en-US" smtClean="0"/>
              <a:t>Donald Eastlake 3rd, Huawei Technologies</a:t>
            </a:r>
            <a:endParaRPr lang="en-US"/>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lvl1pPr>
          </a:lstStyle>
          <a:p>
            <a:r>
              <a:rPr lang="en-US"/>
              <a:t>Page </a:t>
            </a:r>
            <a:fld id="{1B7C4E39-0B0F-7845-91A7-D810512B9B6A}"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12219227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P802.11-17/0859r4</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28EBCAB7-A961-C748-BA39-7C2FB2190658}" type="slidenum">
              <a:rPr lang="en-US"/>
              <a:pPr/>
              <a:t>1</a:t>
            </a:fld>
            <a:endParaRPr lang="en-US"/>
          </a:p>
        </p:txBody>
      </p:sp>
      <p:sp>
        <p:nvSpPr>
          <p:cNvPr id="31746"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54113" y="701675"/>
            <a:ext cx="4625975" cy="3468688"/>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4820"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mr-IN" sz="1400" smtClean="0"/>
              <a:t>doc.: IEEE P802.11-17/0859r4</a:t>
            </a:r>
            <a:endParaRPr lang="en-US" sz="1400"/>
          </a:p>
        </p:txBody>
      </p:sp>
      <p:sp>
        <p:nvSpPr>
          <p:cNvPr id="34821"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July 2017</a:t>
            </a:r>
            <a:endParaRPr lang="en-US" sz="1400"/>
          </a:p>
        </p:txBody>
      </p:sp>
      <p:sp>
        <p:nvSpPr>
          <p:cNvPr id="34822"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4823"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42D6D890-B90E-0D4B-83CF-8C7200319E91}"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54113" y="701675"/>
            <a:ext cx="4625975" cy="3468688"/>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5844"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mr-IN" sz="1400" smtClean="0"/>
              <a:t>doc.: IEEE P802.11-17/0859r4</a:t>
            </a:r>
            <a:endParaRPr lang="en-US" sz="1400"/>
          </a:p>
        </p:txBody>
      </p:sp>
      <p:sp>
        <p:nvSpPr>
          <p:cNvPr id="35845"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July 2017</a:t>
            </a:r>
            <a:endParaRPr lang="en-US" sz="1400"/>
          </a:p>
        </p:txBody>
      </p:sp>
      <p:sp>
        <p:nvSpPr>
          <p:cNvPr id="35846"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5847"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BD6A05F8-778C-4F49-821C-EC5F03E48719}"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mr-IN" smtClean="0"/>
              <a:t>doc.: IEEE P802.11-17/0859r4</a:t>
            </a:r>
            <a:endParaRPr lang="en-US"/>
          </a:p>
        </p:txBody>
      </p:sp>
      <p:sp>
        <p:nvSpPr>
          <p:cNvPr id="5" name="Date Placeholder 4"/>
          <p:cNvSpPr>
            <a:spLocks noGrp="1"/>
          </p:cNvSpPr>
          <p:nvPr>
            <p:ph type="dt" idx="11"/>
          </p:nvPr>
        </p:nvSpPr>
        <p:spPr/>
        <p:txBody>
          <a:bodyPr/>
          <a:lstStyle/>
          <a:p>
            <a:r>
              <a:rPr lang="en-US" smtClean="0"/>
              <a:t>July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12</a:t>
            </a:fld>
            <a:endParaRPr lang="en-US"/>
          </a:p>
        </p:txBody>
      </p:sp>
    </p:spTree>
    <p:extLst>
      <p:ext uri="{BB962C8B-B14F-4D97-AF65-F5344CB8AC3E}">
        <p14:creationId xmlns:p14="http://schemas.microsoft.com/office/powerpoint/2010/main" val="1096560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97EC3D2F-EAD7-9548-B345-E65DCB3AD535}" type="slidenum">
              <a:rPr lang="en-US"/>
              <a:pPr/>
              <a:t>13</a:t>
            </a:fld>
            <a:endParaRPr lang="en-US"/>
          </a:p>
        </p:txBody>
      </p:sp>
      <p:sp>
        <p:nvSpPr>
          <p:cNvPr id="37891" name="Rectangle 2"/>
          <p:cNvSpPr>
            <a:spLocks noGrp="1" noRot="1" noChangeAspect="1" noChangeArrowheads="1" noTextEdit="1"/>
          </p:cNvSpPr>
          <p:nvPr>
            <p:ph type="sldImg"/>
          </p:nvPr>
        </p:nvSpPr>
        <p:spPr>
          <a:xfrm>
            <a:off x="1154113" y="701675"/>
            <a:ext cx="4625975" cy="3468688"/>
          </a:xfrm>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P802.11-17/0859r4</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14</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P802.11-17/0859r4</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15</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P802.11-17/0859r4</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16</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P802.11-17/0859r4</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17</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P802.11-17/0859r4</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18</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P802.11-17/0859r4</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19</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P802.11-17/0859r4</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5F29C1CD-3D70-0D44-B264-FEDD03CBC5EB}" type="slidenum">
              <a:rPr lang="en-US"/>
              <a:pPr/>
              <a:t>2</a:t>
            </a:fld>
            <a:endParaRPr lang="en-US"/>
          </a:p>
        </p:txBody>
      </p:sp>
      <p:sp>
        <p:nvSpPr>
          <p:cNvPr id="35842"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P802.11-17/0859r4</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1D1BDB0B-EA10-DA4F-A289-10D32EADFFC2}" type="slidenum">
              <a:rPr lang="en-US"/>
              <a:pPr/>
              <a:t>20</a:t>
            </a:fld>
            <a:endParaRPr lang="en-US"/>
          </a:p>
        </p:txBody>
      </p:sp>
      <p:sp>
        <p:nvSpPr>
          <p:cNvPr id="273410"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val="1"/>
            </a:ext>
          </a:extLst>
        </p:spPr>
      </p:sp>
      <p:sp>
        <p:nvSpPr>
          <p:cNvPr id="27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P802.11-17/0859r4</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DBD95C97-01AF-6E4B-8DFC-0F6525CFE0C3}" type="slidenum">
              <a:rPr lang="en-US"/>
              <a:pPr/>
              <a:t>3</a:t>
            </a:fld>
            <a:endParaRPr lang="en-US"/>
          </a:p>
        </p:txBody>
      </p:sp>
      <p:sp>
        <p:nvSpPr>
          <p:cNvPr id="269314"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mr-IN" smtClean="0"/>
              <a:t>doc.: IEEE P802.11-17/0859r4</a:t>
            </a:r>
            <a:endParaRPr lang="en-US"/>
          </a:p>
        </p:txBody>
      </p:sp>
      <p:sp>
        <p:nvSpPr>
          <p:cNvPr id="5" name="Date Placeholder 4"/>
          <p:cNvSpPr>
            <a:spLocks noGrp="1"/>
          </p:cNvSpPr>
          <p:nvPr>
            <p:ph type="dt" idx="11"/>
          </p:nvPr>
        </p:nvSpPr>
        <p:spPr/>
        <p:txBody>
          <a:bodyPr/>
          <a:lstStyle/>
          <a:p>
            <a:r>
              <a:rPr lang="en-US" smtClean="0"/>
              <a:t>July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4</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mr-IN" smtClean="0"/>
              <a:t>doc.: IEEE P802.11-17/0859r4</a:t>
            </a:r>
            <a:endParaRPr lang="en-US"/>
          </a:p>
        </p:txBody>
      </p:sp>
      <p:sp>
        <p:nvSpPr>
          <p:cNvPr id="5" name="Date Placeholder 4"/>
          <p:cNvSpPr>
            <a:spLocks noGrp="1"/>
          </p:cNvSpPr>
          <p:nvPr>
            <p:ph type="dt" idx="11"/>
          </p:nvPr>
        </p:nvSpPr>
        <p:spPr/>
        <p:txBody>
          <a:bodyPr/>
          <a:lstStyle/>
          <a:p>
            <a:r>
              <a:rPr lang="en-US" smtClean="0"/>
              <a:t>July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5</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P802.11-17/0859r4</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6</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P802.11-17/0859r4</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7</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P802.11-17/0859r4</a:t>
            </a:r>
            <a:endParaRPr lang="en-US"/>
          </a:p>
        </p:txBody>
      </p:sp>
      <p:sp>
        <p:nvSpPr>
          <p:cNvPr id="5" name="Rectangle 3"/>
          <p:cNvSpPr>
            <a:spLocks noGrp="1" noChangeArrowheads="1"/>
          </p:cNvSpPr>
          <p:nvPr>
            <p:ph type="dt" idx="1"/>
          </p:nvPr>
        </p:nvSpPr>
        <p:spPr>
          <a:ln/>
        </p:spPr>
        <p:txBody>
          <a:bodyPr/>
          <a:lstStyle/>
          <a:p>
            <a:r>
              <a:rPr lang="en-US" smtClean="0"/>
              <a:t>July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8</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34C26461-AD1F-8746-A555-A4BAD75455CA}" type="slidenum">
              <a:rPr lang="en-US"/>
              <a:pPr/>
              <a:t>9</a:t>
            </a:fld>
            <a:endParaRPr lang="en-US"/>
          </a:p>
        </p:txBody>
      </p:sp>
      <p:sp>
        <p:nvSpPr>
          <p:cNvPr id="33795" name="Rectangle 2"/>
          <p:cNvSpPr>
            <a:spLocks noGrp="1" noRot="1" noChangeAspect="1" noChangeArrowheads="1" noTextEdit="1"/>
          </p:cNvSpPr>
          <p:nvPr>
            <p:ph type="sldImg"/>
          </p:nvPr>
        </p:nvSpPr>
        <p:spPr>
          <a:xfrm>
            <a:off x="1154113" y="701675"/>
            <a:ext cx="4625975" cy="3468688"/>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July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EE19A702-8D61-DA40-BAED-0D68F7693781}" type="slidenum">
              <a:rPr lang="en-US"/>
              <a:pPr/>
              <a:t>‹#›</a:t>
            </a:fld>
            <a:endParaRPr lang="en-US"/>
          </a:p>
        </p:txBody>
      </p:sp>
    </p:spTree>
    <p:extLst>
      <p:ext uri="{BB962C8B-B14F-4D97-AF65-F5344CB8AC3E}">
        <p14:creationId xmlns:p14="http://schemas.microsoft.com/office/powerpoint/2010/main" val="2741242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July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F6194611-4792-364C-837E-A04B5261F426}" type="slidenum">
              <a:rPr lang="en-US"/>
              <a:pPr/>
              <a:t>‹#›</a:t>
            </a:fld>
            <a:endParaRPr lang="en-US"/>
          </a:p>
        </p:txBody>
      </p:sp>
    </p:spTree>
    <p:extLst>
      <p:ext uri="{BB962C8B-B14F-4D97-AF65-F5344CB8AC3E}">
        <p14:creationId xmlns:p14="http://schemas.microsoft.com/office/powerpoint/2010/main" val="3168183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July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9BF2CAFB-ADFD-B848-B800-CBF8451CD13D}" type="slidenum">
              <a:rPr lang="en-US"/>
              <a:pPr/>
              <a:t>‹#›</a:t>
            </a:fld>
            <a:endParaRPr lang="en-US"/>
          </a:p>
        </p:txBody>
      </p:sp>
    </p:spTree>
    <p:extLst>
      <p:ext uri="{BB962C8B-B14F-4D97-AF65-F5344CB8AC3E}">
        <p14:creationId xmlns:p14="http://schemas.microsoft.com/office/powerpoint/2010/main" val="3165077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96913" y="334963"/>
            <a:ext cx="1066800" cy="274637"/>
          </a:xfrm>
        </p:spPr>
        <p:txBody>
          <a:bodyPr/>
          <a:lstStyle>
            <a:lvl1pPr>
              <a:defRPr/>
            </a:lvl1pPr>
          </a:lstStyle>
          <a:p>
            <a:r>
              <a:rPr lang="en-US" smtClean="0"/>
              <a:t>July 2017</a:t>
            </a:r>
            <a:endParaRPr lang="en-US"/>
          </a:p>
        </p:txBody>
      </p:sp>
      <p:sp>
        <p:nvSpPr>
          <p:cNvPr id="6" name="Footer Placeholder 5"/>
          <p:cNvSpPr>
            <a:spLocks noGrp="1"/>
          </p:cNvSpPr>
          <p:nvPr>
            <p:ph type="ftr" sz="quarter" idx="11"/>
          </p:nvPr>
        </p:nvSpPr>
        <p:spPr>
          <a:xfrm>
            <a:off x="8077200" y="6475413"/>
            <a:ext cx="466725" cy="182562"/>
          </a:xfrm>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a:xfrm>
            <a:off x="4344988" y="6475413"/>
            <a:ext cx="530225" cy="182562"/>
          </a:xfrm>
        </p:spPr>
        <p:txBody>
          <a:bodyPr/>
          <a:lstStyle>
            <a:lvl1pPr>
              <a:defRPr/>
            </a:lvl1pPr>
          </a:lstStyle>
          <a:p>
            <a:r>
              <a:rPr lang="en-US"/>
              <a:t>Slide </a:t>
            </a:r>
            <a:fld id="{121BAD72-3FA3-0443-AF57-ABE30D2ACA31}" type="slidenum">
              <a:rPr lang="en-US"/>
              <a:pPr/>
              <a:t>‹#›</a:t>
            </a:fld>
            <a:endParaRPr lang="en-US"/>
          </a:p>
        </p:txBody>
      </p:sp>
    </p:spTree>
    <p:extLst>
      <p:ext uri="{BB962C8B-B14F-4D97-AF65-F5344CB8AC3E}">
        <p14:creationId xmlns:p14="http://schemas.microsoft.com/office/powerpoint/2010/main" val="2685077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July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E07E2395-9832-434C-915E-5A5554E61FA5}" type="slidenum">
              <a:rPr lang="en-US"/>
              <a:pPr/>
              <a:t>‹#›</a:t>
            </a:fld>
            <a:endParaRPr lang="en-US"/>
          </a:p>
        </p:txBody>
      </p:sp>
    </p:spTree>
    <p:extLst>
      <p:ext uri="{BB962C8B-B14F-4D97-AF65-F5344CB8AC3E}">
        <p14:creationId xmlns:p14="http://schemas.microsoft.com/office/powerpoint/2010/main" val="352481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July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7D5777D5-75AC-B44F-BE13-06A2EFBD89B5}" type="slidenum">
              <a:rPr lang="en-US"/>
              <a:pPr/>
              <a:t>‹#›</a:t>
            </a:fld>
            <a:endParaRPr lang="en-US"/>
          </a:p>
        </p:txBody>
      </p:sp>
    </p:spTree>
    <p:extLst>
      <p:ext uri="{BB962C8B-B14F-4D97-AF65-F5344CB8AC3E}">
        <p14:creationId xmlns:p14="http://schemas.microsoft.com/office/powerpoint/2010/main" val="247606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July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0FDE2964-C12C-2B4C-BAF8-3F56449A3B31}" type="slidenum">
              <a:rPr lang="en-US"/>
              <a:pPr/>
              <a:t>‹#›</a:t>
            </a:fld>
            <a:endParaRPr lang="en-US"/>
          </a:p>
        </p:txBody>
      </p:sp>
    </p:spTree>
    <p:extLst>
      <p:ext uri="{BB962C8B-B14F-4D97-AF65-F5344CB8AC3E}">
        <p14:creationId xmlns:p14="http://schemas.microsoft.com/office/powerpoint/2010/main" val="84297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July 2017</a:t>
            </a:r>
            <a:endParaRPr lang="en-US"/>
          </a:p>
        </p:txBody>
      </p:sp>
      <p:sp>
        <p:nvSpPr>
          <p:cNvPr id="8" name="Footer Placeholder 7"/>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9" name="Slide Number Placeholder 8"/>
          <p:cNvSpPr>
            <a:spLocks noGrp="1"/>
          </p:cNvSpPr>
          <p:nvPr>
            <p:ph type="sldNum" sz="quarter" idx="12"/>
          </p:nvPr>
        </p:nvSpPr>
        <p:spPr/>
        <p:txBody>
          <a:bodyPr/>
          <a:lstStyle>
            <a:lvl1pPr>
              <a:defRPr/>
            </a:lvl1pPr>
          </a:lstStyle>
          <a:p>
            <a:r>
              <a:rPr lang="en-US"/>
              <a:t>Slide </a:t>
            </a:r>
            <a:fld id="{6477C6A4-E0FE-C54A-8B4C-8D14B0825AFC}" type="slidenum">
              <a:rPr lang="en-US"/>
              <a:pPr/>
              <a:t>‹#›</a:t>
            </a:fld>
            <a:endParaRPr lang="en-US"/>
          </a:p>
        </p:txBody>
      </p:sp>
    </p:spTree>
    <p:extLst>
      <p:ext uri="{BB962C8B-B14F-4D97-AF65-F5344CB8AC3E}">
        <p14:creationId xmlns:p14="http://schemas.microsoft.com/office/powerpoint/2010/main" val="810403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July 2017</a:t>
            </a:r>
            <a:endParaRPr lang="en-US"/>
          </a:p>
        </p:txBody>
      </p:sp>
      <p:sp>
        <p:nvSpPr>
          <p:cNvPr id="4" name="Footer Placeholder 3"/>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5" name="Slide Number Placeholder 4"/>
          <p:cNvSpPr>
            <a:spLocks noGrp="1"/>
          </p:cNvSpPr>
          <p:nvPr>
            <p:ph type="sldNum" sz="quarter" idx="12"/>
          </p:nvPr>
        </p:nvSpPr>
        <p:spPr/>
        <p:txBody>
          <a:bodyPr/>
          <a:lstStyle>
            <a:lvl1pPr>
              <a:defRPr/>
            </a:lvl1pPr>
          </a:lstStyle>
          <a:p>
            <a:r>
              <a:rPr lang="en-US"/>
              <a:t>Slide </a:t>
            </a:r>
            <a:fld id="{BBB26D7F-8714-4246-8FD6-84ABBFA0E3B2}" type="slidenum">
              <a:rPr lang="en-US"/>
              <a:pPr/>
              <a:t>‹#›</a:t>
            </a:fld>
            <a:endParaRPr lang="en-US"/>
          </a:p>
        </p:txBody>
      </p:sp>
    </p:spTree>
    <p:extLst>
      <p:ext uri="{BB962C8B-B14F-4D97-AF65-F5344CB8AC3E}">
        <p14:creationId xmlns:p14="http://schemas.microsoft.com/office/powerpoint/2010/main" val="2770304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July 2017</a:t>
            </a:r>
            <a:endParaRPr lang="en-US"/>
          </a:p>
        </p:txBody>
      </p:sp>
      <p:sp>
        <p:nvSpPr>
          <p:cNvPr id="3" name="Footer Placeholder 2"/>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4" name="Slide Number Placeholder 3"/>
          <p:cNvSpPr>
            <a:spLocks noGrp="1"/>
          </p:cNvSpPr>
          <p:nvPr>
            <p:ph type="sldNum" sz="quarter" idx="12"/>
          </p:nvPr>
        </p:nvSpPr>
        <p:spPr/>
        <p:txBody>
          <a:bodyPr/>
          <a:lstStyle>
            <a:lvl1pPr>
              <a:defRPr/>
            </a:lvl1pPr>
          </a:lstStyle>
          <a:p>
            <a:r>
              <a:rPr lang="en-US"/>
              <a:t>Slide </a:t>
            </a:r>
            <a:fld id="{94C6A4A8-B33E-7A42-8246-EA297EB53027}" type="slidenum">
              <a:rPr lang="en-US"/>
              <a:pPr/>
              <a:t>‹#›</a:t>
            </a:fld>
            <a:endParaRPr lang="en-US"/>
          </a:p>
        </p:txBody>
      </p:sp>
    </p:spTree>
    <p:extLst>
      <p:ext uri="{BB962C8B-B14F-4D97-AF65-F5344CB8AC3E}">
        <p14:creationId xmlns:p14="http://schemas.microsoft.com/office/powerpoint/2010/main" val="377131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July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66A4FEAF-7174-E047-83E5-4846D28097EC}" type="slidenum">
              <a:rPr lang="en-US"/>
              <a:pPr/>
              <a:t>‹#›</a:t>
            </a:fld>
            <a:endParaRPr lang="en-US"/>
          </a:p>
        </p:txBody>
      </p:sp>
    </p:spTree>
    <p:extLst>
      <p:ext uri="{BB962C8B-B14F-4D97-AF65-F5344CB8AC3E}">
        <p14:creationId xmlns:p14="http://schemas.microsoft.com/office/powerpoint/2010/main" val="1703129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July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3379CD0C-3B38-F74B-83B1-D21E9DF204CB}" type="slidenum">
              <a:rPr lang="en-US"/>
              <a:pPr/>
              <a:t>‹#›</a:t>
            </a:fld>
            <a:endParaRPr lang="en-US"/>
          </a:p>
        </p:txBody>
      </p:sp>
    </p:spTree>
    <p:extLst>
      <p:ext uri="{BB962C8B-B14F-4D97-AF65-F5344CB8AC3E}">
        <p14:creationId xmlns:p14="http://schemas.microsoft.com/office/powerpoint/2010/main" val="13312961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96913" y="334963"/>
            <a:ext cx="1066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defRPr sz="1800" b="1"/>
            </a:lvl1pPr>
          </a:lstStyle>
          <a:p>
            <a:r>
              <a:rPr lang="en-US" smtClean="0"/>
              <a:t>July 2017</a:t>
            </a:r>
            <a:endParaRPr lang="en-US"/>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a:defRPr/>
            </a:lvl1pPr>
          </a:lstStyle>
          <a:p>
            <a:r>
              <a:rPr lang="en-US" smtClean="0"/>
              <a:t>Donald Eastlake 3rd, Huawei Technologies</a:t>
            </a:r>
            <a:endParaRPr 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a:defRPr/>
            </a:lvl1pPr>
          </a:lstStyle>
          <a:p>
            <a:r>
              <a:rPr lang="en-US"/>
              <a:t>Slide </a:t>
            </a:r>
            <a:fld id="{19E3275A-E46C-D84B-8464-101992D07C13}" type="slidenum">
              <a:rPr lang="en-US"/>
              <a:pPr/>
              <a:t>‹#›</a:t>
            </a:fld>
            <a:endParaRPr lang="en-US"/>
          </a:p>
        </p:txBody>
      </p:sp>
      <p:sp>
        <p:nvSpPr>
          <p:cNvPr id="1031" name="Rectangle 7"/>
          <p:cNvSpPr>
            <a:spLocks noChangeArrowheads="1"/>
          </p:cNvSpPr>
          <p:nvPr/>
        </p:nvSpPr>
        <p:spPr bwMode="auto">
          <a:xfrm>
            <a:off x="5486400" y="332601"/>
            <a:ext cx="29623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b">
            <a:spAutoFit/>
          </a:bodyPr>
          <a:lstStyle/>
          <a:p>
            <a:pPr marL="457200" lvl="4" algn="ctr"/>
            <a:r>
              <a:rPr lang="en-US" sz="1800" b="1" dirty="0"/>
              <a:t>doc.: IEEE </a:t>
            </a:r>
            <a:r>
              <a:rPr lang="en-US" sz="1800" b="1" dirty="0" smtClean="0"/>
              <a:t>P802.11-17/</a:t>
            </a:r>
            <a:r>
              <a:rPr lang="en-US" sz="1800" b="1" dirty="0" smtClean="0"/>
              <a:t>0859r4</a:t>
            </a:r>
            <a:endParaRPr lang="en-US" sz="18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49139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dirty="0" smtClean="0"/>
              <a:t>Agenda</a:t>
            </a:r>
            <a:endParaRPr lang="en-US" dirty="0"/>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charset="0"/>
          <a:ea typeface="ＭＳ Ｐゴシック" charset="0"/>
        </a:defRPr>
      </a:lvl2pPr>
      <a:lvl3pPr algn="ctr" rtl="0" eaLnBrk="0" fontAlgn="base" hangingPunct="0">
        <a:spcBef>
          <a:spcPct val="0"/>
        </a:spcBef>
        <a:spcAft>
          <a:spcPct val="0"/>
        </a:spcAft>
        <a:defRPr sz="3200" b="1">
          <a:solidFill>
            <a:schemeClr val="tx2"/>
          </a:solidFill>
          <a:latin typeface="Times New Roman" charset="0"/>
          <a:ea typeface="ＭＳ Ｐゴシック" charset="0"/>
        </a:defRPr>
      </a:lvl3pPr>
      <a:lvl4pPr algn="ctr" rtl="0" eaLnBrk="0" fontAlgn="base" hangingPunct="0">
        <a:spcBef>
          <a:spcPct val="0"/>
        </a:spcBef>
        <a:spcAft>
          <a:spcPct val="0"/>
        </a:spcAft>
        <a:defRPr sz="3200" b="1">
          <a:solidFill>
            <a:schemeClr val="tx2"/>
          </a:solidFill>
          <a:latin typeface="Times New Roman" charset="0"/>
          <a:ea typeface="ＭＳ Ｐゴシック" charset="0"/>
        </a:defRPr>
      </a:lvl4pPr>
      <a:lvl5pPr algn="ctr" rtl="0" eaLnBrk="0" fontAlgn="base" hangingPunct="0">
        <a:spcBef>
          <a:spcPct val="0"/>
        </a:spcBef>
        <a:spcAft>
          <a:spcPct val="0"/>
        </a:spcAft>
        <a:defRPr sz="3200" b="1">
          <a:solidFill>
            <a:schemeClr val="tx2"/>
          </a:solidFill>
          <a:latin typeface="Times New Roman" charset="0"/>
          <a:ea typeface="ＭＳ Ｐゴシック" charset="0"/>
        </a:defRPr>
      </a:lvl5pPr>
      <a:lvl6pPr marL="457200" algn="ctr" rtl="0" eaLnBrk="0" fontAlgn="base" hangingPunct="0">
        <a:spcBef>
          <a:spcPct val="0"/>
        </a:spcBef>
        <a:spcAft>
          <a:spcPct val="0"/>
        </a:spcAft>
        <a:defRPr sz="3200" b="1">
          <a:solidFill>
            <a:schemeClr val="tx2"/>
          </a:solidFill>
          <a:latin typeface="Times New Roman" charset="0"/>
          <a:ea typeface="ＭＳ Ｐゴシック" charset="0"/>
        </a:defRPr>
      </a:lvl6pPr>
      <a:lvl7pPr marL="914400" algn="ctr" rtl="0" eaLnBrk="0" fontAlgn="base" hangingPunct="0">
        <a:spcBef>
          <a:spcPct val="0"/>
        </a:spcBef>
        <a:spcAft>
          <a:spcPct val="0"/>
        </a:spcAft>
        <a:defRPr sz="3200" b="1">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3200" b="1">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3200" b="1">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085850" indent="-228600" algn="l" rtl="0" eaLnBrk="0" fontAlgn="base" hangingPunct="0">
        <a:spcBef>
          <a:spcPct val="20000"/>
        </a:spcBef>
        <a:spcAft>
          <a:spcPct val="0"/>
        </a:spcAft>
        <a:buChar char="•"/>
        <a:defRPr>
          <a:solidFill>
            <a:schemeClr val="tx1"/>
          </a:solidFill>
          <a:latin typeface="+mn-lt"/>
          <a:ea typeface="+mn-ea"/>
        </a:defRPr>
      </a:lvl3pPr>
      <a:lvl4pPr marL="1428750" indent="-228600" algn="l" rtl="0" eaLnBrk="0" fontAlgn="base" hangingPunct="0">
        <a:spcBef>
          <a:spcPct val="20000"/>
        </a:spcBef>
        <a:spcAft>
          <a:spcPct val="0"/>
        </a:spcAft>
        <a:buChar char="–"/>
        <a:defRPr sz="1600">
          <a:solidFill>
            <a:schemeClr val="tx1"/>
          </a:solidFill>
          <a:latin typeface="+mn-lt"/>
          <a:ea typeface="+mn-ea"/>
        </a:defRPr>
      </a:lvl4pPr>
      <a:lvl5pPr marL="1771650" indent="-228600" algn="l" rtl="0" eaLnBrk="0" fontAlgn="base" hangingPunct="0">
        <a:spcBef>
          <a:spcPct val="20000"/>
        </a:spcBef>
        <a:spcAft>
          <a:spcPct val="0"/>
        </a:spcAft>
        <a:buChar char="•"/>
        <a:defRPr sz="1600">
          <a:solidFill>
            <a:schemeClr val="tx1"/>
          </a:solidFill>
          <a:latin typeface="+mn-lt"/>
          <a:ea typeface="+mn-ea"/>
        </a:defRPr>
      </a:lvl5pPr>
      <a:lvl6pPr marL="2228850" indent="-228600" algn="l" rtl="0" eaLnBrk="0" fontAlgn="base" hangingPunct="0">
        <a:spcBef>
          <a:spcPct val="20000"/>
        </a:spcBef>
        <a:spcAft>
          <a:spcPct val="0"/>
        </a:spcAft>
        <a:buChar char="•"/>
        <a:defRPr sz="1600">
          <a:solidFill>
            <a:schemeClr val="tx1"/>
          </a:solidFill>
          <a:latin typeface="+mn-lt"/>
          <a:ea typeface="+mn-ea"/>
        </a:defRPr>
      </a:lvl6pPr>
      <a:lvl7pPr marL="2686050" indent="-228600" algn="l" rtl="0" eaLnBrk="0" fontAlgn="base" hangingPunct="0">
        <a:spcBef>
          <a:spcPct val="20000"/>
        </a:spcBef>
        <a:spcAft>
          <a:spcPct val="0"/>
        </a:spcAft>
        <a:buChar char="•"/>
        <a:defRPr sz="1600">
          <a:solidFill>
            <a:schemeClr val="tx1"/>
          </a:solidFill>
          <a:latin typeface="+mn-lt"/>
          <a:ea typeface="+mn-ea"/>
        </a:defRPr>
      </a:lvl7pPr>
      <a:lvl8pPr marL="3143250" indent="-228600" algn="l" rtl="0" eaLnBrk="0" fontAlgn="base" hangingPunct="0">
        <a:spcBef>
          <a:spcPct val="20000"/>
        </a:spcBef>
        <a:spcAft>
          <a:spcPct val="0"/>
        </a:spcAft>
        <a:buChar char="•"/>
        <a:defRPr sz="1600">
          <a:solidFill>
            <a:schemeClr val="tx1"/>
          </a:solidFill>
          <a:latin typeface="+mn-lt"/>
          <a:ea typeface="+mn-ea"/>
        </a:defRPr>
      </a:lvl8pPr>
      <a:lvl9pPr marL="3600450" indent="-228600" algn="l" rtl="0" eaLnBrk="0" fontAlgn="base" hangingPunct="0">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mailto:d3e3e3@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4" Type="http://schemas.openxmlformats.org/officeDocument/2006/relationships/hyperlink" Target="https://standards.ieee.org/develop/policies/bylaws/sb_bylaws.pdf%20section%205.2.1.3" TargetMode="External"/><Relationship Id="rId5" Type="http://schemas.openxmlformats.org/officeDocument/2006/relationships/hyperlink" Target="http://www.ieee802.org/devdocs.shtml"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d3e3e3@gmail.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development.standards.ieee.org/get-file/P802.11ak.pdf?t=77398400003" TargetMode="External"/><Relationship Id="rId4" Type="http://schemas.openxmlformats.org/officeDocument/2006/relationships/hyperlink" Target="http://www.ieee802.org/11/private/Draft_Standards/11ak/Draft%20P802.11ak_D4.0.pdf" TargetMode="External"/><Relationship Id="rId5" Type="http://schemas.openxmlformats.org/officeDocument/2006/relationships/hyperlink" Target="http://www.ieee802.org/1/files/private/bz-drafts/d2/802-1Qbz-d2-4.pdf" TargetMode="External"/><Relationship Id="rId6" Type="http://schemas.openxmlformats.org/officeDocument/2006/relationships/hyperlink" Target="http://www.ieee802.org/1/files/private/ac-rev-drafts/d4/802-1ac-rev-d4-0.pdf"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4"/>
          <p:cNvSpPr>
            <a:spLocks noGrp="1"/>
          </p:cNvSpPr>
          <p:nvPr>
            <p:ph type="dt" sz="half" idx="10"/>
          </p:nvPr>
        </p:nvSpPr>
        <p:spPr/>
        <p:txBody>
          <a:bodyPr/>
          <a:lstStyle/>
          <a:p>
            <a:r>
              <a:rPr lang="en-US" smtClean="0"/>
              <a:t>July 2017</a:t>
            </a:r>
            <a:endParaRPr lang="en-US"/>
          </a:p>
        </p:txBody>
      </p:sp>
      <p:sp>
        <p:nvSpPr>
          <p:cNvPr id="26" name="Footer Placeholder 5"/>
          <p:cNvSpPr>
            <a:spLocks noGrp="1"/>
          </p:cNvSpPr>
          <p:nvPr>
            <p:ph type="ftr" sz="quarter" idx="11"/>
          </p:nvPr>
        </p:nvSpPr>
        <p:spPr/>
        <p:txBody>
          <a:bodyPr/>
          <a:lstStyle/>
          <a:p>
            <a:r>
              <a:rPr lang="en-US" smtClean="0"/>
              <a:t>Donald Eastlake 3rd, Huawei Technologies</a:t>
            </a:r>
            <a:endParaRPr lang="en-US"/>
          </a:p>
        </p:txBody>
      </p:sp>
      <p:sp>
        <p:nvSpPr>
          <p:cNvPr id="27" name="Slide Number Placeholder 6"/>
          <p:cNvSpPr>
            <a:spLocks noGrp="1"/>
          </p:cNvSpPr>
          <p:nvPr>
            <p:ph type="sldNum" sz="quarter" idx="12"/>
          </p:nvPr>
        </p:nvSpPr>
        <p:spPr/>
        <p:txBody>
          <a:bodyPr/>
          <a:lstStyle/>
          <a:p>
            <a:r>
              <a:rPr lang="en-US"/>
              <a:t>Slide </a:t>
            </a:r>
            <a:fld id="{4CEC91F7-929A-F34C-9B79-77717372B2B7}" type="slidenum">
              <a:rPr lang="en-US"/>
              <a:pPr/>
              <a:t>1</a:t>
            </a:fld>
            <a:endParaRPr lang="en-US"/>
          </a:p>
        </p:txBody>
      </p:sp>
      <p:sp>
        <p:nvSpPr>
          <p:cNvPr id="30722" name="Rectangle 2"/>
          <p:cNvSpPr>
            <a:spLocks noGrp="1" noChangeArrowheads="1"/>
          </p:cNvSpPr>
          <p:nvPr>
            <p:ph type="title"/>
          </p:nvPr>
        </p:nvSpPr>
        <p:spPr>
          <a:noFill/>
          <a:ln/>
        </p:spPr>
        <p:txBody>
          <a:bodyPr/>
          <a:lstStyle/>
          <a:p>
            <a:r>
              <a:rPr lang="en-US" sz="3600" dirty="0" smtClean="0">
                <a:latin typeface="Arial" charset="0"/>
              </a:rPr>
              <a:t>July 2017 802.11ak Agenda</a:t>
            </a:r>
            <a:endParaRPr lang="en-US" sz="3600" dirty="0">
              <a:latin typeface="Arial" charset="0"/>
            </a:endParaRPr>
          </a:p>
        </p:txBody>
      </p:sp>
      <p:sp>
        <p:nvSpPr>
          <p:cNvPr id="30726" name="Rectangle 6"/>
          <p:cNvSpPr>
            <a:spLocks noGrp="1" noChangeArrowheads="1"/>
          </p:cNvSpPr>
          <p:nvPr>
            <p:ph type="body" sz="half" idx="1"/>
          </p:nvPr>
        </p:nvSpPr>
        <p:spPr>
          <a:xfrm>
            <a:off x="685800" y="1752600"/>
            <a:ext cx="7772400" cy="1219200"/>
          </a:xfrm>
          <a:noFill/>
          <a:ln/>
        </p:spPr>
        <p:txBody>
          <a:bodyPr/>
          <a:lstStyle/>
          <a:p>
            <a:pPr algn="ctr">
              <a:buFontTx/>
              <a:buNone/>
            </a:pPr>
            <a:r>
              <a:rPr lang="en-US" sz="1800" dirty="0">
                <a:latin typeface="Arial" charset="0"/>
              </a:rPr>
              <a:t>Date:</a:t>
            </a:r>
            <a:r>
              <a:rPr lang="en-US" sz="1800" b="0" dirty="0">
                <a:latin typeface="Arial" charset="0"/>
              </a:rPr>
              <a:t> </a:t>
            </a:r>
            <a:r>
              <a:rPr lang="en-US" sz="1800" b="0" dirty="0" smtClean="0">
                <a:latin typeface="Arial" charset="0"/>
              </a:rPr>
              <a:t>2016-</a:t>
            </a:r>
            <a:r>
              <a:rPr lang="en-US" sz="1800" b="0" dirty="0" smtClean="0">
                <a:latin typeface="Arial" charset="0"/>
              </a:rPr>
              <a:t>07-12</a:t>
            </a:r>
            <a:endParaRPr lang="en-US" sz="1800" b="0" dirty="0">
              <a:latin typeface="Arial" charset="0"/>
            </a:endParaRPr>
          </a:p>
        </p:txBody>
      </p:sp>
      <p:sp>
        <p:nvSpPr>
          <p:cNvPr id="30732" name="Rectangle 12"/>
          <p:cNvSpPr>
            <a:spLocks noChangeArrowheads="1"/>
          </p:cNvSpPr>
          <p:nvPr/>
        </p:nvSpPr>
        <p:spPr bwMode="auto">
          <a:xfrm>
            <a:off x="533400" y="2057400"/>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a:spcBef>
                <a:spcPct val="20000"/>
              </a:spcBef>
            </a:pPr>
            <a:r>
              <a:rPr lang="en-US" sz="2000" b="1" dirty="0"/>
              <a:t>Authors:</a:t>
            </a:r>
          </a:p>
        </p:txBody>
      </p:sp>
      <p:graphicFrame>
        <p:nvGraphicFramePr>
          <p:cNvPr id="30754" name="Group 34"/>
          <p:cNvGraphicFramePr>
            <a:graphicFrameLocks noGrp="1"/>
          </p:cNvGraphicFramePr>
          <p:nvPr>
            <p:ph sz="half" idx="2"/>
            <p:extLst>
              <p:ext uri="{D42A27DB-BD31-4B8C-83A1-F6EECF244321}">
                <p14:modId xmlns:p14="http://schemas.microsoft.com/office/powerpoint/2010/main" val="3377348777"/>
              </p:ext>
            </p:extLst>
          </p:nvPr>
        </p:nvGraphicFramePr>
        <p:xfrm>
          <a:off x="685800" y="2590799"/>
          <a:ext cx="7772400" cy="1066801"/>
        </p:xfrm>
        <a:graphic>
          <a:graphicData uri="http://schemas.openxmlformats.org/drawingml/2006/table">
            <a:tbl>
              <a:tblPr/>
              <a:tblGrid>
                <a:gridCol w="1701800"/>
                <a:gridCol w="1406525"/>
                <a:gridCol w="1387475"/>
                <a:gridCol w="1600200"/>
                <a:gridCol w="1676400"/>
              </a:tblGrid>
              <a:tr h="344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Name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charset="0"/>
                          <a:ea typeface="ＭＳ Ｐゴシック" charset="0"/>
                        </a:rPr>
                        <a:t>Affiliations</a:t>
                      </a:r>
                      <a:endParaRPr kumimoji="0" lang="en-US" sz="1400" b="1" i="0" u="none" strike="noStrike" cap="none" normalizeH="0" baseline="0" dirty="0">
                        <a:ln>
                          <a:noFill/>
                        </a:ln>
                        <a:solidFill>
                          <a:schemeClr val="tx1"/>
                        </a:solidFill>
                        <a:effectLst/>
                        <a:latin typeface="Times New Roman" charset="0"/>
                        <a:ea typeface="ＭＳ Ｐゴシック"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charset="0"/>
                          <a:ea typeface="ＭＳ Ｐゴシック" charset="0"/>
                        </a:rPr>
                        <a:t>Address</a:t>
                      </a:r>
                      <a:endParaRPr kumimoji="0" lang="en-US" sz="1400" b="1" i="0" u="none" strike="noStrike" cap="none" normalizeH="0" baseline="0" dirty="0">
                        <a:ln>
                          <a:noFill/>
                        </a:ln>
                        <a:solidFill>
                          <a:schemeClr val="tx1"/>
                        </a:solidFill>
                        <a:effectLst/>
                        <a:latin typeface="Times New Roman" charset="0"/>
                        <a:ea typeface="ＭＳ Ｐゴシック"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Phone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charset="0"/>
                          <a:ea typeface="ＭＳ Ｐゴシック" charset="0"/>
                        </a:rPr>
                        <a:t>Email</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22313">
                <a:tc>
                  <a:txBody>
                    <a:bodyPr/>
                    <a:lstStyle/>
                    <a:p>
                      <a:pPr marL="0" marR="0" algn="ctr">
                        <a:spcBef>
                          <a:spcPts val="0"/>
                        </a:spcBef>
                        <a:spcAft>
                          <a:spcPts val="1200"/>
                        </a:spcAft>
                      </a:pPr>
                      <a:r>
                        <a:rPr lang="en-US" sz="1600" b="0" dirty="0">
                          <a:effectLst/>
                          <a:latin typeface="Times New Roman"/>
                          <a:ea typeface="Times New Roman"/>
                        </a:rPr>
                        <a:t>Donald Eastlake</a:t>
                      </a:r>
                      <a:endParaRPr lang="en-US" sz="2800" b="1" dirty="0">
                        <a:effectLst/>
                        <a:latin typeface="Times New Roman"/>
                        <a:ea typeface="Times New Roman"/>
                      </a:endParaRPr>
                    </a:p>
                  </a:txBody>
                  <a:tcPr marL="68580" marR="68580" marT="0" marB="0" anchor="ctr">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dirty="0">
                          <a:effectLst/>
                          <a:latin typeface="Times New Roman"/>
                          <a:ea typeface="Times New Roman"/>
                        </a:rPr>
                        <a:t>Huawei Technologies</a:t>
                      </a:r>
                      <a:endParaRPr lang="en-US" sz="28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a:effectLst/>
                          <a:latin typeface="Times New Roman"/>
                          <a:ea typeface="Times New Roman"/>
                        </a:rPr>
                        <a:t>155 Beaver Street, Milford, MA 01757 USA</a:t>
                      </a:r>
                      <a:endParaRPr lang="en-US" sz="2400" b="1">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a:effectLst/>
                          <a:latin typeface="Times New Roman"/>
                          <a:ea typeface="Times New Roman"/>
                        </a:rPr>
                        <a:t>+1-508-333-2270</a:t>
                      </a:r>
                      <a:endParaRPr lang="en-US" sz="2800" b="1">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dirty="0">
                          <a:effectLst/>
                          <a:latin typeface="Times New Roman"/>
                          <a:ea typeface="Times New Roman"/>
                          <a:hlinkClick r:id="rId3"/>
                        </a:rPr>
                        <a:t>d3e3e3@gmail.com</a:t>
                      </a:r>
                      <a:endParaRPr lang="en-US" sz="32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r>
              <a:rPr lang="en-GB">
                <a:latin typeface="Times New Roman" charset="0"/>
              </a:rPr>
              <a:t>Patent Related Links</a:t>
            </a:r>
            <a:endParaRPr lang="en-US">
              <a:latin typeface="Times New Roman" charset="0"/>
            </a:endParaRPr>
          </a:p>
        </p:txBody>
      </p:sp>
      <p:sp>
        <p:nvSpPr>
          <p:cNvPr id="163843" name="Rectangle 3"/>
          <p:cNvSpPr>
            <a:spLocks noGrp="1" noChangeArrowheads="1"/>
          </p:cNvSpPr>
          <p:nvPr>
            <p:ph type="body" idx="1"/>
          </p:nvPr>
        </p:nvSpPr>
        <p:spPr>
          <a:xfrm>
            <a:off x="76200" y="1447800"/>
            <a:ext cx="8991600" cy="3886200"/>
          </a:xfrm>
        </p:spPr>
        <p:txBody>
          <a:bodyPr/>
          <a:lstStyle/>
          <a:p>
            <a:pPr lvl="1">
              <a:lnSpc>
                <a:spcPct val="90000"/>
              </a:lnSpc>
              <a:buFont typeface="Monotype Sorts" charset="0"/>
              <a:buNone/>
            </a:pPr>
            <a:r>
              <a:rPr lang="en-US" sz="2400" dirty="0">
                <a:latin typeface="Times New Roman" charset="0"/>
                <a:cs typeface="Times New Roman" charset="0"/>
              </a:rPr>
              <a:t>	</a:t>
            </a:r>
            <a:r>
              <a:rPr lang="en-US" sz="2400" dirty="0" smtClean="0">
                <a:latin typeface="Arial" charset="0"/>
                <a:cs typeface="Times New Roman" charset="0"/>
              </a:rPr>
              <a:t>All </a:t>
            </a:r>
            <a:r>
              <a:rPr lang="en-US" sz="2400" dirty="0">
                <a:latin typeface="Arial" charset="0"/>
                <a:cs typeface="Times New Roman" charset="0"/>
              </a:rPr>
              <a:t>participants should be familiar with their obligations under the IEEE-SA Policies &amp; Procedures for standards development.</a:t>
            </a:r>
          </a:p>
          <a:p>
            <a:pPr lvl="1">
              <a:lnSpc>
                <a:spcPct val="90000"/>
              </a:lnSpc>
              <a:buFont typeface="Monotype Sorts" charset="0"/>
              <a:buNone/>
            </a:pPr>
            <a:r>
              <a:rPr lang="en-US" sz="2400" dirty="0">
                <a:latin typeface="Arial" charset="0"/>
                <a:cs typeface="Times New Roman" charset="0"/>
              </a:rPr>
              <a:t>	Patent Policy is stated in these sources:</a:t>
            </a:r>
          </a:p>
          <a:p>
            <a:pPr lvl="1">
              <a:lnSpc>
                <a:spcPct val="90000"/>
              </a:lnSpc>
              <a:buFont typeface="Monotype Sorts" charset="0"/>
              <a:buNone/>
            </a:pPr>
            <a:r>
              <a:rPr lang="en-GB" sz="2400" dirty="0">
                <a:latin typeface="Arial" charset="0"/>
              </a:rPr>
              <a:t>		IEEE-SA Standards Boards Bylaws</a:t>
            </a:r>
          </a:p>
          <a:p>
            <a:pPr lvl="1">
              <a:lnSpc>
                <a:spcPct val="90000"/>
              </a:lnSpc>
              <a:buFont typeface="Monotype Sorts" charset="0"/>
              <a:buNone/>
            </a:pPr>
            <a:r>
              <a:rPr lang="en-US" sz="21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/develop/policies/bylaws/sect6-7.html#6</a:t>
            </a:r>
          </a:p>
          <a:p>
            <a:pPr lvl="1">
              <a:lnSpc>
                <a:spcPct val="90000"/>
              </a:lnSpc>
              <a:buFont typeface="Monotype Sorts" charset="0"/>
              <a:buNone/>
            </a:pPr>
            <a:r>
              <a:rPr lang="en-GB" sz="2400" dirty="0">
                <a:latin typeface="Arial" charset="0"/>
              </a:rPr>
              <a:t>		IEEE-SA Standards Board Operations Manual</a:t>
            </a:r>
          </a:p>
          <a:p>
            <a:pPr lvl="1">
              <a:lnSpc>
                <a:spcPct val="90000"/>
              </a:lnSpc>
              <a:buFont typeface="Monotype Sorts" charset="0"/>
              <a:buNone/>
            </a:pPr>
            <a:r>
              <a:rPr lang="en-US" sz="24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/develop/policies/</a:t>
            </a:r>
            <a:r>
              <a:rPr lang="en-US" sz="2100" i="1" dirty="0" err="1">
                <a:latin typeface="Arial" charset="0"/>
              </a:rPr>
              <a:t>opman</a:t>
            </a:r>
            <a:r>
              <a:rPr lang="en-US" sz="2100" i="1" dirty="0">
                <a:latin typeface="Arial" charset="0"/>
              </a:rPr>
              <a:t>/sect6.html#6.3</a:t>
            </a:r>
            <a:endParaRPr lang="en-US" sz="2400" dirty="0">
              <a:latin typeface="Arial" charset="0"/>
            </a:endParaRPr>
          </a:p>
          <a:p>
            <a:pPr lvl="1">
              <a:lnSpc>
                <a:spcPct val="90000"/>
              </a:lnSpc>
              <a:buFont typeface="Monotype Sorts" charset="0"/>
              <a:buNone/>
            </a:pPr>
            <a:r>
              <a:rPr lang="en-US" sz="2400" dirty="0">
                <a:latin typeface="Arial" charset="0"/>
                <a:cs typeface="Times New Roman" charset="0"/>
              </a:rPr>
              <a:t>	Material about the patent policy is available at</a:t>
            </a:r>
            <a:r>
              <a:rPr lang="en-US" sz="2400" dirty="0">
                <a:latin typeface="Arial" charset="0"/>
              </a:rPr>
              <a:t> </a:t>
            </a:r>
          </a:p>
          <a:p>
            <a:pPr lvl="1">
              <a:lnSpc>
                <a:spcPct val="90000"/>
              </a:lnSpc>
              <a:buFont typeface="Monotype Sorts" charset="0"/>
              <a:buNone/>
            </a:pPr>
            <a:r>
              <a:rPr lang="en-US" sz="24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/about/</a:t>
            </a:r>
            <a:r>
              <a:rPr lang="en-US" sz="2100" i="1" dirty="0" err="1">
                <a:latin typeface="Arial" charset="0"/>
              </a:rPr>
              <a:t>sasb</a:t>
            </a:r>
            <a:r>
              <a:rPr lang="en-US" sz="2100" i="1" dirty="0">
                <a:latin typeface="Arial" charset="0"/>
              </a:rPr>
              <a:t>/</a:t>
            </a:r>
            <a:r>
              <a:rPr lang="en-US" sz="2100" i="1" dirty="0" err="1">
                <a:latin typeface="Arial" charset="0"/>
              </a:rPr>
              <a:t>patcom</a:t>
            </a:r>
            <a:r>
              <a:rPr lang="en-US" sz="2100" i="1" dirty="0">
                <a:latin typeface="Arial" charset="0"/>
              </a:rPr>
              <a:t>/</a:t>
            </a:r>
            <a:r>
              <a:rPr lang="en-US" sz="2100" i="1" dirty="0" err="1">
                <a:latin typeface="Arial" charset="0"/>
              </a:rPr>
              <a:t>materials.html</a:t>
            </a:r>
            <a:endParaRPr lang="en-US" sz="2100" i="1" dirty="0">
              <a:latin typeface="Arial" charset="0"/>
            </a:endParaRPr>
          </a:p>
        </p:txBody>
      </p:sp>
      <p:sp>
        <p:nvSpPr>
          <p:cNvPr id="18436" name="Rectangle 7"/>
          <p:cNvSpPr>
            <a:spLocks noChangeArrowheads="1"/>
          </p:cNvSpPr>
          <p:nvPr/>
        </p:nvSpPr>
        <p:spPr bwMode="auto">
          <a:xfrm>
            <a:off x="1295400" y="5273675"/>
            <a:ext cx="6781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000099"/>
                </a:solidFill>
                <a:latin typeface="Arial" charset="0"/>
              </a:rPr>
              <a:t>If you have questions, contact the IEEE-SA Standards Board Patent Committee Administrator at </a:t>
            </a:r>
            <a:r>
              <a:rPr lang="en-US" b="1" dirty="0" err="1">
                <a:solidFill>
                  <a:srgbClr val="000099"/>
                </a:solidFill>
                <a:latin typeface="Arial" charset="0"/>
              </a:rPr>
              <a:t>patcom@ieee.org</a:t>
            </a:r>
            <a:r>
              <a:rPr lang="en-US" b="1" dirty="0">
                <a:solidFill>
                  <a:srgbClr val="000099"/>
                </a:solidFill>
                <a:latin typeface="Arial" charset="0"/>
              </a:rPr>
              <a:t> or visit http://</a:t>
            </a:r>
            <a:r>
              <a:rPr lang="en-US" b="1" dirty="0" err="1">
                <a:solidFill>
                  <a:srgbClr val="000099"/>
                </a:solidFill>
                <a:latin typeface="Arial" charset="0"/>
              </a:rPr>
              <a:t>standards.ieee.org</a:t>
            </a:r>
            <a:r>
              <a:rPr lang="en-US" b="1" dirty="0">
                <a:solidFill>
                  <a:srgbClr val="000099"/>
                </a:solidFill>
                <a:latin typeface="Arial" charset="0"/>
              </a:rPr>
              <a:t>/about/</a:t>
            </a:r>
            <a:r>
              <a:rPr lang="en-US" b="1" dirty="0" err="1">
                <a:solidFill>
                  <a:srgbClr val="000099"/>
                </a:solidFill>
                <a:latin typeface="Arial" charset="0"/>
              </a:rPr>
              <a:t>sasb</a:t>
            </a:r>
            <a:r>
              <a:rPr lang="en-US" b="1" dirty="0">
                <a:solidFill>
                  <a:srgbClr val="000099"/>
                </a:solidFill>
                <a:latin typeface="Arial" charset="0"/>
              </a:rPr>
              <a:t>/</a:t>
            </a:r>
            <a:r>
              <a:rPr lang="en-US" b="1" dirty="0" err="1">
                <a:solidFill>
                  <a:srgbClr val="000099"/>
                </a:solidFill>
                <a:latin typeface="Arial" charset="0"/>
              </a:rPr>
              <a:t>patcom</a:t>
            </a:r>
            <a:r>
              <a:rPr lang="en-US" b="1" dirty="0">
                <a:solidFill>
                  <a:srgbClr val="000099"/>
                </a:solidFill>
                <a:latin typeface="Arial" charset="0"/>
              </a:rPr>
              <a:t>/</a:t>
            </a:r>
            <a:r>
              <a:rPr lang="en-US" b="1" dirty="0" err="1">
                <a:solidFill>
                  <a:srgbClr val="000099"/>
                </a:solidFill>
                <a:latin typeface="Arial" charset="0"/>
              </a:rPr>
              <a:t>index.html</a:t>
            </a:r>
            <a:endParaRPr lang="en-US" b="1" dirty="0">
              <a:solidFill>
                <a:srgbClr val="000099"/>
              </a:solidFill>
              <a:latin typeface="Arial" charset="0"/>
            </a:endParaRPr>
          </a:p>
          <a:p>
            <a:pPr algn="ctr">
              <a:lnSpc>
                <a:spcPct val="80000"/>
              </a:lnSpc>
              <a:spcBef>
                <a:spcPct val="20000"/>
              </a:spcBef>
              <a:buClr>
                <a:srgbClr val="CC3300"/>
              </a:buClr>
              <a:buSzPct val="50000"/>
            </a:pPr>
            <a:endParaRPr lang="en-US" b="1" dirty="0">
              <a:solidFill>
                <a:srgbClr val="000099"/>
              </a:solidFill>
              <a:latin typeface="Arial" charset="0"/>
            </a:endParaRPr>
          </a:p>
          <a:p>
            <a:pPr algn="ctr">
              <a:lnSpc>
                <a:spcPct val="80000"/>
              </a:lnSpc>
              <a:spcBef>
                <a:spcPct val="20000"/>
              </a:spcBef>
              <a:buClr>
                <a:srgbClr val="CC3300"/>
              </a:buClr>
              <a:buSzPct val="50000"/>
            </a:pPr>
            <a:r>
              <a:rPr lang="en-US" b="1" dirty="0">
                <a:solidFill>
                  <a:srgbClr val="000099"/>
                </a:solidFill>
                <a:latin typeface="Arial" charset="0"/>
              </a:rPr>
              <a:t>This slide set is available at https://</a:t>
            </a:r>
            <a:r>
              <a:rPr lang="en-US" b="1" dirty="0" err="1">
                <a:solidFill>
                  <a:srgbClr val="000099"/>
                </a:solidFill>
                <a:latin typeface="Arial" charset="0"/>
              </a:rPr>
              <a:t>development.standards.ieee.org</a:t>
            </a:r>
            <a:r>
              <a:rPr lang="en-US" b="1" dirty="0">
                <a:solidFill>
                  <a:srgbClr val="000099"/>
                </a:solidFill>
                <a:latin typeface="Arial" charset="0"/>
              </a:rPr>
              <a:t>/</a:t>
            </a:r>
            <a:r>
              <a:rPr lang="en-US" b="1" dirty="0" err="1">
                <a:solidFill>
                  <a:srgbClr val="000099"/>
                </a:solidFill>
                <a:latin typeface="Arial" charset="0"/>
              </a:rPr>
              <a:t>myproject</a:t>
            </a:r>
            <a:r>
              <a:rPr lang="en-US" b="1" dirty="0">
                <a:solidFill>
                  <a:srgbClr val="000099"/>
                </a:solidFill>
                <a:latin typeface="Arial" charset="0"/>
              </a:rPr>
              <a:t>/Public/</a:t>
            </a:r>
            <a:r>
              <a:rPr lang="en-US" b="1" dirty="0" err="1">
                <a:solidFill>
                  <a:srgbClr val="000099"/>
                </a:solidFill>
                <a:latin typeface="Arial" charset="0"/>
              </a:rPr>
              <a:t>mytools</a:t>
            </a:r>
            <a:r>
              <a:rPr lang="en-US" b="1" dirty="0">
                <a:solidFill>
                  <a:srgbClr val="000099"/>
                </a:solidFill>
                <a:latin typeface="Arial" charset="0"/>
              </a:rPr>
              <a:t>/mob/</a:t>
            </a:r>
            <a:r>
              <a:rPr lang="en-US" b="1" dirty="0" err="1">
                <a:solidFill>
                  <a:srgbClr val="000099"/>
                </a:solidFill>
                <a:latin typeface="Arial" charset="0"/>
              </a:rPr>
              <a:t>slideset.ppt</a:t>
            </a:r>
            <a:endParaRPr lang="en-US" b="1" dirty="0">
              <a:solidFill>
                <a:srgbClr val="000099"/>
              </a:solidFill>
              <a:latin typeface="Arial" charset="0"/>
            </a:endParaRPr>
          </a:p>
        </p:txBody>
      </p:sp>
      <p:sp>
        <p:nvSpPr>
          <p:cNvPr id="18437"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July 2017</a:t>
            </a:r>
            <a:endParaRPr lang="en-US" sz="1800"/>
          </a:p>
        </p:txBody>
      </p:sp>
      <p:sp>
        <p:nvSpPr>
          <p:cNvPr id="184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E27F5376-F929-B348-BA06-2D3AD8D5E77A}" type="slidenum">
              <a:rPr lang="en-US"/>
              <a:pPr/>
              <a:t>10</a:t>
            </a:fld>
            <a:endParaRPr lang="en-US"/>
          </a:p>
        </p:txBody>
      </p:sp>
      <p:sp>
        <p:nvSpPr>
          <p:cNvPr id="18439"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9489075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457200" y="304800"/>
            <a:ext cx="8229600" cy="1143000"/>
          </a:xfrm>
        </p:spPr>
        <p:txBody>
          <a:bodyPr/>
          <a:lstStyle/>
          <a:p>
            <a:r>
              <a:rPr lang="en-US">
                <a:latin typeface="Times New Roman" charset="0"/>
              </a:rPr>
              <a:t>Call for Potentially Essential Patents</a:t>
            </a:r>
          </a:p>
        </p:txBody>
      </p:sp>
      <p:sp>
        <p:nvSpPr>
          <p:cNvPr id="19459" name="Rectangle 1027"/>
          <p:cNvSpPr>
            <a:spLocks noGrp="1" noChangeArrowheads="1"/>
          </p:cNvSpPr>
          <p:nvPr>
            <p:ph type="body" idx="1"/>
          </p:nvPr>
        </p:nvSpPr>
        <p:spPr>
          <a:xfrm>
            <a:off x="685800" y="1752600"/>
            <a:ext cx="7772400" cy="4114800"/>
          </a:xfrm>
        </p:spPr>
        <p:txBody>
          <a:bodyPr/>
          <a:lstStyle/>
          <a:p>
            <a:pPr>
              <a:buFont typeface="Arial" charset="0"/>
              <a:buChar char="•"/>
            </a:pPr>
            <a:r>
              <a:rPr lang="en-US" sz="2800" dirty="0" smtClean="0">
                <a:latin typeface="+mj-lt"/>
              </a:rPr>
              <a:t>If </a:t>
            </a:r>
            <a:r>
              <a:rPr lang="en-US" sz="2800" dirty="0">
                <a:latin typeface="+mj-lt"/>
              </a:rPr>
              <a:t>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buFont typeface="Arial" charset="0"/>
              <a:buChar char="•"/>
            </a:pPr>
            <a:r>
              <a:rPr lang="en-US" dirty="0">
                <a:latin typeface="Arial" charset="0"/>
              </a:rPr>
              <a:t>Either speak up now or</a:t>
            </a:r>
          </a:p>
          <a:p>
            <a:pPr lvl="1">
              <a:buFont typeface="Arial" charset="0"/>
              <a:buChar char="•"/>
            </a:pPr>
            <a:r>
              <a:rPr lang="en-US" dirty="0">
                <a:latin typeface="Arial" charset="0"/>
              </a:rPr>
              <a:t>Provide the chair of this group with the identity of the holder(s) of any and all such claims as soon as possible or</a:t>
            </a:r>
          </a:p>
          <a:p>
            <a:pPr lvl="1">
              <a:buFont typeface="Arial" charset="0"/>
              <a:buChar char="•"/>
            </a:pPr>
            <a:r>
              <a:rPr lang="en-US" dirty="0">
                <a:latin typeface="Arial" charset="0"/>
              </a:rPr>
              <a:t>Cause an LOA to be submitted</a:t>
            </a:r>
          </a:p>
        </p:txBody>
      </p:sp>
      <p:sp>
        <p:nvSpPr>
          <p:cNvPr id="194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July 2017</a:t>
            </a:r>
            <a:endParaRPr lang="en-US" sz="1800"/>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DC0438AE-B249-9245-9AF3-FB2763E167E9}" type="slidenum">
              <a:rPr lang="en-US"/>
              <a:pPr/>
              <a:t>11</a:t>
            </a:fld>
            <a:endParaRPr lang="en-US"/>
          </a:p>
        </p:txBody>
      </p:sp>
      <p:sp>
        <p:nvSpPr>
          <p:cNvPr id="194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286157980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Participation in IEEE 802 Meetings</a:t>
            </a:r>
          </a:p>
        </p:txBody>
      </p:sp>
      <p:sp>
        <p:nvSpPr>
          <p:cNvPr id="3" name="Content Placeholder 2"/>
          <p:cNvSpPr>
            <a:spLocks noGrp="1"/>
          </p:cNvSpPr>
          <p:nvPr>
            <p:ph idx="1"/>
          </p:nvPr>
        </p:nvSpPr>
        <p:spPr>
          <a:xfrm>
            <a:off x="685800" y="1600200"/>
            <a:ext cx="7772400" cy="4495800"/>
          </a:xfrm>
        </p:spPr>
        <p:txBody>
          <a:bodyPr/>
          <a:lstStyle/>
          <a:p>
            <a:pPr>
              <a:spcBef>
                <a:spcPts val="600"/>
              </a:spcBef>
              <a:buClrTx/>
              <a:buFontTx/>
              <a:buNone/>
            </a:pPr>
            <a:r>
              <a:rPr lang="en-GB" sz="1600" dirty="0">
                <a:cs typeface="MS Gothic" charset="0"/>
              </a:rPr>
              <a:t>All participation in IEEE 802 Working Group meetings is on an individual basis</a:t>
            </a:r>
          </a:p>
          <a:p>
            <a:pPr>
              <a:spcBef>
                <a:spcPts val="600"/>
              </a:spcBef>
              <a:buClrTx/>
              <a:buFontTx/>
              <a:buNone/>
            </a:pPr>
            <a:r>
              <a:rPr lang="en-GB" sz="1400" i="1" dirty="0">
                <a:cs typeface="MS Gothic" charset="0"/>
              </a:rPr>
              <a:t>•     </a:t>
            </a:r>
            <a:r>
              <a:rPr lang="en-GB" sz="1400" dirty="0">
                <a:cs typeface="MS Gothic" charset="0"/>
              </a:rPr>
              <a:t>Participants in the IEEE standards development individual process shall act based on their qualifications and experience. (</a:t>
            </a:r>
            <a:r>
              <a:rPr lang="en-GB" sz="1400" u="sng" dirty="0">
                <a:solidFill>
                  <a:srgbClr val="CCCCFF"/>
                </a:solidFill>
                <a:cs typeface="MS Gothic" charset="0"/>
                <a:hlinkClick r:id="rId3"/>
              </a:rPr>
              <a:t>https://standards.ieee.org/develop/policies/bylaws/</a:t>
            </a:r>
            <a:r>
              <a:rPr lang="en-GB" sz="1400" u="sng" dirty="0" smtClean="0">
                <a:solidFill>
                  <a:srgbClr val="CCCCFF"/>
                </a:solidFill>
                <a:cs typeface="MS Gothic" charset="0"/>
                <a:hlinkClick r:id="rId3"/>
              </a:rPr>
              <a:t>sb_bylaws.pdf</a:t>
            </a:r>
            <a:r>
              <a:rPr lang="en-GB" sz="1400" u="sng" dirty="0" smtClean="0">
                <a:solidFill>
                  <a:srgbClr val="CCCCFF"/>
                </a:solidFill>
                <a:cs typeface="MS Gothic" charset="0"/>
              </a:rPr>
              <a:t> </a:t>
            </a:r>
            <a:r>
              <a:rPr lang="en-GB" sz="1400" dirty="0" smtClean="0">
                <a:cs typeface="MS Gothic" charset="0"/>
              </a:rPr>
              <a:t>section </a:t>
            </a:r>
            <a:r>
              <a:rPr lang="en-GB" sz="1400" dirty="0">
                <a:cs typeface="MS Gothic" charset="0"/>
              </a:rPr>
              <a:t>5.2.1)</a:t>
            </a:r>
          </a:p>
          <a:p>
            <a:pPr>
              <a:spcBef>
                <a:spcPts val="600"/>
              </a:spcBef>
              <a:buClrTx/>
              <a:buFontTx/>
              <a:buNone/>
            </a:pPr>
            <a:r>
              <a:rPr lang="en-GB" sz="1400" dirty="0">
                <a:cs typeface="MS Gothic" charset="0"/>
              </a:rPr>
              <a:t>•    IEEE 802 Working Group membership is by individual; “Working Group members shall participate in the consensus process in a manner consistent with their professional expert opinion as individuals, and not as organizational representatives”. (</a:t>
            </a:r>
            <a:r>
              <a:rPr lang="en-GB" sz="1400" dirty="0" err="1">
                <a:cs typeface="MS Gothic" charset="0"/>
              </a:rPr>
              <a:t>subclause</a:t>
            </a:r>
            <a:r>
              <a:rPr lang="en-GB" sz="1400" dirty="0">
                <a:cs typeface="MS Gothic" charset="0"/>
              </a:rPr>
              <a:t> 4.2.1 “Establishment”, of the IEEE 802 LMSC Working Group Policies and Procedures)</a:t>
            </a:r>
          </a:p>
          <a:p>
            <a:pPr marL="341313">
              <a:spcBef>
                <a:spcPts val="600"/>
              </a:spcBef>
              <a:buFont typeface="Arial" charset="0"/>
              <a:buChar char="•"/>
            </a:pPr>
            <a:r>
              <a:rPr lang="en-GB" sz="1400" dirty="0">
                <a:cs typeface="MS Gothic" charset="0"/>
              </a:rPr>
              <a:t>Participants have an obligation to act and vote as an individual and not under the direction of any other individual or group.  A Participant’s obligation to act and vote as an individual applies in all cases, regardless of any external commitments, agreements, contracts, or orders. </a:t>
            </a:r>
          </a:p>
          <a:p>
            <a:pPr marL="341313">
              <a:spcBef>
                <a:spcPts val="600"/>
              </a:spcBef>
              <a:buFont typeface="Arial" charset="0"/>
              <a:buChar char="•"/>
            </a:pPr>
            <a:r>
              <a:rPr lang="en-GB" sz="1400" dirty="0">
                <a:cs typeface="MS Gothic" charset="0"/>
              </a:rPr>
              <a:t>Participants shall not direct the actions or votes of any other member of an IEEE 802 Working Group or retaliate against any other member for their actions or votes within IEEE 802 Working Group meetings, see </a:t>
            </a:r>
            <a:r>
              <a:rPr lang="en-GB" sz="1400" u="sng" dirty="0">
                <a:solidFill>
                  <a:srgbClr val="CCCCFF"/>
                </a:solidFill>
                <a:cs typeface="MS Gothic" charset="0"/>
                <a:hlinkClick r:id="rId4"/>
              </a:rPr>
              <a:t>https://standards.ieee.org/develop/policies/bylaws/sb_bylaws.pdf </a:t>
            </a:r>
            <a:r>
              <a:rPr lang="en-GB" sz="1400" dirty="0">
                <a:cs typeface="MS Gothic" charset="0"/>
              </a:rPr>
              <a:t> section 5.2.1.3 and the IEEE 802 LMSC Working Group Policies and Procedures, </a:t>
            </a:r>
            <a:r>
              <a:rPr lang="en-GB" sz="1400" dirty="0" err="1">
                <a:cs typeface="MS Gothic" charset="0"/>
              </a:rPr>
              <a:t>subclause</a:t>
            </a:r>
            <a:r>
              <a:rPr lang="en-GB" sz="1400" dirty="0">
                <a:cs typeface="MS Gothic" charset="0"/>
              </a:rPr>
              <a:t> 3.4.1 “Chair”, list item x.</a:t>
            </a:r>
          </a:p>
          <a:p>
            <a:pPr>
              <a:spcBef>
                <a:spcPts val="600"/>
              </a:spcBef>
              <a:buClrTx/>
              <a:buFontTx/>
              <a:buNone/>
            </a:pPr>
            <a:r>
              <a:rPr lang="en-GB" sz="1400" dirty="0">
                <a:cs typeface="MS Gothic" charset="0"/>
              </a:rPr>
              <a:t>By participating in IEEE 802 meetings, you accept these requirements.  If you do not agree to these policies then you shall not participate.</a:t>
            </a:r>
          </a:p>
          <a:p>
            <a:pPr algn="ctr">
              <a:spcBef>
                <a:spcPts val="600"/>
              </a:spcBef>
              <a:buClrTx/>
              <a:buFontTx/>
              <a:buNone/>
            </a:pPr>
            <a:r>
              <a:rPr lang="en-GB" sz="1200" dirty="0">
                <a:cs typeface="MS Gothic" charset="0"/>
              </a:rPr>
              <a:t>(Latest revision of IEEE 802 LMSC Working Group Policies and</a:t>
            </a:r>
            <a:r>
              <a:rPr lang="en-GB" sz="1100" dirty="0">
                <a:cs typeface="MS Gothic" charset="0"/>
              </a:rPr>
              <a:t> </a:t>
            </a:r>
            <a:r>
              <a:rPr lang="en-GB" sz="1200" dirty="0">
                <a:cs typeface="MS Gothic" charset="0"/>
              </a:rPr>
              <a:t>Procedures: </a:t>
            </a:r>
            <a:r>
              <a:rPr lang="en-GB" sz="1200" dirty="0">
                <a:cs typeface="MS Gothic" charset="0"/>
                <a:hlinkClick r:id="rId5"/>
              </a:rPr>
              <a:t>http://www.ieee802.org/devdocs.shtml</a:t>
            </a:r>
            <a:r>
              <a:rPr lang="en-GB" sz="1200" dirty="0">
                <a:cs typeface="MS Gothic" charset="0"/>
              </a:rPr>
              <a:t>)</a:t>
            </a:r>
          </a:p>
          <a:p>
            <a:pPr>
              <a:spcBef>
                <a:spcPts val="600"/>
              </a:spcBef>
              <a:buClrTx/>
              <a:buFontTx/>
              <a:buNone/>
            </a:pPr>
            <a:endParaRPr lang="en-GB" sz="1600" dirty="0">
              <a:cs typeface="MS Gothic" charset="0"/>
            </a:endParaRPr>
          </a:p>
        </p:txBody>
      </p:sp>
      <p:sp>
        <p:nvSpPr>
          <p:cNvPr id="4" name="Date Placeholder 3"/>
          <p:cNvSpPr>
            <a:spLocks noGrp="1"/>
          </p:cNvSpPr>
          <p:nvPr>
            <p:ph type="dt" sz="half" idx="10"/>
          </p:nvPr>
        </p:nvSpPr>
        <p:spPr/>
        <p:txBody>
          <a:bodyPr/>
          <a:lstStyle/>
          <a:p>
            <a:r>
              <a:rPr lang="en-US"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12</a:t>
            </a:fld>
            <a:endParaRPr lang="en-US"/>
          </a:p>
        </p:txBody>
      </p:sp>
    </p:spTree>
    <p:extLst>
      <p:ext uri="{BB962C8B-B14F-4D97-AF65-F5344CB8AC3E}">
        <p14:creationId xmlns:p14="http://schemas.microsoft.com/office/powerpoint/2010/main" val="93419299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65125" y="304800"/>
            <a:ext cx="8458200" cy="1143000"/>
          </a:xfrm>
        </p:spPr>
        <p:txBody>
          <a:bodyPr/>
          <a:lstStyle/>
          <a:p>
            <a:r>
              <a:rPr lang="en-US">
                <a:latin typeface="Times New Roman" charset="0"/>
              </a:rPr>
              <a:t>Other Guidelines for IEEE WG Meetings</a:t>
            </a:r>
          </a:p>
        </p:txBody>
      </p:sp>
      <p:sp>
        <p:nvSpPr>
          <p:cNvPr id="21507"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b="1" u="sng">
              <a:solidFill>
                <a:srgbClr val="000099"/>
              </a:solidFill>
              <a:latin typeface="Helvetica" charset="0"/>
            </a:endParaRPr>
          </a:p>
        </p:txBody>
      </p:sp>
      <p:sp>
        <p:nvSpPr>
          <p:cNvPr id="21508" name="Rectangle 4"/>
          <p:cNvSpPr>
            <a:spLocks noChangeArrowheads="1"/>
          </p:cNvSpPr>
          <p:nvPr/>
        </p:nvSpPr>
        <p:spPr bwMode="auto">
          <a:xfrm>
            <a:off x="457200" y="16002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spcAft>
                <a:spcPct val="40000"/>
              </a:spcAft>
              <a:buClr>
                <a:srgbClr val="CC3300"/>
              </a:buClr>
              <a:buSzPct val="50000"/>
              <a:buFont typeface="Arial" charset="0"/>
              <a:buChar char="•"/>
            </a:pPr>
            <a:r>
              <a:rPr lang="en-US" sz="1800" b="1" dirty="0">
                <a:solidFill>
                  <a:srgbClr val="000099"/>
                </a:solidFill>
                <a:latin typeface="Arial" charset="0"/>
              </a:rPr>
              <a:t>All IEEE-SA standards meetings shall be conducted in compliance with all applicable laws, including antitrust and competition laws. </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the interpretation, validity, or essentiality of patents/patent claims. </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specific license rates, terms, or conditions.</a:t>
            </a:r>
          </a:p>
          <a:p>
            <a:pPr marL="1143000" lvl="2" indent="-228600">
              <a:lnSpc>
                <a:spcPct val="80000"/>
              </a:lnSpc>
              <a:spcBef>
                <a:spcPct val="20000"/>
              </a:spcBef>
              <a:spcAft>
                <a:spcPct val="40000"/>
              </a:spcAft>
              <a:buClr>
                <a:srgbClr val="CC3300"/>
              </a:buClr>
              <a:buSzPct val="50000"/>
              <a:buFont typeface="Arial" charset="0"/>
              <a:buChar char="•"/>
            </a:pPr>
            <a:r>
              <a:rPr lang="en-US" sz="1400" dirty="0">
                <a:solidFill>
                  <a:srgbClr val="000099"/>
                </a:solidFill>
                <a:latin typeface="Arial" charset="0"/>
              </a:rPr>
              <a:t>Relative costs, including licensing costs of essential patent claims, of different technical approaches may be discussed in standards development meetings. </a:t>
            </a:r>
          </a:p>
          <a:p>
            <a:pPr marL="1600200" lvl="3" indent="-228600">
              <a:lnSpc>
                <a:spcPct val="80000"/>
              </a:lnSpc>
              <a:spcBef>
                <a:spcPct val="20000"/>
              </a:spcBef>
              <a:spcAft>
                <a:spcPct val="40000"/>
              </a:spcAft>
              <a:buClr>
                <a:srgbClr val="CC3300"/>
              </a:buClr>
              <a:buSzPct val="50000"/>
              <a:buFont typeface="Arial" charset="0"/>
              <a:buChar char="•"/>
            </a:pPr>
            <a:r>
              <a:rPr lang="en-GB" sz="1400" dirty="0">
                <a:solidFill>
                  <a:srgbClr val="000099"/>
                </a:solidFill>
                <a:latin typeface="Arial" charset="0"/>
              </a:rPr>
              <a:t>Technical considerations remain primary focus</a:t>
            </a:r>
            <a:endParaRPr lang="en-US" sz="1400" dirty="0">
              <a:solidFill>
                <a:srgbClr val="000099"/>
              </a:solidFill>
              <a:latin typeface="Arial" charset="0"/>
            </a:endParaRP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or engage in the fixing of product prices, allocation of customers, or division of sales markets.</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the status or substance of ongoing or threatened litigation.</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be silent if inappropriate topics are discussed … do formally object.</a:t>
            </a:r>
          </a:p>
          <a:p>
            <a:pPr marL="230188" indent="-230188" algn="ctr">
              <a:lnSpc>
                <a:spcPct val="80000"/>
              </a:lnSpc>
              <a:spcBef>
                <a:spcPct val="20000"/>
              </a:spcBef>
              <a:buClr>
                <a:srgbClr val="CC3300"/>
              </a:buClr>
              <a:buSzPct val="50000"/>
            </a:pPr>
            <a:r>
              <a:rPr lang="en-US" sz="1000" b="1" dirty="0">
                <a:solidFill>
                  <a:srgbClr val="000099"/>
                </a:solidFill>
                <a:latin typeface="Arial" charset="0"/>
              </a:rPr>
              <a:t>---------------------------------------------------------------   </a:t>
            </a:r>
            <a:endParaRPr lang="en-US" b="1" dirty="0">
              <a:solidFill>
                <a:srgbClr val="000099"/>
              </a:solidFill>
              <a:latin typeface="Arial" charset="0"/>
            </a:endParaRPr>
          </a:p>
          <a:p>
            <a:pPr marL="230188" indent="-230188" algn="ctr">
              <a:lnSpc>
                <a:spcPct val="80000"/>
              </a:lnSpc>
              <a:spcBef>
                <a:spcPct val="20000"/>
              </a:spcBef>
              <a:buClr>
                <a:srgbClr val="CC3300"/>
              </a:buClr>
              <a:buSzPct val="50000"/>
            </a:pPr>
            <a:r>
              <a:rPr lang="en-US" b="1" dirty="0">
                <a:solidFill>
                  <a:srgbClr val="000099"/>
                </a:solidFill>
                <a:latin typeface="Arial" charset="0"/>
              </a:rPr>
              <a:t>See </a:t>
            </a:r>
            <a:r>
              <a:rPr lang="en-US" b="1" i="1" dirty="0">
                <a:solidFill>
                  <a:srgbClr val="000099"/>
                </a:solidFill>
                <a:latin typeface="Arial" charset="0"/>
              </a:rPr>
              <a:t>IEEE-SA Standards Board Operations Manual</a:t>
            </a:r>
            <a:r>
              <a:rPr lang="en-US" b="1" dirty="0">
                <a:solidFill>
                  <a:srgbClr val="000099"/>
                </a:solidFill>
                <a:latin typeface="Arial" charset="0"/>
              </a:rPr>
              <a:t>, clause 5.3.10 and </a:t>
            </a:r>
            <a:r>
              <a:rPr lang="en-GB" b="1" dirty="0">
                <a:solidFill>
                  <a:srgbClr val="000099"/>
                </a:solidFill>
                <a:latin typeface="Arial" charset="0"/>
              </a:rPr>
              <a:t>“Promoting Competition and Innovation: What You Need to Know about the IEEE Standards Association's Antitrust and Competition Policy”</a:t>
            </a:r>
            <a:r>
              <a:rPr lang="en-US" b="1" dirty="0">
                <a:solidFill>
                  <a:srgbClr val="000099"/>
                </a:solidFill>
                <a:latin typeface="Arial" charset="0"/>
              </a:rPr>
              <a:t> for more details.</a:t>
            </a:r>
          </a:p>
        </p:txBody>
      </p:sp>
      <p:sp>
        <p:nvSpPr>
          <p:cNvPr id="21509"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July 2017</a:t>
            </a:r>
            <a:endParaRPr lang="en-US" sz="1800"/>
          </a:p>
        </p:txBody>
      </p:sp>
      <p:sp>
        <p:nvSpPr>
          <p:cNvPr id="215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40B2813-39C4-8A4B-BCF8-5587A7D70128}" type="slidenum">
              <a:rPr lang="en-US"/>
              <a:pPr/>
              <a:t>13</a:t>
            </a:fld>
            <a:endParaRPr lang="en-US"/>
          </a:p>
        </p:txBody>
      </p:sp>
      <p:sp>
        <p:nvSpPr>
          <p:cNvPr id="21511"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37761216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14</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Tuesday, 11 July 2017</a:t>
            </a:r>
            <a:br>
              <a:rPr lang="en-US" sz="4000" dirty="0" smtClean="0">
                <a:latin typeface="Arial" charset="0"/>
                <a:cs typeface="Arial" charset="0"/>
              </a:rPr>
            </a:br>
            <a:r>
              <a:rPr lang="en-US" dirty="0" smtClean="0">
                <a:latin typeface="Arial" charset="0"/>
                <a:cs typeface="Arial" charset="0"/>
              </a:rPr>
              <a:t>19:30–21:</a:t>
            </a:r>
            <a:r>
              <a:rPr lang="en-US" dirty="0" smtClean="0">
                <a:latin typeface="Arial" charset="0"/>
                <a:cs typeface="Arial" charset="0"/>
              </a:rPr>
              <a:t>30, Room 30441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a:t>
            </a:r>
            <a:r>
              <a:rPr lang="en-US" b="0" dirty="0" smtClean="0"/>
              <a:t>Secretary</a:t>
            </a:r>
          </a:p>
          <a:p>
            <a:pPr lvl="1">
              <a:lnSpc>
                <a:spcPct val="80000"/>
              </a:lnSpc>
            </a:pPr>
            <a:r>
              <a:rPr lang="en-US" dirty="0" smtClean="0"/>
              <a:t>Mark Hamilton</a:t>
            </a:r>
            <a:endParaRPr lang="en-US" b="0" dirty="0" smtClean="0"/>
          </a:p>
          <a:p>
            <a:pPr>
              <a:lnSpc>
                <a:spcPct val="80000"/>
              </a:lnSpc>
            </a:pPr>
            <a:r>
              <a:rPr lang="en-US" b="0" dirty="0" smtClean="0"/>
              <a:t>Call </a:t>
            </a:r>
            <a:r>
              <a:rPr lang="en-US" b="0" dirty="0"/>
              <a:t>for essential </a:t>
            </a:r>
            <a:r>
              <a:rPr lang="en-US" b="0" dirty="0" smtClean="0"/>
              <a:t>patents</a:t>
            </a:r>
          </a:p>
          <a:p>
            <a:pPr lvl="1">
              <a:lnSpc>
                <a:spcPct val="80000"/>
              </a:lnSpc>
            </a:pPr>
            <a:r>
              <a:rPr lang="en-US" dirty="0" smtClean="0"/>
              <a:t>No IPR declarations</a:t>
            </a:r>
            <a:endParaRPr lang="en-US" b="0" dirty="0" smtClean="0"/>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Presentations, motions, and discussion to resolve comments and improve the </a:t>
            </a:r>
            <a:r>
              <a:rPr lang="en-US" b="0" dirty="0" err="1"/>
              <a:t>TGak</a:t>
            </a:r>
            <a:r>
              <a:rPr lang="en-US" b="0" dirty="0"/>
              <a:t> </a:t>
            </a:r>
            <a:r>
              <a:rPr lang="en-US" b="0" dirty="0" smtClean="0"/>
              <a:t>Draft</a:t>
            </a:r>
          </a:p>
          <a:p>
            <a:pPr lvl="1">
              <a:lnSpc>
                <a:spcPct val="80000"/>
              </a:lnSpc>
            </a:pPr>
            <a:r>
              <a:rPr lang="en-US" dirty="0" smtClean="0"/>
              <a:t>11-17/1117r1 -&gt; r2</a:t>
            </a:r>
          </a:p>
          <a:p>
            <a:pPr lvl="1">
              <a:lnSpc>
                <a:spcPct val="80000"/>
              </a:lnSpc>
            </a:pPr>
            <a:r>
              <a:rPr lang="en-US" b="0" dirty="0" smtClean="0"/>
              <a:t>Work on comment resolution.</a:t>
            </a:r>
            <a:endParaRPr lang="en-US" b="0" dirty="0" smtClean="0"/>
          </a:p>
          <a:p>
            <a:pPr>
              <a:lnSpc>
                <a:spcPct val="80000"/>
              </a:lnSpc>
            </a:pPr>
            <a:r>
              <a:rPr lang="en-US" dirty="0" smtClean="0"/>
              <a:t>Recess until 16:00 Wednesday</a:t>
            </a:r>
          </a:p>
          <a:p>
            <a:pPr>
              <a:lnSpc>
                <a:spcPct val="80000"/>
              </a:lnSpc>
            </a:pPr>
            <a:endParaRPr lang="en-US" b="0" dirty="0" smtClean="0"/>
          </a:p>
        </p:txBody>
      </p:sp>
    </p:spTree>
    <p:extLst>
      <p:ext uri="{BB962C8B-B14F-4D97-AF65-F5344CB8AC3E}">
        <p14:creationId xmlns:p14="http://schemas.microsoft.com/office/powerpoint/2010/main" val="33958854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15</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Wednesday, 12 July 2017</a:t>
            </a:r>
            <a:br>
              <a:rPr lang="en-US" sz="4000" dirty="0" smtClean="0">
                <a:latin typeface="Arial" charset="0"/>
                <a:cs typeface="Arial" charset="0"/>
              </a:rPr>
            </a:br>
            <a:r>
              <a:rPr lang="en-US" dirty="0" smtClean="0">
                <a:latin typeface="Arial" charset="0"/>
                <a:cs typeface="Arial" charset="0"/>
              </a:rPr>
              <a:t>16:00–18:</a:t>
            </a:r>
            <a:r>
              <a:rPr lang="en-US" dirty="0" smtClean="0">
                <a:latin typeface="Arial" charset="0"/>
                <a:cs typeface="Arial" charset="0"/>
              </a:rPr>
              <a:t>00, Room 30441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a:t>
            </a:r>
            <a:r>
              <a:rPr lang="en-US" b="0" dirty="0" smtClean="0"/>
              <a:t>Secretary</a:t>
            </a:r>
          </a:p>
          <a:p>
            <a:pPr lvl="1">
              <a:lnSpc>
                <a:spcPct val="80000"/>
              </a:lnSpc>
            </a:pPr>
            <a:r>
              <a:rPr lang="en-US" dirty="0" smtClean="0"/>
              <a:t>Mark Hamilton took notes.</a:t>
            </a:r>
            <a:endParaRPr lang="en-US" b="0" dirty="0" smtClean="0"/>
          </a:p>
          <a:p>
            <a:pPr>
              <a:lnSpc>
                <a:spcPct val="80000"/>
              </a:lnSpc>
            </a:pPr>
            <a:r>
              <a:rPr lang="en-US" b="0" dirty="0" smtClean="0"/>
              <a:t>Call </a:t>
            </a:r>
            <a:r>
              <a:rPr lang="en-US" b="0" dirty="0"/>
              <a:t>for essential </a:t>
            </a:r>
            <a:r>
              <a:rPr lang="en-US" b="0" dirty="0" smtClean="0"/>
              <a:t>patents</a:t>
            </a:r>
          </a:p>
          <a:p>
            <a:pPr lvl="1">
              <a:lnSpc>
                <a:spcPct val="80000"/>
              </a:lnSpc>
            </a:pPr>
            <a:r>
              <a:rPr lang="en-US" dirty="0" smtClean="0"/>
              <a:t>No response.</a:t>
            </a:r>
            <a:endParaRPr lang="en-US" b="0" dirty="0" smtClean="0"/>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smtClean="0"/>
              <a:t>[53] Moved, to approve the comment resolutions in 11-17/0898r2 marked “Ready for motion”.</a:t>
            </a:r>
          </a:p>
          <a:p>
            <a:pPr lvl="1">
              <a:lnSpc>
                <a:spcPct val="80000"/>
              </a:lnSpc>
            </a:pPr>
            <a:r>
              <a:rPr lang="en-US" dirty="0" smtClean="0"/>
              <a:t>Mover: Joe Levy   Seconder: Ganesh </a:t>
            </a:r>
            <a:r>
              <a:rPr lang="en-US" dirty="0" err="1" smtClean="0"/>
              <a:t>Venkatesan</a:t>
            </a:r>
            <a:endParaRPr lang="en-US" b="0" dirty="0" smtClean="0"/>
          </a:p>
          <a:p>
            <a:pPr lvl="1">
              <a:lnSpc>
                <a:spcPct val="80000"/>
              </a:lnSpc>
            </a:pPr>
            <a:r>
              <a:rPr lang="en-US" dirty="0" smtClean="0"/>
              <a:t>Approved by unanimous consent</a:t>
            </a:r>
            <a:endParaRPr lang="en-US" b="0" dirty="0" smtClean="0"/>
          </a:p>
          <a:p>
            <a:pPr>
              <a:lnSpc>
                <a:spcPct val="80000"/>
              </a:lnSpc>
            </a:pPr>
            <a:r>
              <a:rPr lang="en-US" b="0" dirty="0"/>
              <a:t>Presentations, motions, and discussion to resolve comments and improve the </a:t>
            </a:r>
            <a:r>
              <a:rPr lang="en-US" b="0" dirty="0" err="1"/>
              <a:t>TGak</a:t>
            </a:r>
            <a:r>
              <a:rPr lang="en-US" b="0" dirty="0"/>
              <a:t> Draft</a:t>
            </a:r>
          </a:p>
          <a:p>
            <a:pPr>
              <a:lnSpc>
                <a:spcPct val="80000"/>
              </a:lnSpc>
            </a:pPr>
            <a:endParaRPr lang="en-US" b="0" dirty="0" smtClean="0"/>
          </a:p>
        </p:txBody>
      </p:sp>
    </p:spTree>
    <p:extLst>
      <p:ext uri="{BB962C8B-B14F-4D97-AF65-F5344CB8AC3E}">
        <p14:creationId xmlns:p14="http://schemas.microsoft.com/office/powerpoint/2010/main" val="33985607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16</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Wednesday, 12 July 2017</a:t>
            </a:r>
            <a:br>
              <a:rPr lang="en-US" sz="4000" dirty="0" smtClean="0">
                <a:latin typeface="Arial" charset="0"/>
                <a:cs typeface="Arial" charset="0"/>
              </a:rPr>
            </a:br>
            <a:r>
              <a:rPr lang="en-US" dirty="0" smtClean="0">
                <a:latin typeface="Arial" charset="0"/>
                <a:cs typeface="Arial" charset="0"/>
              </a:rPr>
              <a:t>16:00–18:</a:t>
            </a:r>
            <a:r>
              <a:rPr lang="en-US" dirty="0" smtClean="0">
                <a:latin typeface="Arial" charset="0"/>
                <a:cs typeface="Arial" charset="0"/>
              </a:rPr>
              <a:t>00, Room 30441</a:t>
            </a:r>
            <a:endParaRPr lang="en-US" dirty="0">
              <a:latin typeface="Arial" charset="0"/>
              <a:cs typeface="Arial" charset="0"/>
            </a:endParaRPr>
          </a:p>
        </p:txBody>
      </p:sp>
      <p:sp>
        <p:nvSpPr>
          <p:cNvPr id="215043" name="Rectangle 3"/>
          <p:cNvSpPr>
            <a:spLocks noGrp="1" noChangeArrowheads="1"/>
          </p:cNvSpPr>
          <p:nvPr>
            <p:ph type="body" idx="1"/>
          </p:nvPr>
        </p:nvSpPr>
        <p:spPr>
          <a:xfrm>
            <a:off x="457200" y="1981200"/>
            <a:ext cx="8153400" cy="4495800"/>
          </a:xfrm>
          <a:noFill/>
          <a:ln/>
        </p:spPr>
        <p:txBody>
          <a:bodyPr/>
          <a:lstStyle/>
          <a:p>
            <a:pPr marL="342900" lvl="1" indent="-342900">
              <a:lnSpc>
                <a:spcPct val="80000"/>
              </a:lnSpc>
              <a:buFontTx/>
              <a:buChar char="•"/>
            </a:pPr>
            <a:r>
              <a:rPr lang="en-US" sz="1800" b="0" dirty="0" smtClean="0"/>
              <a:t>Look at revised Figures 4-13a, 4-13b, and 4-13c (11-17/1140r0).</a:t>
            </a:r>
            <a:r>
              <a:rPr lang="en-US" sz="1600" dirty="0" smtClean="0"/>
              <a:t> </a:t>
            </a:r>
            <a:r>
              <a:rPr lang="en-US" sz="1600" dirty="0"/>
              <a:t>Suggested changes</a:t>
            </a:r>
            <a:r>
              <a:rPr lang="en-US" sz="1600" dirty="0" smtClean="0"/>
              <a:t>:</a:t>
            </a:r>
            <a:endParaRPr lang="en-US" sz="1800" b="0" dirty="0" smtClean="0"/>
          </a:p>
          <a:p>
            <a:pPr lvl="2">
              <a:lnSpc>
                <a:spcPct val="80000"/>
              </a:lnSpc>
            </a:pPr>
            <a:r>
              <a:rPr lang="en-US" sz="1600" b="0" dirty="0" smtClean="0"/>
              <a:t>Splitting to one EISS per port as at top of 4-13b is best. Change the bottom left of 4-13a, bottom center of 4-14b, and top center and left of 4-13c to also show multiple </a:t>
            </a:r>
            <a:r>
              <a:rPr lang="en-US" sz="1600" b="0" dirty="0" err="1" smtClean="0"/>
              <a:t>EISSes</a:t>
            </a:r>
            <a:r>
              <a:rPr lang="en-US" sz="1600" b="0" dirty="0" smtClean="0"/>
              <a:t>.</a:t>
            </a:r>
          </a:p>
          <a:p>
            <a:pPr lvl="2">
              <a:lnSpc>
                <a:spcPct val="80000"/>
              </a:lnSpc>
            </a:pPr>
            <a:r>
              <a:rPr lang="en-US" sz="1600" dirty="0" smtClean="0"/>
              <a:t>Change “802.1Q MAC Relay Function” to “802.1Q MAC Relay Entity”</a:t>
            </a:r>
          </a:p>
          <a:p>
            <a:pPr lvl="2">
              <a:lnSpc>
                <a:spcPct val="80000"/>
              </a:lnSpc>
            </a:pPr>
            <a:r>
              <a:rPr lang="en-US" sz="1600" b="0" dirty="0" smtClean="0"/>
              <a:t>In 4-13c, show a bridge spanning two STAs by moving the LLC end station on the central AP to the right a bit (swap with adjacent .1Q port stack) and then have one 802.1Q MAC Relay Entity across the right bridg</a:t>
            </a:r>
            <a:r>
              <a:rPr lang="en-US" sz="1600" dirty="0" smtClean="0"/>
              <a:t>e port on the leftmost AP and the left bridge port on the center AP.</a:t>
            </a:r>
          </a:p>
          <a:p>
            <a:pPr lvl="2">
              <a:lnSpc>
                <a:spcPct val="80000"/>
              </a:lnSpc>
            </a:pPr>
            <a:r>
              <a:rPr lang="en-US" sz="1600" dirty="0" smtClean="0"/>
              <a:t>A minor point: where data is being </a:t>
            </a:r>
            <a:r>
              <a:rPr lang="en-US" sz="1600" dirty="0" err="1" smtClean="0"/>
              <a:t>muxed</a:t>
            </a:r>
            <a:r>
              <a:rPr lang="en-US" sz="1600" dirty="0" smtClean="0"/>
              <a:t>/</a:t>
            </a:r>
            <a:r>
              <a:rPr lang="en-US" sz="1600" dirty="0" err="1" smtClean="0"/>
              <a:t>demuxed</a:t>
            </a:r>
            <a:r>
              <a:rPr lang="en-US" sz="1600" dirty="0" smtClean="0"/>
              <a:t> to bridge ports, this is clearer by having jogs in the lines to the </a:t>
            </a:r>
            <a:r>
              <a:rPr lang="en-US" sz="1600" dirty="0" err="1" smtClean="0"/>
              <a:t>ISSes</a:t>
            </a:r>
            <a:r>
              <a:rPr lang="en-US" sz="1600" dirty="0" smtClean="0"/>
              <a:t>. The figures are currently inconsistent on this point. In 4-13a, bottom right is good, bottom left needs jogs. In 4-13b, bottom left and top center are good, bottom center needs jogs. In 4-13c, top center is good, top left needs jogs.</a:t>
            </a:r>
          </a:p>
          <a:p>
            <a:pPr lvl="2">
              <a:lnSpc>
                <a:spcPct val="80000"/>
              </a:lnSpc>
            </a:pPr>
            <a:r>
              <a:rPr lang="en-US" sz="1600" dirty="0" smtClean="0"/>
              <a:t>Extend 802.1Q Media Access Independent </a:t>
            </a:r>
            <a:r>
              <a:rPr lang="en-US" sz="1600" dirty="0" err="1" smtClean="0"/>
              <a:t>Fucntion</a:t>
            </a:r>
            <a:r>
              <a:rPr lang="en-US" sz="1600" dirty="0" smtClean="0"/>
              <a:t> at bottom left of 4-13c so MAC-SAP corresponds with bottom of 802.1Q MAC Relay Entity. (Bottom left of 4-13b is good.)</a:t>
            </a:r>
          </a:p>
          <a:p>
            <a:pPr lvl="2">
              <a:lnSpc>
                <a:spcPct val="80000"/>
              </a:lnSpc>
            </a:pPr>
            <a:r>
              <a:rPr lang="en-US" sz="1600" dirty="0" smtClean="0"/>
              <a:t>Change stuff above DS-SAP in 4-13c top right to just be one box saying “Portal”.</a:t>
            </a:r>
          </a:p>
          <a:p>
            <a:pPr lvl="2">
              <a:lnSpc>
                <a:spcPct val="80000"/>
              </a:lnSpc>
            </a:pPr>
            <a:r>
              <a:rPr lang="en-US" sz="1600" dirty="0" smtClean="0"/>
              <a:t>“802.1Q Media Access Independent Function” -&gt; “802.1Q Media Independent Function.</a:t>
            </a:r>
            <a:endParaRPr lang="en-US" sz="1600" dirty="0"/>
          </a:p>
          <a:p>
            <a:pPr lvl="2">
              <a:lnSpc>
                <a:spcPct val="80000"/>
              </a:lnSpc>
            </a:pPr>
            <a:endParaRPr lang="en-US" sz="1600" b="0" dirty="0" smtClean="0"/>
          </a:p>
        </p:txBody>
      </p:sp>
    </p:spTree>
    <p:extLst>
      <p:ext uri="{BB962C8B-B14F-4D97-AF65-F5344CB8AC3E}">
        <p14:creationId xmlns:p14="http://schemas.microsoft.com/office/powerpoint/2010/main" val="39112680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17</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Wednesday, 12 July 2017</a:t>
            </a:r>
            <a:br>
              <a:rPr lang="en-US" sz="4000" dirty="0" smtClean="0">
                <a:latin typeface="Arial" charset="0"/>
                <a:cs typeface="Arial" charset="0"/>
              </a:rPr>
            </a:br>
            <a:r>
              <a:rPr lang="en-US" dirty="0" smtClean="0">
                <a:latin typeface="Arial" charset="0"/>
                <a:cs typeface="Arial" charset="0"/>
              </a:rPr>
              <a:t>16:00–18:</a:t>
            </a:r>
            <a:r>
              <a:rPr lang="en-US" dirty="0" smtClean="0">
                <a:latin typeface="Arial" charset="0"/>
                <a:cs typeface="Arial" charset="0"/>
              </a:rPr>
              <a:t>00, Room 30441</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smtClean="0"/>
              <a:t>Recess </a:t>
            </a:r>
            <a:r>
              <a:rPr lang="en-US" dirty="0" smtClean="0"/>
              <a:t>until 08:00 Thursday</a:t>
            </a:r>
          </a:p>
          <a:p>
            <a:pPr>
              <a:lnSpc>
                <a:spcPct val="80000"/>
              </a:lnSpc>
            </a:pPr>
            <a:endParaRPr lang="en-US" b="0" dirty="0" smtClean="0"/>
          </a:p>
        </p:txBody>
      </p:sp>
    </p:spTree>
    <p:extLst>
      <p:ext uri="{BB962C8B-B14F-4D97-AF65-F5344CB8AC3E}">
        <p14:creationId xmlns:p14="http://schemas.microsoft.com/office/powerpoint/2010/main" val="196474029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18</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13 July 2017</a:t>
            </a:r>
            <a:br>
              <a:rPr lang="en-US" sz="4000" dirty="0" smtClean="0">
                <a:latin typeface="Arial" charset="0"/>
                <a:cs typeface="Arial" charset="0"/>
              </a:rPr>
            </a:br>
            <a:r>
              <a:rPr lang="en-US" dirty="0" smtClean="0">
                <a:latin typeface="Arial" charset="0"/>
                <a:cs typeface="Arial" charset="0"/>
              </a:rPr>
              <a:t>08:00–10:</a:t>
            </a:r>
            <a:r>
              <a:rPr lang="en-US" dirty="0" smtClean="0">
                <a:latin typeface="Arial" charset="0"/>
                <a:cs typeface="Arial" charset="0"/>
              </a:rPr>
              <a:t>00, Room 30412</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a:t>
            </a:r>
            <a:r>
              <a:rPr lang="en-US" b="0" dirty="0" smtClean="0"/>
              <a:t>Secretary</a:t>
            </a:r>
          </a:p>
          <a:p>
            <a:pPr>
              <a:lnSpc>
                <a:spcPct val="80000"/>
              </a:lnSpc>
            </a:pPr>
            <a:r>
              <a:rPr lang="en-US" b="0" dirty="0" smtClean="0"/>
              <a:t>Call </a:t>
            </a:r>
            <a:r>
              <a:rPr lang="en-US" b="0" dirty="0"/>
              <a:t>for essential </a:t>
            </a:r>
            <a:r>
              <a:rPr lang="en-US" b="0" dirty="0" smtClean="0"/>
              <a:t>patents</a:t>
            </a:r>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Presentations, motions, and discussion to resolve comments and improve the </a:t>
            </a:r>
            <a:r>
              <a:rPr lang="en-US" b="0" dirty="0" err="1"/>
              <a:t>TGak</a:t>
            </a:r>
            <a:r>
              <a:rPr lang="en-US" b="0" dirty="0"/>
              <a:t> </a:t>
            </a:r>
            <a:r>
              <a:rPr lang="en-US" b="0" dirty="0" smtClean="0"/>
              <a:t>Draft</a:t>
            </a:r>
          </a:p>
          <a:p>
            <a:pPr lvl="1">
              <a:lnSpc>
                <a:spcPct val="80000"/>
              </a:lnSpc>
            </a:pPr>
            <a:endParaRPr lang="en-US" dirty="0" smtClean="0"/>
          </a:p>
          <a:p>
            <a:pPr>
              <a:lnSpc>
                <a:spcPct val="80000"/>
              </a:lnSpc>
            </a:pPr>
            <a:endParaRPr lang="en-US" b="0" dirty="0" smtClean="0"/>
          </a:p>
        </p:txBody>
      </p:sp>
    </p:spTree>
    <p:extLst>
      <p:ext uri="{BB962C8B-B14F-4D97-AF65-F5344CB8AC3E}">
        <p14:creationId xmlns:p14="http://schemas.microsoft.com/office/powerpoint/2010/main" val="29303378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19</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13 July 2017</a:t>
            </a:r>
            <a:br>
              <a:rPr lang="en-US" sz="4000" dirty="0" smtClean="0">
                <a:latin typeface="Arial" charset="0"/>
                <a:cs typeface="Arial" charset="0"/>
              </a:rPr>
            </a:br>
            <a:r>
              <a:rPr lang="en-US" dirty="0">
                <a:latin typeface="Arial" charset="0"/>
                <a:cs typeface="Arial" charset="0"/>
              </a:rPr>
              <a:t>08:00–10:</a:t>
            </a:r>
            <a:r>
              <a:rPr lang="en-US" dirty="0" smtClean="0">
                <a:latin typeface="Arial" charset="0"/>
                <a:cs typeface="Arial" charset="0"/>
              </a:rPr>
              <a:t>00, Room 30412</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endParaRPr lang="en-US" b="0" dirty="0" smtClean="0"/>
          </a:p>
          <a:p>
            <a:pPr>
              <a:lnSpc>
                <a:spcPct val="80000"/>
              </a:lnSpc>
            </a:pPr>
            <a:r>
              <a:rPr lang="en-US" b="0" dirty="0" smtClean="0"/>
              <a:t>Teleconferences discussion</a:t>
            </a:r>
            <a:endParaRPr lang="en-US" b="0" dirty="0"/>
          </a:p>
          <a:p>
            <a:pPr>
              <a:lnSpc>
                <a:spcPct val="80000"/>
              </a:lnSpc>
            </a:pPr>
            <a:r>
              <a:rPr lang="en-US" dirty="0" smtClean="0"/>
              <a:t>Moved</a:t>
            </a:r>
            <a:r>
              <a:rPr lang="en-US" dirty="0"/>
              <a:t>, to hold 802.11ak Teleconferences</a:t>
            </a:r>
            <a:r>
              <a:rPr lang="en-US" b="0" dirty="0"/>
              <a:t>:</a:t>
            </a:r>
          </a:p>
          <a:p>
            <a:pPr lvl="1">
              <a:lnSpc>
                <a:spcPct val="80000"/>
              </a:lnSpc>
            </a:pPr>
            <a:r>
              <a:rPr lang="en-US" sz="2400" b="1" dirty="0" smtClean="0"/>
              <a:t>1 </a:t>
            </a:r>
            <a:r>
              <a:rPr lang="en-US" sz="2400" dirty="0"/>
              <a:t>hour teleconferences through the </a:t>
            </a:r>
            <a:r>
              <a:rPr lang="en-US" sz="2400" dirty="0" smtClean="0"/>
              <a:t>September 2017 </a:t>
            </a:r>
            <a:r>
              <a:rPr lang="en-US" sz="2400" dirty="0"/>
              <a:t>802.11 meeting on </a:t>
            </a:r>
            <a:r>
              <a:rPr lang="en-US" sz="2400" dirty="0" smtClean="0"/>
              <a:t>Monday </a:t>
            </a:r>
            <a:r>
              <a:rPr lang="en-US" sz="2400" dirty="0" smtClean="0"/>
              <a:t>July 24</a:t>
            </a:r>
            <a:r>
              <a:rPr lang="en-US" sz="2400" baseline="30000" dirty="0" smtClean="0"/>
              <a:t>th</a:t>
            </a:r>
            <a:r>
              <a:rPr lang="en-US" sz="2400" dirty="0" smtClean="0"/>
              <a:t>, July 31</a:t>
            </a:r>
            <a:r>
              <a:rPr lang="en-US" sz="2400" baseline="30000" dirty="0" smtClean="0"/>
              <a:t>st</a:t>
            </a:r>
            <a:r>
              <a:rPr lang="en-US" sz="2400" dirty="0" smtClean="0"/>
              <a:t>, August 21</a:t>
            </a:r>
            <a:r>
              <a:rPr lang="en-US" sz="2400" baseline="30000" dirty="0" smtClean="0"/>
              <a:t>st</a:t>
            </a:r>
            <a:r>
              <a:rPr lang="en-US" sz="2400" dirty="0" smtClean="0"/>
              <a:t>, and August 28</a:t>
            </a:r>
            <a:r>
              <a:rPr lang="en-US" sz="2400" baseline="30000" dirty="0" smtClean="0"/>
              <a:t>th</a:t>
            </a:r>
            <a:r>
              <a:rPr lang="en-US" sz="2400" dirty="0"/>
              <a:t> </a:t>
            </a:r>
            <a:r>
              <a:rPr lang="en-US" sz="2400" dirty="0" smtClean="0"/>
              <a:t>at </a:t>
            </a:r>
            <a:r>
              <a:rPr lang="en-US" sz="2400" dirty="0"/>
              <a:t>9</a:t>
            </a:r>
            <a:r>
              <a:rPr lang="en-US" sz="2400" dirty="0" smtClean="0"/>
              <a:t>am Eastern </a:t>
            </a:r>
            <a:r>
              <a:rPr lang="en-US" sz="2400" dirty="0"/>
              <a:t>US Time.</a:t>
            </a:r>
          </a:p>
          <a:p>
            <a:pPr lvl="1">
              <a:lnSpc>
                <a:spcPct val="80000"/>
              </a:lnSpc>
            </a:pPr>
            <a:r>
              <a:rPr lang="en-US" dirty="0" smtClean="0"/>
              <a:t>Mover:</a:t>
            </a:r>
          </a:p>
          <a:p>
            <a:pPr lvl="1">
              <a:lnSpc>
                <a:spcPct val="80000"/>
              </a:lnSpc>
            </a:pPr>
            <a:r>
              <a:rPr lang="en-US" dirty="0" smtClean="0"/>
              <a:t>Seconder:</a:t>
            </a:r>
          </a:p>
          <a:p>
            <a:pPr lvl="1">
              <a:lnSpc>
                <a:spcPct val="80000"/>
              </a:lnSpc>
            </a:pPr>
            <a:r>
              <a:rPr lang="en-US" dirty="0" smtClean="0"/>
              <a:t>Yes:    No:    Abstain: </a:t>
            </a:r>
            <a:endParaRPr lang="en-US" dirty="0"/>
          </a:p>
          <a:p>
            <a:pPr lvl="1">
              <a:lnSpc>
                <a:spcPct val="80000"/>
              </a:lnSpc>
            </a:pPr>
            <a:endParaRPr lang="en-US" dirty="0"/>
          </a:p>
          <a:p>
            <a:pPr>
              <a:lnSpc>
                <a:spcPct val="80000"/>
              </a:lnSpc>
            </a:pPr>
            <a:r>
              <a:rPr lang="en-US" dirty="0"/>
              <a:t>Adjourn </a:t>
            </a:r>
            <a:r>
              <a:rPr lang="en-US" dirty="0" err="1"/>
              <a:t>TGak</a:t>
            </a:r>
            <a:endParaRPr lang="en-US" dirty="0"/>
          </a:p>
          <a:p>
            <a:pPr lvl="1">
              <a:lnSpc>
                <a:spcPct val="80000"/>
              </a:lnSpc>
            </a:pPr>
            <a:endParaRPr lang="en-US" dirty="0" smtClean="0"/>
          </a:p>
          <a:p>
            <a:pPr>
              <a:lnSpc>
                <a:spcPct val="80000"/>
              </a:lnSpc>
            </a:pPr>
            <a:endParaRPr lang="en-US" b="0" dirty="0"/>
          </a:p>
        </p:txBody>
      </p:sp>
    </p:spTree>
    <p:extLst>
      <p:ext uri="{BB962C8B-B14F-4D97-AF65-F5344CB8AC3E}">
        <p14:creationId xmlns:p14="http://schemas.microsoft.com/office/powerpoint/2010/main" val="25469268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2D372B59-F8C8-A348-8935-513C18E2AEC1}" type="slidenum">
              <a:rPr lang="en-US"/>
              <a:pPr/>
              <a:t>2</a:t>
            </a:fld>
            <a:endParaRPr lang="en-US"/>
          </a:p>
        </p:txBody>
      </p:sp>
      <p:sp>
        <p:nvSpPr>
          <p:cNvPr id="34818" name="Rectangle 2"/>
          <p:cNvSpPr>
            <a:spLocks noGrp="1" noChangeArrowheads="1"/>
          </p:cNvSpPr>
          <p:nvPr>
            <p:ph type="title"/>
          </p:nvPr>
        </p:nvSpPr>
        <p:spPr>
          <a:xfrm>
            <a:off x="685800" y="762000"/>
            <a:ext cx="7772400" cy="2362200"/>
          </a:xfrm>
          <a:noFill/>
          <a:ln/>
        </p:spPr>
        <p:txBody>
          <a:bodyPr/>
          <a:lstStyle/>
          <a:p>
            <a:r>
              <a:rPr lang="en-US" sz="4000" dirty="0">
                <a:solidFill>
                  <a:srgbClr val="0000FF"/>
                </a:solidFill>
                <a:latin typeface="Arial Black" charset="0"/>
              </a:rPr>
              <a:t>IEEE </a:t>
            </a:r>
            <a:r>
              <a:rPr lang="en-US" sz="4000" dirty="0" smtClean="0">
                <a:solidFill>
                  <a:srgbClr val="0000FF"/>
                </a:solidFill>
                <a:latin typeface="Arial Black" charset="0"/>
              </a:rPr>
              <a:t>802.11ak/GLK:</a:t>
            </a:r>
            <a:r>
              <a:rPr lang="en-US" sz="4000" dirty="0">
                <a:solidFill>
                  <a:srgbClr val="0000FF"/>
                </a:solidFill>
                <a:latin typeface="Arial Black" charset="0"/>
              </a:rPr>
              <a:t/>
            </a:r>
            <a:br>
              <a:rPr lang="en-US" sz="4000" dirty="0">
                <a:solidFill>
                  <a:srgbClr val="0000FF"/>
                </a:solidFill>
                <a:latin typeface="Arial Black" charset="0"/>
              </a:rPr>
            </a:br>
            <a:r>
              <a:rPr lang="en-GB" sz="4000" dirty="0">
                <a:solidFill>
                  <a:srgbClr val="0000FF"/>
                </a:solidFill>
                <a:latin typeface="Arial"/>
                <a:cs typeface="Arial"/>
              </a:rPr>
              <a:t>Enhancements For Transit Links Within Bridged </a:t>
            </a:r>
            <a:r>
              <a:rPr lang="en-GB" sz="4000" dirty="0" smtClean="0">
                <a:solidFill>
                  <a:srgbClr val="0000FF"/>
                </a:solidFill>
                <a:latin typeface="Arial"/>
                <a:cs typeface="Arial"/>
              </a:rPr>
              <a:t>Networks</a:t>
            </a:r>
            <a:endParaRPr lang="en-US" sz="4000" dirty="0">
              <a:solidFill>
                <a:srgbClr val="0000FF"/>
              </a:solidFill>
              <a:latin typeface="Arial Black" charset="0"/>
            </a:endParaRPr>
          </a:p>
        </p:txBody>
      </p:sp>
      <p:sp>
        <p:nvSpPr>
          <p:cNvPr id="34819" name="Rectangle 3"/>
          <p:cNvSpPr>
            <a:spLocks noGrp="1" noChangeArrowheads="1"/>
          </p:cNvSpPr>
          <p:nvPr>
            <p:ph type="body" idx="1"/>
          </p:nvPr>
        </p:nvSpPr>
        <p:spPr>
          <a:xfrm>
            <a:off x="609600" y="3200400"/>
            <a:ext cx="7924800" cy="3352800"/>
          </a:xfrm>
          <a:noFill/>
          <a:ln/>
        </p:spPr>
        <p:txBody>
          <a:bodyPr/>
          <a:lstStyle/>
          <a:p>
            <a:pPr algn="ctr">
              <a:lnSpc>
                <a:spcPct val="90000"/>
              </a:lnSpc>
              <a:buFontTx/>
              <a:buNone/>
            </a:pPr>
            <a:r>
              <a:rPr lang="en-US" sz="2800" dirty="0" smtClean="0">
                <a:latin typeface="Arial" charset="0"/>
              </a:rPr>
              <a:t>Berlin, Germany</a:t>
            </a:r>
            <a:endParaRPr lang="en-US" sz="2800" dirty="0">
              <a:latin typeface="Arial" charset="0"/>
            </a:endParaRPr>
          </a:p>
          <a:p>
            <a:pPr algn="ctr">
              <a:lnSpc>
                <a:spcPct val="90000"/>
              </a:lnSpc>
              <a:buFontTx/>
              <a:buNone/>
            </a:pPr>
            <a:r>
              <a:rPr lang="en-US" sz="2800" dirty="0" smtClean="0">
                <a:latin typeface="Arial" charset="0"/>
              </a:rPr>
              <a:t>10-13 July 2017</a:t>
            </a:r>
          </a:p>
          <a:p>
            <a:pPr algn="ctr">
              <a:lnSpc>
                <a:spcPct val="90000"/>
              </a:lnSpc>
              <a:buFontTx/>
              <a:buNone/>
            </a:pPr>
            <a:endParaRPr lang="en-US" dirty="0">
              <a:latin typeface="Arial" charset="0"/>
            </a:endParaRPr>
          </a:p>
          <a:p>
            <a:pPr algn="ctr">
              <a:lnSpc>
                <a:spcPct val="90000"/>
              </a:lnSpc>
              <a:buFontTx/>
              <a:buNone/>
            </a:pPr>
            <a:r>
              <a:rPr lang="en-US" dirty="0" smtClean="0">
                <a:latin typeface="Arial" charset="0"/>
              </a:rPr>
              <a:t>Chair &amp; Editor: </a:t>
            </a:r>
            <a:r>
              <a:rPr lang="en-US" dirty="0">
                <a:latin typeface="Arial" charset="0"/>
              </a:rPr>
              <a:t>Donald E. Eastlake </a:t>
            </a:r>
            <a:r>
              <a:rPr lang="en-US" dirty="0" smtClean="0">
                <a:latin typeface="Arial" charset="0"/>
              </a:rPr>
              <a:t>3</a:t>
            </a:r>
            <a:r>
              <a:rPr lang="en-US" baseline="30000" dirty="0" smtClean="0">
                <a:latin typeface="Arial" charset="0"/>
              </a:rPr>
              <a:t>rd</a:t>
            </a:r>
            <a:r>
              <a:rPr lang="en-US" dirty="0" smtClean="0">
                <a:latin typeface="Arial" charset="0"/>
              </a:rPr>
              <a:t> (Huawei)</a:t>
            </a:r>
            <a:endParaRPr lang="en-US" dirty="0">
              <a:latin typeface="Arial" charset="0"/>
            </a:endParaRPr>
          </a:p>
          <a:p>
            <a:pPr algn="ctr">
              <a:lnSpc>
                <a:spcPct val="90000"/>
              </a:lnSpc>
              <a:buFontTx/>
              <a:buNone/>
            </a:pPr>
            <a:r>
              <a:rPr lang="en-US" sz="1600" dirty="0" smtClean="0">
                <a:latin typeface="Arial" charset="0"/>
                <a:hlinkClick r:id="rId3"/>
              </a:rPr>
              <a:t>d3e3e3@gmail.com</a:t>
            </a:r>
            <a:r>
              <a:rPr lang="en-US" sz="1600" dirty="0" smtClean="0">
                <a:latin typeface="Arial" charset="0"/>
              </a:rPr>
              <a:t>     +</a:t>
            </a:r>
            <a:r>
              <a:rPr lang="en-US" sz="1600" dirty="0">
                <a:latin typeface="Arial" charset="0"/>
              </a:rPr>
              <a:t>1-508</a:t>
            </a:r>
            <a:r>
              <a:rPr lang="en-US" sz="1600" dirty="0" smtClean="0">
                <a:latin typeface="Arial" charset="0"/>
              </a:rPr>
              <a:t>-333-2270</a:t>
            </a:r>
          </a:p>
          <a:p>
            <a:pPr algn="ctr">
              <a:lnSpc>
                <a:spcPct val="90000"/>
              </a:lnSpc>
              <a:buFontTx/>
              <a:buNone/>
            </a:pPr>
            <a:r>
              <a:rPr lang="en-US" sz="1800" dirty="0" smtClean="0">
                <a:latin typeface="Arial" charset="0"/>
              </a:rPr>
              <a:t>Vice Chair: Mark Hamilton (Ruckus Wireless)</a:t>
            </a:r>
          </a:p>
          <a:p>
            <a:pPr algn="ctr">
              <a:lnSpc>
                <a:spcPct val="90000"/>
              </a:lnSpc>
              <a:buFontTx/>
              <a:buNone/>
            </a:pPr>
            <a:r>
              <a:rPr lang="en-US" sz="1800" dirty="0" smtClean="0">
                <a:latin typeface="Arial" charset="0"/>
              </a:rPr>
              <a:t>Vice Editor: Norm Finn (Huawei)</a:t>
            </a:r>
            <a:endParaRPr lang="en-US" sz="1800" dirty="0">
              <a:latin typeface="Arial" charset="0"/>
            </a:endParaRPr>
          </a:p>
          <a:p>
            <a:pPr algn="ctr">
              <a:lnSpc>
                <a:spcPct val="90000"/>
              </a:lnSpc>
              <a:buFontTx/>
              <a:buNone/>
            </a:pPr>
            <a:r>
              <a:rPr lang="en-US" sz="1800" dirty="0" smtClean="0">
                <a:latin typeface="Arial" charset="0"/>
              </a:rPr>
              <a:t>Secretary: </a:t>
            </a:r>
            <a:r>
              <a:rPr lang="en-US" sz="1800" dirty="0" smtClean="0">
                <a:solidFill>
                  <a:srgbClr val="FF0000"/>
                </a:solidFill>
                <a:latin typeface="Arial" charset="0"/>
              </a:rPr>
              <a:t>Vacant</a:t>
            </a:r>
            <a:endParaRPr lang="en-US" sz="1800" b="0" dirty="0" smtClean="0">
              <a:solidFill>
                <a:srgbClr val="FF0000"/>
              </a:solidFill>
              <a:latin typeface="Arial" charset="0"/>
            </a:endParaRPr>
          </a:p>
          <a:p>
            <a:pPr algn="ctr">
              <a:lnSpc>
                <a:spcPct val="90000"/>
              </a:lnSpc>
              <a:buFontTx/>
              <a:buNone/>
            </a:pPr>
            <a:r>
              <a:rPr lang="en-US" sz="1600" b="0" dirty="0" smtClean="0">
                <a:latin typeface="Arial" charset="0"/>
              </a:rPr>
              <a:t>Mailing list: STDS-802-11-TGAK@listserv.ieee.org</a:t>
            </a:r>
            <a:endParaRPr lang="en-US" sz="1600" dirty="0">
              <a:solidFill>
                <a:srgbClr val="FF0000"/>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93622A3E-762C-A04E-8D69-CA7ECAB993F8}" type="slidenum">
              <a:rPr lang="en-US"/>
              <a:pPr/>
              <a:t>20</a:t>
            </a:fld>
            <a:endParaRPr lang="en-US"/>
          </a:p>
        </p:txBody>
      </p:sp>
      <p:sp>
        <p:nvSpPr>
          <p:cNvPr id="272386" name="Rectangle 2"/>
          <p:cNvSpPr>
            <a:spLocks noGrp="1" noChangeArrowheads="1"/>
          </p:cNvSpPr>
          <p:nvPr>
            <p:ph type="title"/>
          </p:nvPr>
        </p:nvSpPr>
        <p:spPr>
          <a:xfrm>
            <a:off x="685800" y="685800"/>
            <a:ext cx="7772400" cy="685800"/>
          </a:xfrm>
        </p:spPr>
        <p:txBody>
          <a:bodyPr/>
          <a:lstStyle/>
          <a:p>
            <a:r>
              <a:rPr lang="en-US" sz="3600">
                <a:latin typeface="Arial" charset="0"/>
                <a:cs typeface="Arial" charset="0"/>
              </a:rPr>
              <a:t>[Reference Information]</a:t>
            </a:r>
          </a:p>
        </p:txBody>
      </p:sp>
      <p:sp>
        <p:nvSpPr>
          <p:cNvPr id="272387" name="Rectangle 3"/>
          <p:cNvSpPr>
            <a:spLocks noGrp="1" noChangeArrowheads="1"/>
          </p:cNvSpPr>
          <p:nvPr>
            <p:ph type="body" idx="1"/>
          </p:nvPr>
        </p:nvSpPr>
        <p:spPr>
          <a:xfrm>
            <a:off x="685800" y="1371600"/>
            <a:ext cx="7772400" cy="5105400"/>
          </a:xfrm>
        </p:spPr>
        <p:txBody>
          <a:bodyPr/>
          <a:lstStyle/>
          <a:p>
            <a:pPr>
              <a:lnSpc>
                <a:spcPct val="80000"/>
              </a:lnSpc>
            </a:pPr>
            <a:r>
              <a:rPr lang="en-GB" dirty="0" smtClean="0"/>
              <a:t>802.11ak PAR </a:t>
            </a:r>
            <a:r>
              <a:rPr lang="en-GB" dirty="0"/>
              <a:t>and Five Criterion</a:t>
            </a:r>
          </a:p>
          <a:p>
            <a:pPr lvl="1">
              <a:lnSpc>
                <a:spcPct val="80000"/>
              </a:lnSpc>
            </a:pPr>
            <a:r>
              <a:rPr lang="en-GB" dirty="0">
                <a:hlinkClick r:id="rId3"/>
              </a:rPr>
              <a:t>https://development.standards.ieee.org/get-file/P802.11ak.pdf?t=</a:t>
            </a:r>
            <a:r>
              <a:rPr lang="en-GB" dirty="0" smtClean="0">
                <a:hlinkClick r:id="rId3"/>
              </a:rPr>
              <a:t>77398400003</a:t>
            </a:r>
            <a:r>
              <a:rPr lang="en-GB" dirty="0" smtClean="0"/>
              <a:t> </a:t>
            </a:r>
            <a:endParaRPr lang="en-GB" dirty="0"/>
          </a:p>
          <a:p>
            <a:pPr lvl="2">
              <a:lnSpc>
                <a:spcPct val="80000"/>
              </a:lnSpc>
            </a:pPr>
            <a:r>
              <a:rPr lang="en-GB" dirty="0"/>
              <a:t>11-12/1207r1, “802.11 GLK Draft PAR</a:t>
            </a:r>
            <a:r>
              <a:rPr lang="en-GB" dirty="0" smtClean="0"/>
              <a:t>”</a:t>
            </a:r>
          </a:p>
          <a:p>
            <a:pPr lvl="2">
              <a:lnSpc>
                <a:spcPct val="80000"/>
              </a:lnSpc>
            </a:pPr>
            <a:r>
              <a:rPr lang="en-GB" dirty="0" smtClean="0"/>
              <a:t>11-12</a:t>
            </a:r>
            <a:r>
              <a:rPr lang="en-GB" dirty="0"/>
              <a:t>/1208r0, “802.11 GLK Draft 5C</a:t>
            </a:r>
            <a:r>
              <a:rPr lang="en-GB" dirty="0" smtClean="0"/>
              <a:t>”</a:t>
            </a:r>
          </a:p>
          <a:p>
            <a:pPr lvl="2">
              <a:lnSpc>
                <a:spcPct val="80000"/>
              </a:lnSpc>
            </a:pPr>
            <a:endParaRPr lang="en-GB" dirty="0" smtClean="0"/>
          </a:p>
          <a:p>
            <a:pPr>
              <a:lnSpc>
                <a:spcPct val="80000"/>
              </a:lnSpc>
            </a:pPr>
            <a:r>
              <a:rPr lang="en-GB" dirty="0" smtClean="0"/>
              <a:t>Draft 4.0 of 802.11ak (now in Sponsor Ballot):</a:t>
            </a:r>
          </a:p>
          <a:p>
            <a:pPr lvl="1">
              <a:lnSpc>
                <a:spcPct val="80000"/>
              </a:lnSpc>
            </a:pPr>
            <a:r>
              <a:rPr lang="en-GB" dirty="0" smtClean="0">
                <a:hlinkClick r:id="rId4"/>
              </a:rPr>
              <a:t>http://www.ieee802.org/11/private/Draft_Standards</a:t>
            </a:r>
            <a:r>
              <a:rPr lang="en-GB" smtClean="0">
                <a:hlinkClick r:id="rId4"/>
              </a:rPr>
              <a:t>/11ak/Draft P802.11ak_D4.0.pdf</a:t>
            </a:r>
            <a:r>
              <a:rPr lang="en-GB" smtClean="0"/>
              <a:t> </a:t>
            </a:r>
            <a:endParaRPr lang="en-GB" dirty="0" smtClean="0"/>
          </a:p>
          <a:p>
            <a:pPr lvl="1">
              <a:lnSpc>
                <a:spcPct val="80000"/>
              </a:lnSpc>
            </a:pPr>
            <a:endParaRPr lang="en-GB" dirty="0" smtClean="0"/>
          </a:p>
          <a:p>
            <a:pPr>
              <a:lnSpc>
                <a:spcPct val="80000"/>
              </a:lnSpc>
            </a:pPr>
            <a:r>
              <a:rPr lang="en-GB" dirty="0" smtClean="0"/>
              <a:t>802.1Qbz and 80</a:t>
            </a:r>
            <a:r>
              <a:rPr lang="en-US" dirty="0" smtClean="0"/>
              <a:t>2.1AC</a:t>
            </a:r>
            <a:r>
              <a:rPr lang="en-US" dirty="0"/>
              <a:t>-REV </a:t>
            </a:r>
            <a:r>
              <a:rPr lang="en-GB" dirty="0" smtClean="0"/>
              <a:t>are published as IEEE </a:t>
            </a:r>
            <a:r>
              <a:rPr lang="en-GB" dirty="0" err="1" smtClean="0"/>
              <a:t>Std</a:t>
            </a:r>
            <a:r>
              <a:rPr lang="en-GB" dirty="0" smtClean="0"/>
              <a:t> 802.1Qbz-2016 and </a:t>
            </a:r>
            <a:r>
              <a:rPr lang="en-US" dirty="0"/>
              <a:t>IEEE </a:t>
            </a:r>
            <a:r>
              <a:rPr lang="en-US" dirty="0" err="1"/>
              <a:t>Std</a:t>
            </a:r>
            <a:r>
              <a:rPr lang="en-US" dirty="0"/>
              <a:t> 802.1AC-</a:t>
            </a:r>
            <a:r>
              <a:rPr lang="en-US" dirty="0" smtClean="0"/>
              <a:t>2016</a:t>
            </a:r>
            <a:endParaRPr lang="en-GB" dirty="0" smtClean="0"/>
          </a:p>
          <a:p>
            <a:pPr lvl="1">
              <a:lnSpc>
                <a:spcPct val="80000"/>
              </a:lnSpc>
            </a:pPr>
            <a:r>
              <a:rPr lang="en-GB" dirty="0" smtClean="0"/>
              <a:t>Last Drafts:</a:t>
            </a:r>
          </a:p>
          <a:p>
            <a:pPr lvl="2">
              <a:lnSpc>
                <a:spcPct val="80000"/>
              </a:lnSpc>
            </a:pPr>
            <a:r>
              <a:rPr lang="en-GB" dirty="0" smtClean="0">
                <a:hlinkClick r:id="rId5"/>
              </a:rPr>
              <a:t>http://www.ieee802.org/1/files/private/bz-drafts/d2/802-1Qbz-d2-4.pdf</a:t>
            </a:r>
            <a:endParaRPr lang="en-GB" dirty="0" smtClean="0"/>
          </a:p>
          <a:p>
            <a:pPr lvl="2">
              <a:lnSpc>
                <a:spcPct val="80000"/>
              </a:lnSpc>
            </a:pPr>
            <a:r>
              <a:rPr lang="en-US" dirty="0" smtClean="0">
                <a:hlinkClick r:id="rId6"/>
              </a:rPr>
              <a:t>http://www.ieee802.org/1/files/private/ac-rev-drafts/d4/802-1ac-rev-d4-0.pdf</a:t>
            </a:r>
            <a:endParaRPr lang="en-US" dirty="0"/>
          </a:p>
          <a:p>
            <a:pPr>
              <a:lnSpc>
                <a:spcPct val="80000"/>
              </a:lnSpc>
            </a:pPr>
            <a:r>
              <a:rPr lang="en-US" sz="1800" b="0" dirty="0" smtClean="0"/>
              <a:t>(Note: you can use 802.1 or 802.11 credential to access either members site.)</a:t>
            </a:r>
            <a:endParaRPr lang="en-US" sz="1800" b="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July 2017</a:t>
            </a:r>
            <a:endParaRPr lang="en-US"/>
          </a:p>
        </p:txBody>
      </p:sp>
      <p:sp>
        <p:nvSpPr>
          <p:cNvPr id="6" name="Footer Placeholder 4"/>
          <p:cNvSpPr>
            <a:spLocks noGrp="1"/>
          </p:cNvSpPr>
          <p:nvPr>
            <p:ph type="ftr" sz="quarter" idx="11"/>
          </p:nvPr>
        </p:nvSpPr>
        <p:spPr/>
        <p:txBody>
          <a:bodyPr/>
          <a:lstStyle/>
          <a:p>
            <a:r>
              <a:rPr lang="en-US" smtClean="0"/>
              <a:t>Donald Eastlake 3rd, Huawei Technologies</a:t>
            </a:r>
            <a:endParaRPr lang="en-US"/>
          </a:p>
        </p:txBody>
      </p:sp>
      <p:sp>
        <p:nvSpPr>
          <p:cNvPr id="7" name="Slide Number Placeholder 5"/>
          <p:cNvSpPr>
            <a:spLocks noGrp="1"/>
          </p:cNvSpPr>
          <p:nvPr>
            <p:ph type="sldNum" sz="quarter" idx="12"/>
          </p:nvPr>
        </p:nvSpPr>
        <p:spPr/>
        <p:txBody>
          <a:bodyPr/>
          <a:lstStyle/>
          <a:p>
            <a:r>
              <a:rPr lang="en-US"/>
              <a:t>Slide </a:t>
            </a:r>
            <a:fld id="{FAD3192D-A78F-5D4B-BF63-EAFB958AE3C7}" type="slidenum">
              <a:rPr lang="en-US"/>
              <a:pPr/>
              <a:t>3</a:t>
            </a:fld>
            <a:endParaRPr lang="en-US"/>
          </a:p>
        </p:txBody>
      </p:sp>
      <p:sp>
        <p:nvSpPr>
          <p:cNvPr id="205828" name="Rectangle 4"/>
          <p:cNvSpPr>
            <a:spLocks noGrp="1" noChangeArrowheads="1"/>
          </p:cNvSpPr>
          <p:nvPr>
            <p:ph type="ctrTitle"/>
          </p:nvPr>
        </p:nvSpPr>
        <p:spPr>
          <a:xfrm>
            <a:off x="685800" y="609600"/>
            <a:ext cx="7772400" cy="533400"/>
          </a:xfrm>
        </p:spPr>
        <p:txBody>
          <a:bodyPr/>
          <a:lstStyle/>
          <a:p>
            <a:r>
              <a:rPr lang="en-US" sz="2800" dirty="0"/>
              <a:t>Venue</a:t>
            </a:r>
            <a:endParaRPr lang="en-US" dirty="0"/>
          </a:p>
        </p:txBody>
      </p:sp>
      <p:sp>
        <p:nvSpPr>
          <p:cNvPr id="10" name="Rectangle 5"/>
          <p:cNvSpPr>
            <a:spLocks noGrp="1" noChangeArrowheads="1"/>
          </p:cNvSpPr>
          <p:nvPr>
            <p:ph type="subTitle" idx="1"/>
          </p:nvPr>
        </p:nvSpPr>
        <p:spPr>
          <a:xfrm>
            <a:off x="685800" y="5943600"/>
            <a:ext cx="7772400" cy="457200"/>
          </a:xfrm>
        </p:spPr>
        <p:txBody>
          <a:bodyPr/>
          <a:lstStyle/>
          <a:p>
            <a:r>
              <a:rPr lang="en-US" dirty="0" err="1" smtClean="0">
                <a:latin typeface="Arial"/>
                <a:cs typeface="Arial"/>
              </a:rPr>
              <a:t>Estrel</a:t>
            </a:r>
            <a:r>
              <a:rPr lang="en-US" dirty="0" smtClean="0">
                <a:latin typeface="Arial"/>
                <a:cs typeface="Arial"/>
              </a:rPr>
              <a:t> Hotel, Berlin, Germany</a:t>
            </a:r>
            <a:endParaRPr lang="en-US" dirty="0">
              <a:latin typeface="Arial"/>
              <a:cs typeface="Arial"/>
            </a:endParaRPr>
          </a:p>
        </p:txBody>
      </p:sp>
      <p:pic>
        <p:nvPicPr>
          <p:cNvPr id="4" name="Picture 3"/>
          <p:cNvPicPr>
            <a:picLocks noChangeAspect="1"/>
          </p:cNvPicPr>
          <p:nvPr/>
        </p:nvPicPr>
        <p:blipFill>
          <a:blip r:embed="rId3"/>
          <a:stretch>
            <a:fillRect/>
          </a:stretch>
        </p:blipFill>
        <p:spPr>
          <a:xfrm>
            <a:off x="762000" y="685800"/>
            <a:ext cx="7620000" cy="5334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latin typeface="Arial"/>
                <a:cs typeface="Arial"/>
              </a:rPr>
              <a:t>TGak</a:t>
            </a:r>
            <a:r>
              <a:rPr lang="en-US" sz="3600" dirty="0" smtClean="0">
                <a:latin typeface="Arial"/>
                <a:cs typeface="Arial"/>
              </a:rPr>
              <a:t> Timeline</a:t>
            </a:r>
            <a:endParaRPr lang="en-US" sz="3600" u="sng" dirty="0">
              <a:latin typeface="Arial"/>
              <a:cs typeface="Arial"/>
            </a:endParaRPr>
          </a:p>
        </p:txBody>
      </p:sp>
      <p:sp>
        <p:nvSpPr>
          <p:cNvPr id="3" name="Content Placeholder 2"/>
          <p:cNvSpPr>
            <a:spLocks noGrp="1"/>
          </p:cNvSpPr>
          <p:nvPr>
            <p:ph idx="1"/>
          </p:nvPr>
        </p:nvSpPr>
        <p:spPr/>
        <p:txBody>
          <a:bodyPr/>
          <a:lstStyle/>
          <a:p>
            <a:pPr lvl="1">
              <a:lnSpc>
                <a:spcPct val="80000"/>
              </a:lnSpc>
            </a:pPr>
            <a:r>
              <a:rPr lang="en-US" sz="2400" b="1" dirty="0" smtClean="0">
                <a:solidFill>
                  <a:srgbClr val="008000"/>
                </a:solidFill>
                <a:latin typeface="Arial"/>
                <a:cs typeface="Arial"/>
              </a:rPr>
              <a:t>March 2015 – </a:t>
            </a:r>
            <a:r>
              <a:rPr lang="en-US" sz="2400" b="1" dirty="0">
                <a:solidFill>
                  <a:srgbClr val="008000"/>
                </a:solidFill>
                <a:latin typeface="Arial"/>
                <a:cs typeface="Arial"/>
              </a:rPr>
              <a:t>Initial WG </a:t>
            </a:r>
            <a:r>
              <a:rPr lang="en-US" sz="2400" b="1" dirty="0" smtClean="0">
                <a:solidFill>
                  <a:srgbClr val="008000"/>
                </a:solidFill>
                <a:latin typeface="Arial"/>
                <a:cs typeface="Arial"/>
              </a:rPr>
              <a:t>Letter Ballot</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February 2016 – </a:t>
            </a:r>
            <a:r>
              <a:rPr lang="en-US" sz="2400" b="1" dirty="0">
                <a:solidFill>
                  <a:srgbClr val="008000"/>
                </a:solidFill>
                <a:latin typeface="Arial"/>
                <a:cs typeface="Arial"/>
              </a:rPr>
              <a:t>WG Recirculation</a:t>
            </a:r>
          </a:p>
          <a:p>
            <a:pPr lvl="1">
              <a:lnSpc>
                <a:spcPct val="80000"/>
              </a:lnSpc>
            </a:pPr>
            <a:r>
              <a:rPr lang="en-US" sz="2400" b="1" dirty="0" smtClean="0">
                <a:solidFill>
                  <a:srgbClr val="008000"/>
                </a:solidFill>
                <a:latin typeface="Arial"/>
                <a:cs typeface="Arial"/>
              </a:rPr>
              <a:t>January 2017 – </a:t>
            </a:r>
            <a:r>
              <a:rPr lang="en-US" sz="2400" b="1" dirty="0">
                <a:solidFill>
                  <a:srgbClr val="008000"/>
                </a:solidFill>
                <a:latin typeface="Arial"/>
                <a:cs typeface="Arial"/>
              </a:rPr>
              <a:t>Sponsor Ballot Pool </a:t>
            </a:r>
            <a:r>
              <a:rPr lang="en-US" sz="2400" b="1" dirty="0" smtClean="0">
                <a:solidFill>
                  <a:srgbClr val="008000"/>
                </a:solidFill>
                <a:latin typeface="Arial"/>
                <a:cs typeface="Arial"/>
              </a:rPr>
              <a:t>Formation Start</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January 2017 </a:t>
            </a:r>
            <a:r>
              <a:rPr lang="en-US" sz="2400" b="1" dirty="0">
                <a:solidFill>
                  <a:srgbClr val="008000"/>
                </a:solidFill>
                <a:latin typeface="Arial"/>
                <a:cs typeface="Arial"/>
              </a:rPr>
              <a:t>– MEC/MDR </a:t>
            </a:r>
            <a:r>
              <a:rPr lang="en-US" sz="2400" b="1" dirty="0" smtClean="0">
                <a:solidFill>
                  <a:srgbClr val="008000"/>
                </a:solidFill>
                <a:latin typeface="Arial"/>
                <a:cs typeface="Arial"/>
              </a:rPr>
              <a:t>Initiated</a:t>
            </a:r>
          </a:p>
          <a:p>
            <a:pPr lvl="1">
              <a:lnSpc>
                <a:spcPct val="80000"/>
              </a:lnSpc>
            </a:pPr>
            <a:r>
              <a:rPr lang="en-US" sz="2400" b="1" dirty="0" smtClean="0">
                <a:solidFill>
                  <a:srgbClr val="008000"/>
                </a:solidFill>
                <a:latin typeface="Arial"/>
                <a:cs typeface="Arial"/>
              </a:rPr>
              <a:t>(March 2017 </a:t>
            </a:r>
            <a:r>
              <a:rPr lang="mr-IN" sz="2400" b="1" dirty="0" smtClean="0">
                <a:solidFill>
                  <a:srgbClr val="008000"/>
                </a:solidFill>
                <a:latin typeface="Arial"/>
                <a:cs typeface="Arial"/>
              </a:rPr>
              <a:t>–</a:t>
            </a:r>
            <a:r>
              <a:rPr lang="en-US" sz="2400" b="1" dirty="0" smtClean="0">
                <a:solidFill>
                  <a:srgbClr val="008000"/>
                </a:solidFill>
                <a:latin typeface="Arial"/>
                <a:cs typeface="Arial"/>
              </a:rPr>
              <a:t> Sponsor Ballot Pool </a:t>
            </a:r>
            <a:r>
              <a:rPr lang="en-US" sz="2400" b="1" dirty="0">
                <a:solidFill>
                  <a:srgbClr val="008000"/>
                </a:solidFill>
                <a:latin typeface="Arial"/>
                <a:cs typeface="Arial"/>
              </a:rPr>
              <a:t>F</a:t>
            </a:r>
            <a:r>
              <a:rPr lang="en-US" sz="2400" b="1" dirty="0" smtClean="0">
                <a:solidFill>
                  <a:srgbClr val="008000"/>
                </a:solidFill>
                <a:latin typeface="Arial"/>
                <a:cs typeface="Arial"/>
              </a:rPr>
              <a:t>ormation and MEC/MDR Completed)</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May 2017 – </a:t>
            </a:r>
            <a:r>
              <a:rPr lang="en-US" sz="2400" b="1" dirty="0">
                <a:solidFill>
                  <a:srgbClr val="008000"/>
                </a:solidFill>
                <a:latin typeface="Arial"/>
                <a:cs typeface="Arial"/>
              </a:rPr>
              <a:t>Initial Sponsor Ballot</a:t>
            </a:r>
          </a:p>
          <a:p>
            <a:pPr lvl="1">
              <a:lnSpc>
                <a:spcPct val="80000"/>
              </a:lnSpc>
            </a:pPr>
            <a:r>
              <a:rPr lang="en-US" sz="2400" dirty="0" smtClean="0"/>
              <a:t>September 2017 </a:t>
            </a:r>
            <a:r>
              <a:rPr lang="en-US" sz="2400" dirty="0"/>
              <a:t>– Sponsor Recirculation</a:t>
            </a:r>
          </a:p>
          <a:p>
            <a:pPr lvl="1">
              <a:lnSpc>
                <a:spcPct val="80000"/>
              </a:lnSpc>
            </a:pPr>
            <a:r>
              <a:rPr lang="en-US" sz="2400" dirty="0" smtClean="0"/>
              <a:t>December 2017– </a:t>
            </a:r>
            <a:r>
              <a:rPr lang="en-US" sz="2400" dirty="0"/>
              <a:t>Final WG &amp; </a:t>
            </a:r>
            <a:r>
              <a:rPr lang="en-US" sz="2400" dirty="0" err="1"/>
              <a:t>ExecComm</a:t>
            </a:r>
            <a:r>
              <a:rPr lang="en-US" sz="2400" dirty="0"/>
              <a:t> &amp; </a:t>
            </a:r>
            <a:r>
              <a:rPr lang="en-US" sz="2400" dirty="0" err="1"/>
              <a:t>RevCom</a:t>
            </a:r>
            <a:r>
              <a:rPr lang="en-US" sz="2400" dirty="0"/>
              <a:t> </a:t>
            </a:r>
            <a:r>
              <a:rPr lang="en-US" sz="2400" dirty="0" smtClean="0"/>
              <a:t>Approval</a:t>
            </a:r>
            <a:endParaRPr lang="en-US" sz="2400" dirty="0"/>
          </a:p>
        </p:txBody>
      </p:sp>
      <p:sp>
        <p:nvSpPr>
          <p:cNvPr id="4" name="Date Placeholder 3"/>
          <p:cNvSpPr>
            <a:spLocks noGrp="1"/>
          </p:cNvSpPr>
          <p:nvPr>
            <p:ph type="dt" sz="half" idx="10"/>
          </p:nvPr>
        </p:nvSpPr>
        <p:spPr/>
        <p:txBody>
          <a:bodyPr/>
          <a:lstStyle/>
          <a:p>
            <a:r>
              <a:rPr lang="en-US"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4</a:t>
            </a:fld>
            <a:endParaRPr lang="en-US"/>
          </a:p>
        </p:txBody>
      </p:sp>
    </p:spTree>
    <p:extLst>
      <p:ext uri="{BB962C8B-B14F-4D97-AF65-F5344CB8AC3E}">
        <p14:creationId xmlns:p14="http://schemas.microsoft.com/office/powerpoint/2010/main" val="28385831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Arial"/>
                <a:cs typeface="Arial"/>
              </a:rPr>
              <a:t>Sessions</a:t>
            </a:r>
            <a:endParaRPr lang="en-US" sz="4000" dirty="0">
              <a:latin typeface="Arial"/>
              <a:cs typeface="Aria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38127288"/>
              </p:ext>
            </p:extLst>
          </p:nvPr>
        </p:nvGraphicFramePr>
        <p:xfrm>
          <a:off x="762000" y="2819400"/>
          <a:ext cx="7696199" cy="2193475"/>
        </p:xfrm>
        <a:graphic>
          <a:graphicData uri="http://schemas.openxmlformats.org/drawingml/2006/table">
            <a:tbl>
              <a:tblPr firstRow="1" bandRow="1">
                <a:tableStyleId>{5C22544A-7EE6-4342-B048-85BDC9FD1C3A}</a:tableStyleId>
              </a:tblPr>
              <a:tblGrid>
                <a:gridCol w="1828800"/>
                <a:gridCol w="2895600"/>
                <a:gridCol w="2971799"/>
              </a:tblGrid>
              <a:tr h="438695">
                <a:tc>
                  <a:txBody>
                    <a:bodyPr/>
                    <a:lstStyle/>
                    <a:p>
                      <a:pPr algn="ctr"/>
                      <a:r>
                        <a:rPr lang="en-US" sz="2000" dirty="0" smtClean="0"/>
                        <a:t>Day</a:t>
                      </a:r>
                      <a:endParaRPr lang="en-US" sz="2000" dirty="0"/>
                    </a:p>
                  </a:txBody>
                  <a:tcPr/>
                </a:tc>
                <a:tc>
                  <a:txBody>
                    <a:bodyPr/>
                    <a:lstStyle/>
                    <a:p>
                      <a:pPr algn="ctr"/>
                      <a:r>
                        <a:rPr lang="en-US" sz="2000" dirty="0" smtClean="0"/>
                        <a:t>Time</a:t>
                      </a:r>
                      <a:endParaRPr lang="en-US" sz="2000" dirty="0"/>
                    </a:p>
                  </a:txBody>
                  <a:tcPr/>
                </a:tc>
                <a:tc>
                  <a:txBody>
                    <a:bodyPr/>
                    <a:lstStyle/>
                    <a:p>
                      <a:pPr algn="ctr"/>
                      <a:r>
                        <a:rPr lang="en-US" sz="2000" dirty="0" smtClean="0"/>
                        <a:t>Room</a:t>
                      </a:r>
                      <a:endParaRPr lang="en-US" sz="2000" dirty="0"/>
                    </a:p>
                  </a:txBody>
                  <a:tcPr/>
                </a:tc>
              </a:tr>
              <a:tr h="438695">
                <a:tc>
                  <a:txBody>
                    <a:bodyPr/>
                    <a:lstStyle/>
                    <a:p>
                      <a:r>
                        <a:rPr lang="en-US" sz="2000" strike="noStrike" dirty="0" smtClean="0"/>
                        <a:t>Monday</a:t>
                      </a:r>
                      <a:endParaRPr lang="en-US" sz="2000" strike="noStrike" dirty="0"/>
                    </a:p>
                  </a:txBody>
                  <a:tcPr/>
                </a:tc>
                <a:tc>
                  <a:txBody>
                    <a:bodyPr/>
                    <a:lstStyle/>
                    <a:p>
                      <a:r>
                        <a:rPr lang="en-US" sz="2000" strike="noStrike" dirty="0" smtClean="0"/>
                        <a:t>PM2</a:t>
                      </a:r>
                      <a:endParaRPr lang="en-US" sz="2000" strike="noStrike" dirty="0"/>
                    </a:p>
                  </a:txBody>
                  <a:tcPr/>
                </a:tc>
                <a:tc>
                  <a:txBody>
                    <a:bodyPr/>
                    <a:lstStyle/>
                    <a:p>
                      <a:r>
                        <a:rPr lang="en-US" sz="2000" strike="noStrike" dirty="0" smtClean="0">
                          <a:latin typeface="+mn-lt"/>
                          <a:cs typeface="Arial" charset="0"/>
                        </a:rPr>
                        <a:t>Room</a:t>
                      </a:r>
                      <a:r>
                        <a:rPr lang="en-US" sz="2000" strike="noStrike" baseline="0" dirty="0" smtClean="0">
                          <a:latin typeface="+mn-lt"/>
                          <a:cs typeface="Arial" charset="0"/>
                        </a:rPr>
                        <a:t> 30441</a:t>
                      </a:r>
                      <a:endParaRPr lang="en-US" sz="2000" strike="noStrike" dirty="0" smtClean="0">
                        <a:latin typeface="+mn-lt"/>
                      </a:endParaRPr>
                    </a:p>
                  </a:txBody>
                  <a:tcPr/>
                </a:tc>
              </a:tr>
              <a:tr h="438695">
                <a:tc>
                  <a:txBody>
                    <a:bodyPr/>
                    <a:lstStyle/>
                    <a:p>
                      <a:r>
                        <a:rPr lang="en-US" sz="2000" strike="noStrike" dirty="0" smtClean="0"/>
                        <a:t>Tuesday</a:t>
                      </a:r>
                      <a:endParaRPr lang="en-US" sz="2000" strike="noStrike" dirty="0"/>
                    </a:p>
                  </a:txBody>
                  <a:tcPr/>
                </a:tc>
                <a:tc>
                  <a:txBody>
                    <a:bodyPr/>
                    <a:lstStyle/>
                    <a:p>
                      <a:r>
                        <a:rPr lang="en-US" sz="2000" strike="noStrike" smtClean="0"/>
                        <a:t>EVE</a:t>
                      </a:r>
                      <a:endParaRPr lang="en-US" sz="2000" strike="noStrike"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strike="noStrike" dirty="0" smtClean="0">
                          <a:latin typeface="+mn-lt"/>
                          <a:cs typeface="Arial" charset="0"/>
                        </a:rPr>
                        <a:t>Room</a:t>
                      </a:r>
                      <a:r>
                        <a:rPr lang="en-US" sz="2000" strike="noStrike" baseline="0" dirty="0" smtClean="0">
                          <a:latin typeface="+mn-lt"/>
                          <a:cs typeface="Arial" charset="0"/>
                        </a:rPr>
                        <a:t> 30441</a:t>
                      </a:r>
                      <a:endParaRPr lang="en-US" sz="2000" strike="noStrike" dirty="0" smtClean="0">
                        <a:latin typeface="+mn-lt"/>
                      </a:endParaRPr>
                    </a:p>
                  </a:txBody>
                  <a:tcPr/>
                </a:tc>
              </a:tr>
              <a:tr h="438695">
                <a:tc>
                  <a:txBody>
                    <a:bodyPr/>
                    <a:lstStyle/>
                    <a:p>
                      <a:r>
                        <a:rPr lang="en-US" sz="2000" strike="noStrike" dirty="0" smtClean="0"/>
                        <a:t>Wednesday</a:t>
                      </a:r>
                      <a:endParaRPr lang="en-US" sz="2000" strike="noStrike" dirty="0"/>
                    </a:p>
                  </a:txBody>
                  <a:tcPr/>
                </a:tc>
                <a:tc>
                  <a:txBody>
                    <a:bodyPr/>
                    <a:lstStyle/>
                    <a:p>
                      <a:r>
                        <a:rPr lang="en-US" sz="2000" strike="noStrike" dirty="0" smtClean="0"/>
                        <a:t>PM2</a:t>
                      </a:r>
                      <a:endParaRPr lang="en-US" sz="2000" strike="noStrike"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strike="noStrike" dirty="0" smtClean="0">
                          <a:latin typeface="+mn-lt"/>
                          <a:cs typeface="Arial" charset="0"/>
                        </a:rPr>
                        <a:t>Room</a:t>
                      </a:r>
                      <a:r>
                        <a:rPr lang="en-US" sz="2000" strike="noStrike" baseline="0" dirty="0" smtClean="0">
                          <a:latin typeface="+mn-lt"/>
                          <a:cs typeface="Arial" charset="0"/>
                        </a:rPr>
                        <a:t> 30441</a:t>
                      </a:r>
                      <a:endParaRPr lang="en-US" sz="2000" strike="noStrike" dirty="0" smtClean="0">
                        <a:latin typeface="+mn-lt"/>
                      </a:endParaRPr>
                    </a:p>
                  </a:txBody>
                  <a:tcPr/>
                </a:tc>
              </a:tr>
              <a:tr h="438695">
                <a:tc>
                  <a:txBody>
                    <a:bodyPr/>
                    <a:lstStyle/>
                    <a:p>
                      <a:r>
                        <a:rPr lang="en-US" sz="2000" strike="noStrike" dirty="0" smtClean="0"/>
                        <a:t>Thursday</a:t>
                      </a:r>
                      <a:endParaRPr lang="en-US" sz="2000" strike="noStrike" dirty="0"/>
                    </a:p>
                  </a:txBody>
                  <a:tcPr/>
                </a:tc>
                <a:tc>
                  <a:txBody>
                    <a:bodyPr/>
                    <a:lstStyle/>
                    <a:p>
                      <a:r>
                        <a:rPr lang="en-US" sz="2000" strike="noStrike" dirty="0" smtClean="0"/>
                        <a:t>AM1</a:t>
                      </a:r>
                      <a:endParaRPr lang="en-US" sz="2000" strike="noStrike" dirty="0"/>
                    </a:p>
                  </a:txBody>
                  <a:tcPr/>
                </a:tc>
                <a:tc>
                  <a:txBody>
                    <a:bodyPr/>
                    <a:lstStyle/>
                    <a:p>
                      <a:r>
                        <a:rPr lang="en-US" sz="2000" strike="noStrike" dirty="0" smtClean="0">
                          <a:latin typeface="+mn-lt"/>
                          <a:cs typeface="Arial" charset="0"/>
                        </a:rPr>
                        <a:t>Room</a:t>
                      </a:r>
                      <a:r>
                        <a:rPr lang="en-US" sz="2000" strike="noStrike" baseline="0" dirty="0" smtClean="0">
                          <a:latin typeface="+mn-lt"/>
                          <a:cs typeface="Arial" charset="0"/>
                        </a:rPr>
                        <a:t> </a:t>
                      </a:r>
                      <a:r>
                        <a:rPr lang="en-US" sz="2000" strike="noStrike" dirty="0" smtClean="0">
                          <a:latin typeface="+mn-lt"/>
                          <a:cs typeface="Arial" charset="0"/>
                        </a:rPr>
                        <a:t>30412</a:t>
                      </a:r>
                      <a:endParaRPr lang="en-US" sz="2000" strike="noStrike" dirty="0" smtClean="0">
                        <a:latin typeface="+mn-lt"/>
                      </a:endParaRPr>
                    </a:p>
                  </a:txBody>
                  <a:tcPr/>
                </a:tc>
              </a:tr>
            </a:tbl>
          </a:graphicData>
        </a:graphic>
      </p:graphicFrame>
      <p:sp>
        <p:nvSpPr>
          <p:cNvPr id="4" name="Date Placeholder 3"/>
          <p:cNvSpPr>
            <a:spLocks noGrp="1"/>
          </p:cNvSpPr>
          <p:nvPr>
            <p:ph type="dt" sz="half" idx="10"/>
          </p:nvPr>
        </p:nvSpPr>
        <p:spPr/>
        <p:txBody>
          <a:bodyPr/>
          <a:lstStyle/>
          <a:p>
            <a:r>
              <a:rPr lang="en-US" smtClean="0"/>
              <a:t>July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5</a:t>
            </a:fld>
            <a:endParaRPr lang="en-US"/>
          </a:p>
        </p:txBody>
      </p:sp>
    </p:spTree>
    <p:extLst>
      <p:ext uri="{BB962C8B-B14F-4D97-AF65-F5344CB8AC3E}">
        <p14:creationId xmlns:p14="http://schemas.microsoft.com/office/powerpoint/2010/main" val="42493856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July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6</a:t>
            </a:fld>
            <a:endParaRPr lang="en-US"/>
          </a:p>
        </p:txBody>
      </p:sp>
      <p:sp>
        <p:nvSpPr>
          <p:cNvPr id="117762" name="Rectangle 2"/>
          <p:cNvSpPr>
            <a:spLocks noGrp="1" noChangeArrowheads="1"/>
          </p:cNvSpPr>
          <p:nvPr>
            <p:ph type="title"/>
          </p:nvPr>
        </p:nvSpPr>
        <p:spPr>
          <a:noFill/>
          <a:ln/>
        </p:spPr>
        <p:txBody>
          <a:bodyPr/>
          <a:lstStyle/>
          <a:p>
            <a:r>
              <a:rPr lang="en-US" sz="4000" dirty="0" smtClean="0">
                <a:latin typeface="Arial" charset="0"/>
                <a:cs typeface="Arial" charset="0"/>
              </a:rPr>
              <a:t>Monday</a:t>
            </a:r>
            <a:r>
              <a:rPr lang="en-US" sz="4400" dirty="0" smtClean="0">
                <a:latin typeface="Arial" charset="0"/>
                <a:cs typeface="Arial" charset="0"/>
              </a:rPr>
              <a:t>, </a:t>
            </a:r>
            <a:r>
              <a:rPr lang="en-US" sz="4000" dirty="0" smtClean="0">
                <a:latin typeface="Arial" charset="0"/>
                <a:cs typeface="Arial" charset="0"/>
              </a:rPr>
              <a:t>10 July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16:00 – 18:</a:t>
            </a:r>
            <a:r>
              <a:rPr lang="en-US" dirty="0" smtClean="0">
                <a:latin typeface="Arial" charset="0"/>
                <a:cs typeface="Arial" charset="0"/>
              </a:rPr>
              <a:t>00, Room 30441</a:t>
            </a:r>
            <a:endParaRPr lang="en-US" dirty="0">
              <a:latin typeface="Arial"/>
              <a:cs typeface="Arial"/>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r>
              <a:rPr lang="en-US" dirty="0"/>
              <a:t>Call </a:t>
            </a:r>
            <a:r>
              <a:rPr lang="en-US" dirty="0" err="1" smtClean="0"/>
              <a:t>TGak</a:t>
            </a:r>
            <a:r>
              <a:rPr lang="en-US" dirty="0" smtClean="0"/>
              <a:t> meeting </a:t>
            </a:r>
            <a:r>
              <a:rPr lang="en-US" dirty="0"/>
              <a:t>to </a:t>
            </a:r>
            <a:r>
              <a:rPr lang="en-US" dirty="0" smtClean="0"/>
              <a:t>order</a:t>
            </a:r>
          </a:p>
          <a:p>
            <a:pPr>
              <a:lnSpc>
                <a:spcPct val="80000"/>
              </a:lnSpc>
            </a:pPr>
            <a:r>
              <a:rPr lang="en-US" b="0" dirty="0" smtClean="0"/>
              <a:t>Appointment </a:t>
            </a:r>
            <a:r>
              <a:rPr lang="en-US" b="0" dirty="0"/>
              <a:t>of </a:t>
            </a:r>
            <a:r>
              <a:rPr lang="en-US" b="0" dirty="0" smtClean="0"/>
              <a:t>Secretary</a:t>
            </a:r>
          </a:p>
          <a:p>
            <a:pPr lvl="1">
              <a:lnSpc>
                <a:spcPct val="80000"/>
              </a:lnSpc>
            </a:pPr>
            <a:r>
              <a:rPr lang="en-US" dirty="0" smtClean="0"/>
              <a:t>Mark Hamilton took notes</a:t>
            </a:r>
            <a:endParaRPr lang="en-US" b="0" dirty="0" smtClean="0"/>
          </a:p>
          <a:p>
            <a:pPr>
              <a:lnSpc>
                <a:spcPct val="80000"/>
              </a:lnSpc>
            </a:pPr>
            <a:r>
              <a:rPr lang="en-US" b="0" dirty="0" smtClean="0"/>
              <a:t>Review </a:t>
            </a:r>
            <a:r>
              <a:rPr lang="en-US" b="0" dirty="0"/>
              <a:t>of IEEE 802 and 802.11 Policies and Procedures on Intellectual Property, Inappropriate Topics, </a:t>
            </a:r>
            <a:r>
              <a:rPr lang="en-US" b="0" dirty="0" smtClean="0"/>
              <a:t>Etc. Call for essential </a:t>
            </a:r>
            <a:r>
              <a:rPr lang="en-US" b="0" dirty="0" smtClean="0"/>
              <a:t>patents</a:t>
            </a:r>
          </a:p>
          <a:p>
            <a:pPr lvl="1">
              <a:lnSpc>
                <a:spcPct val="80000"/>
              </a:lnSpc>
            </a:pPr>
            <a:r>
              <a:rPr lang="en-US" dirty="0" smtClean="0"/>
              <a:t>No response.</a:t>
            </a:r>
            <a:endParaRPr lang="en-US" b="0" dirty="0" smtClean="0"/>
          </a:p>
          <a:p>
            <a:pPr>
              <a:lnSpc>
                <a:spcPct val="80000"/>
              </a:lnSpc>
            </a:pPr>
            <a:r>
              <a:rPr lang="en-US" b="0" dirty="0" smtClean="0"/>
              <a:t>Attendance </a:t>
            </a:r>
            <a:r>
              <a:rPr lang="en-US" b="0" dirty="0"/>
              <a:t>Recording Reminder</a:t>
            </a:r>
          </a:p>
          <a:p>
            <a:pPr>
              <a:lnSpc>
                <a:spcPct val="80000"/>
              </a:lnSpc>
            </a:pPr>
            <a:r>
              <a:rPr lang="en-US" b="0" dirty="0" smtClean="0"/>
              <a:t>Approval of Agenda</a:t>
            </a:r>
          </a:p>
          <a:p>
            <a:pPr marL="0" indent="0">
              <a:lnSpc>
                <a:spcPct val="80000"/>
              </a:lnSpc>
              <a:buNone/>
            </a:pPr>
            <a:endParaRPr lang="en-US" b="0" dirty="0" smtClean="0"/>
          </a:p>
          <a:p>
            <a:pPr>
              <a:lnSpc>
                <a:spcPct val="80000"/>
              </a:lnSpc>
            </a:pPr>
            <a:endParaRPr lang="en-US" b="0" dirty="0" smtClean="0"/>
          </a:p>
        </p:txBody>
      </p:sp>
    </p:spTree>
    <p:extLst>
      <p:ext uri="{BB962C8B-B14F-4D97-AF65-F5344CB8AC3E}">
        <p14:creationId xmlns:p14="http://schemas.microsoft.com/office/powerpoint/2010/main" val="39985287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July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7</a:t>
            </a:fld>
            <a:endParaRPr lang="en-US"/>
          </a:p>
        </p:txBody>
      </p:sp>
      <p:sp>
        <p:nvSpPr>
          <p:cNvPr id="117762" name="Rectangle 2"/>
          <p:cNvSpPr>
            <a:spLocks noGrp="1" noChangeArrowheads="1"/>
          </p:cNvSpPr>
          <p:nvPr>
            <p:ph type="title"/>
          </p:nvPr>
        </p:nvSpPr>
        <p:spPr>
          <a:noFill/>
          <a:ln/>
        </p:spPr>
        <p:txBody>
          <a:bodyPr/>
          <a:lstStyle/>
          <a:p>
            <a:r>
              <a:rPr lang="en-US" sz="4000" dirty="0" smtClean="0">
                <a:latin typeface="Arial" charset="0"/>
                <a:cs typeface="Arial" charset="0"/>
              </a:rPr>
              <a:t>Monday</a:t>
            </a:r>
            <a:r>
              <a:rPr lang="en-US" sz="4400" dirty="0" smtClean="0">
                <a:latin typeface="Arial" charset="0"/>
                <a:cs typeface="Arial" charset="0"/>
              </a:rPr>
              <a:t>, </a:t>
            </a:r>
            <a:r>
              <a:rPr lang="en-US" sz="4000" dirty="0" smtClean="0">
                <a:latin typeface="Arial" charset="0"/>
                <a:cs typeface="Arial" charset="0"/>
              </a:rPr>
              <a:t>10 July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16:00 – 18:</a:t>
            </a:r>
            <a:r>
              <a:rPr lang="en-US" dirty="0" smtClean="0">
                <a:latin typeface="Arial" charset="0"/>
                <a:cs typeface="Arial" charset="0"/>
              </a:rPr>
              <a:t>00, Room 30441</a:t>
            </a:r>
            <a:endParaRPr lang="en-US" dirty="0">
              <a:latin typeface="Arial"/>
              <a:cs typeface="Arial"/>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endParaRPr lang="en-US" dirty="0" smtClean="0"/>
          </a:p>
          <a:p>
            <a:pPr>
              <a:lnSpc>
                <a:spcPct val="80000"/>
              </a:lnSpc>
            </a:pPr>
            <a:r>
              <a:rPr lang="en-US" dirty="0"/>
              <a:t>Moved, </a:t>
            </a:r>
            <a:r>
              <a:rPr lang="en-US" b="0" dirty="0"/>
              <a:t>to approve 11-17/0513r0 as the minutes of the </a:t>
            </a:r>
            <a:r>
              <a:rPr lang="en-US" b="0" dirty="0" err="1"/>
              <a:t>Daejeon</a:t>
            </a:r>
            <a:r>
              <a:rPr lang="en-US" b="0" dirty="0"/>
              <a:t> </a:t>
            </a:r>
            <a:r>
              <a:rPr lang="en-US" b="0" dirty="0" err="1"/>
              <a:t>TGak</a:t>
            </a:r>
            <a:r>
              <a:rPr lang="en-US" b="0" dirty="0"/>
              <a:t> meeting in May.</a:t>
            </a:r>
          </a:p>
          <a:p>
            <a:pPr lvl="1">
              <a:lnSpc>
                <a:spcPct val="80000"/>
              </a:lnSpc>
            </a:pPr>
            <a:r>
              <a:rPr lang="en-US" dirty="0" smtClean="0"/>
              <a:t>Approved by unanimous consent</a:t>
            </a:r>
          </a:p>
          <a:p>
            <a:pPr lvl="1">
              <a:lnSpc>
                <a:spcPct val="80000"/>
              </a:lnSpc>
            </a:pPr>
            <a:endParaRPr lang="en-US" dirty="0"/>
          </a:p>
          <a:p>
            <a:pPr>
              <a:lnSpc>
                <a:spcPct val="80000"/>
              </a:lnSpc>
            </a:pPr>
            <a:r>
              <a:rPr lang="en-US" dirty="0" smtClean="0"/>
              <a:t>Moved</a:t>
            </a:r>
            <a:r>
              <a:rPr lang="en-US" dirty="0"/>
              <a:t>, </a:t>
            </a:r>
            <a:r>
              <a:rPr lang="en-US" b="0" dirty="0"/>
              <a:t>to approve the following minutes of </a:t>
            </a:r>
            <a:r>
              <a:rPr lang="en-US" b="0" dirty="0" err="1"/>
              <a:t>TGak</a:t>
            </a:r>
            <a:r>
              <a:rPr lang="en-US" b="0" dirty="0"/>
              <a:t> teleconferences held since the </a:t>
            </a:r>
            <a:r>
              <a:rPr lang="en-US" b="0" dirty="0" smtClean="0"/>
              <a:t>May </a:t>
            </a:r>
            <a:r>
              <a:rPr lang="en-US" b="0" dirty="0" err="1" smtClean="0"/>
              <a:t>TGak</a:t>
            </a:r>
            <a:r>
              <a:rPr lang="en-US" b="0" dirty="0" smtClean="0"/>
              <a:t> </a:t>
            </a:r>
            <a:r>
              <a:rPr lang="en-US" b="0" dirty="0"/>
              <a:t>meeting</a:t>
            </a:r>
            <a:r>
              <a:rPr lang="en-US" b="0" dirty="0" smtClean="0"/>
              <a:t>:</a:t>
            </a:r>
          </a:p>
          <a:p>
            <a:pPr lvl="1">
              <a:lnSpc>
                <a:spcPct val="80000"/>
              </a:lnSpc>
            </a:pPr>
            <a:r>
              <a:rPr lang="en-US" dirty="0" smtClean="0"/>
              <a:t>22 May</a:t>
            </a:r>
            <a:r>
              <a:rPr lang="en-US" dirty="0"/>
              <a:t> </a:t>
            </a:r>
            <a:r>
              <a:rPr lang="en-US" dirty="0" smtClean="0"/>
              <a:t>&amp; </a:t>
            </a:r>
            <a:r>
              <a:rPr lang="en-US" dirty="0" smtClean="0"/>
              <a:t>12 June</a:t>
            </a:r>
            <a:r>
              <a:rPr lang="en-US" dirty="0"/>
              <a:t> </a:t>
            </a:r>
            <a:r>
              <a:rPr lang="en-US" dirty="0" smtClean="0"/>
              <a:t>&amp; </a:t>
            </a:r>
            <a:r>
              <a:rPr lang="en-US" dirty="0" smtClean="0"/>
              <a:t>26 </a:t>
            </a:r>
            <a:r>
              <a:rPr lang="en-US" dirty="0" smtClean="0"/>
              <a:t>June: </a:t>
            </a:r>
            <a:r>
              <a:rPr lang="en-US" dirty="0" smtClean="0"/>
              <a:t>11-17/0860r4</a:t>
            </a:r>
            <a:endParaRPr lang="en-US" dirty="0"/>
          </a:p>
          <a:p>
            <a:pPr lvl="1">
              <a:lnSpc>
                <a:spcPct val="80000"/>
              </a:lnSpc>
            </a:pPr>
            <a:r>
              <a:rPr lang="en-US" dirty="0"/>
              <a:t>“[Motion 52]” added to </a:t>
            </a:r>
            <a:r>
              <a:rPr lang="en-US" dirty="0" smtClean="0"/>
              <a:t>motion producing r5</a:t>
            </a:r>
            <a:endParaRPr lang="en-US" dirty="0"/>
          </a:p>
          <a:p>
            <a:pPr lvl="1">
              <a:lnSpc>
                <a:spcPct val="80000"/>
              </a:lnSpc>
            </a:pPr>
            <a:r>
              <a:rPr lang="en-US" dirty="0" smtClean="0"/>
              <a:t>Amendment and Minutes Approved by unanimous consent</a:t>
            </a:r>
            <a:endParaRPr lang="en-US" dirty="0"/>
          </a:p>
          <a:p>
            <a:pPr lvl="1">
              <a:lnSpc>
                <a:spcPct val="80000"/>
              </a:lnSpc>
            </a:pPr>
            <a:endParaRPr lang="en-US" dirty="0"/>
          </a:p>
          <a:p>
            <a:pPr>
              <a:lnSpc>
                <a:spcPct val="80000"/>
              </a:lnSpc>
            </a:pPr>
            <a:endParaRPr lang="en-US" b="0" dirty="0" smtClean="0"/>
          </a:p>
        </p:txBody>
      </p:sp>
    </p:spTree>
    <p:extLst>
      <p:ext uri="{BB962C8B-B14F-4D97-AF65-F5344CB8AC3E}">
        <p14:creationId xmlns:p14="http://schemas.microsoft.com/office/powerpoint/2010/main" val="19265464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July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8</a:t>
            </a:fld>
            <a:endParaRPr lang="en-US"/>
          </a:p>
        </p:txBody>
      </p:sp>
      <p:sp>
        <p:nvSpPr>
          <p:cNvPr id="117762" name="Rectangle 2"/>
          <p:cNvSpPr>
            <a:spLocks noGrp="1" noChangeArrowheads="1"/>
          </p:cNvSpPr>
          <p:nvPr>
            <p:ph type="title"/>
          </p:nvPr>
        </p:nvSpPr>
        <p:spPr>
          <a:noFill/>
          <a:ln/>
        </p:spPr>
        <p:txBody>
          <a:bodyPr/>
          <a:lstStyle/>
          <a:p>
            <a:r>
              <a:rPr lang="en-US" sz="4000" dirty="0">
                <a:latin typeface="Arial" charset="0"/>
                <a:cs typeface="Arial" charset="0"/>
              </a:rPr>
              <a:t>Monday, </a:t>
            </a:r>
            <a:r>
              <a:rPr lang="en-US" sz="4000" dirty="0" smtClean="0">
                <a:latin typeface="Arial" charset="0"/>
                <a:cs typeface="Arial" charset="0"/>
              </a:rPr>
              <a:t>10 July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16:</a:t>
            </a:r>
            <a:r>
              <a:rPr lang="en-US" dirty="0">
                <a:latin typeface="Arial" charset="0"/>
                <a:cs typeface="Arial" charset="0"/>
              </a:rPr>
              <a:t>00 – </a:t>
            </a:r>
            <a:r>
              <a:rPr lang="en-US" dirty="0" smtClean="0">
                <a:latin typeface="Arial" charset="0"/>
                <a:cs typeface="Arial" charset="0"/>
              </a:rPr>
              <a:t>18:</a:t>
            </a:r>
            <a:r>
              <a:rPr lang="en-US" dirty="0" smtClean="0">
                <a:latin typeface="Arial" charset="0"/>
                <a:cs typeface="Arial" charset="0"/>
              </a:rPr>
              <a:t>00, Room 30441</a:t>
            </a:r>
            <a:endParaRPr lang="en-US" sz="2400" dirty="0">
              <a:latin typeface="Arial" charset="0"/>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endParaRPr lang="en-US" b="0" dirty="0" smtClean="0"/>
          </a:p>
          <a:p>
            <a:pPr>
              <a:lnSpc>
                <a:spcPct val="80000"/>
              </a:lnSpc>
            </a:pPr>
            <a:r>
              <a:rPr lang="en-US" b="0" dirty="0" smtClean="0"/>
              <a:t>The Editor announced that D4.1 </a:t>
            </a:r>
            <a:r>
              <a:rPr lang="en-US" b="0" dirty="0" smtClean="0"/>
              <a:t>should be posted later today and will reflect 11-17/0898r1.</a:t>
            </a:r>
          </a:p>
          <a:p>
            <a:pPr>
              <a:lnSpc>
                <a:spcPct val="80000"/>
              </a:lnSpc>
            </a:pPr>
            <a:endParaRPr lang="en-US" b="0" dirty="0"/>
          </a:p>
          <a:p>
            <a:pPr>
              <a:lnSpc>
                <a:spcPct val="80000"/>
              </a:lnSpc>
            </a:pPr>
            <a:r>
              <a:rPr lang="en-US" b="0" dirty="0" smtClean="0"/>
              <a:t>Presentations</a:t>
            </a:r>
            <a:r>
              <a:rPr lang="en-US" b="0" dirty="0"/>
              <a:t>, motions, and discussion to resolve comments and improve the </a:t>
            </a:r>
            <a:r>
              <a:rPr lang="en-US" b="0" dirty="0" err="1"/>
              <a:t>TGak</a:t>
            </a:r>
            <a:r>
              <a:rPr lang="en-US" b="0" dirty="0"/>
              <a:t> Draft</a:t>
            </a:r>
          </a:p>
          <a:p>
            <a:pPr lvl="1">
              <a:lnSpc>
                <a:spcPct val="80000"/>
              </a:lnSpc>
            </a:pPr>
            <a:endParaRPr lang="en-US" b="0" dirty="0"/>
          </a:p>
          <a:p>
            <a:pPr>
              <a:lnSpc>
                <a:spcPct val="80000"/>
              </a:lnSpc>
            </a:pPr>
            <a:r>
              <a:rPr lang="en-US" dirty="0"/>
              <a:t>Recess until </a:t>
            </a:r>
            <a:r>
              <a:rPr lang="en-US" dirty="0" smtClean="0"/>
              <a:t>19:30 Tuesday evening.</a:t>
            </a:r>
            <a:endParaRPr lang="en-US" dirty="0"/>
          </a:p>
          <a:p>
            <a:pPr>
              <a:lnSpc>
                <a:spcPct val="80000"/>
              </a:lnSpc>
            </a:pPr>
            <a:endParaRPr lang="en-US" sz="2800" b="0" dirty="0" smtClean="0"/>
          </a:p>
          <a:p>
            <a:pPr>
              <a:lnSpc>
                <a:spcPct val="80000"/>
              </a:lnSpc>
            </a:pPr>
            <a:endParaRPr lang="en-US" b="0" dirty="0" smtClean="0"/>
          </a:p>
        </p:txBody>
      </p:sp>
    </p:spTree>
    <p:extLst>
      <p:ext uri="{BB962C8B-B14F-4D97-AF65-F5344CB8AC3E}">
        <p14:creationId xmlns:p14="http://schemas.microsoft.com/office/powerpoint/2010/main" val="2729997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65125" y="274638"/>
            <a:ext cx="8458200" cy="1143000"/>
          </a:xfrm>
        </p:spPr>
        <p:txBody>
          <a:bodyPr/>
          <a:lstStyle/>
          <a:p>
            <a:r>
              <a:rPr lang="en-US" dirty="0">
                <a:latin typeface="Times New Roman" charset="0"/>
              </a:rPr>
              <a:t>Participants, Patents, and Duty to Inform</a:t>
            </a:r>
          </a:p>
        </p:txBody>
      </p:sp>
      <p:sp>
        <p:nvSpPr>
          <p:cNvPr id="17411"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b="1" u="sng">
              <a:solidFill>
                <a:srgbClr val="000099"/>
              </a:solidFill>
              <a:latin typeface="Helvetica" charset="0"/>
            </a:endParaRPr>
          </a:p>
        </p:txBody>
      </p:sp>
      <p:sp>
        <p:nvSpPr>
          <p:cNvPr id="17412" name="Rectangle 4"/>
          <p:cNvSpPr>
            <a:spLocks noChangeArrowheads="1"/>
          </p:cNvSpPr>
          <p:nvPr/>
        </p:nvSpPr>
        <p:spPr bwMode="auto">
          <a:xfrm>
            <a:off x="457200" y="1371600"/>
            <a:ext cx="8305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buClr>
                <a:srgbClr val="CC3300"/>
              </a:buClr>
              <a:buSzPct val="50000"/>
              <a:buFont typeface="Monotype Sorts" charset="0"/>
              <a:buChar char="l"/>
            </a:pPr>
            <a:endParaRPr lang="en-US" sz="500" u="sng" dirty="0">
              <a:solidFill>
                <a:srgbClr val="FF0000"/>
              </a:solidFill>
              <a:latin typeface="Arial" charset="0"/>
            </a:endParaRPr>
          </a:p>
          <a:p>
            <a:pPr marL="285750" indent="-285750">
              <a:buFont typeface="Wingdings" charset="2"/>
              <a:buChar char="Ø"/>
            </a:pPr>
            <a:r>
              <a:rPr lang="en-US" sz="1600" b="1" dirty="0" smtClean="0">
                <a:latin typeface="Arial" charset="0"/>
              </a:rPr>
              <a:t>All </a:t>
            </a:r>
            <a:r>
              <a:rPr lang="en-US" sz="1600" b="1" dirty="0">
                <a:latin typeface="Arial" charset="0"/>
              </a:rPr>
              <a:t>participants in this meeting have certain obligations under the IEEE-SA Patent Policy. </a:t>
            </a:r>
            <a:endParaRPr lang="en-US" sz="1600" b="1" dirty="0" smtClean="0">
              <a:latin typeface="Arial" charset="0"/>
            </a:endParaRPr>
          </a:p>
          <a:p>
            <a:pPr marL="285750" indent="-285750">
              <a:buFont typeface="Arial"/>
              <a:buChar char="•"/>
            </a:pPr>
            <a:r>
              <a:rPr lang="en-US" sz="1600" b="1" dirty="0" smtClean="0">
                <a:solidFill>
                  <a:srgbClr val="003399"/>
                </a:solidFill>
                <a:latin typeface="Arial" charset="0"/>
              </a:rPr>
              <a:t>Participants </a:t>
            </a:r>
            <a:r>
              <a:rPr lang="en-US" sz="1600" b="1" dirty="0">
                <a:solidFill>
                  <a:srgbClr val="003399"/>
                </a:solidFill>
                <a:latin typeface="Arial" charset="0"/>
              </a:rPr>
              <a:t>[Note: </a:t>
            </a:r>
            <a:r>
              <a:rPr lang="en-GB" sz="1600" b="1" dirty="0">
                <a:solidFill>
                  <a:srgbClr val="003399"/>
                </a:solidFill>
                <a:latin typeface="Arial" charset="0"/>
              </a:rPr>
              <a:t>Quoted text excerpted from IEEE-SA Standards Board Bylaws </a:t>
            </a:r>
            <a:r>
              <a:rPr lang="en-GB" sz="1600" b="1" dirty="0" err="1">
                <a:solidFill>
                  <a:srgbClr val="003399"/>
                </a:solidFill>
                <a:latin typeface="Arial" charset="0"/>
              </a:rPr>
              <a:t>subclause</a:t>
            </a:r>
            <a:r>
              <a:rPr lang="en-GB" sz="1600" b="1" dirty="0">
                <a:solidFill>
                  <a:srgbClr val="003399"/>
                </a:solidFill>
                <a:latin typeface="Arial" charset="0"/>
              </a:rPr>
              <a:t> 6.2</a:t>
            </a:r>
            <a:r>
              <a:rPr lang="en-US" sz="1600" b="1" dirty="0">
                <a:solidFill>
                  <a:srgbClr val="003399"/>
                </a:solidFill>
                <a:latin typeface="Arial" charset="0"/>
              </a:rPr>
              <a:t>]</a:t>
            </a:r>
            <a:r>
              <a:rPr lang="en-US" sz="1600" b="1" dirty="0" smtClean="0">
                <a:solidFill>
                  <a:srgbClr val="003399"/>
                </a:solidFill>
                <a:latin typeface="Arial" charset="0"/>
              </a:rPr>
              <a:t>:</a:t>
            </a:r>
          </a:p>
          <a:p>
            <a:pPr marL="742950" lvl="1" indent="-285750">
              <a:buFont typeface="Arial"/>
              <a:buChar char="•"/>
            </a:pPr>
            <a:r>
              <a:rPr lang="en-US" sz="1600" b="1" dirty="0" smtClean="0">
                <a:solidFill>
                  <a:srgbClr val="003399"/>
                </a:solidFill>
                <a:latin typeface="Arial" charset="0"/>
              </a:rPr>
              <a:t>“</a:t>
            </a:r>
            <a:r>
              <a:rPr lang="en-US" sz="1600" b="1" dirty="0">
                <a:solidFill>
                  <a:srgbClr val="003399"/>
                </a:solidFill>
                <a:latin typeface="Arial" charset="0"/>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a:t>
            </a:r>
            <a:r>
              <a:rPr lang="en-US" sz="1600" b="1" dirty="0" smtClean="0">
                <a:solidFill>
                  <a:srgbClr val="003399"/>
                </a:solidFill>
                <a:latin typeface="Arial" charset="0"/>
              </a:rPr>
              <a:t>represent.</a:t>
            </a:r>
          </a:p>
          <a:p>
            <a:pPr marL="742950" lvl="1" indent="-285750">
              <a:buFont typeface="Arial"/>
              <a:buChar char="•"/>
            </a:pPr>
            <a:r>
              <a:rPr lang="en-US" sz="1600" b="1" dirty="0" smtClean="0">
                <a:solidFill>
                  <a:srgbClr val="003399"/>
                </a:solidFill>
                <a:latin typeface="Arial" charset="0"/>
              </a:rPr>
              <a:t>“</a:t>
            </a:r>
            <a:r>
              <a:rPr lang="en-US" sz="1600" b="1" dirty="0">
                <a:solidFill>
                  <a:srgbClr val="003399"/>
                </a:solidFill>
                <a:latin typeface="Arial" charset="0"/>
              </a:rPr>
              <a:t>Should inform the IEEE (or cause the IEEE to be informed)” of the identity of “any other holders of potential Essential Patent Claims” (that is, third parties that are not affiliated with the participant, with the participant’s employer, or with anyone else that the participant is from or otherwise represents</a:t>
            </a:r>
            <a:r>
              <a:rPr lang="en-US" sz="1600" b="1" dirty="0" smtClean="0">
                <a:solidFill>
                  <a:srgbClr val="003399"/>
                </a:solidFill>
                <a:latin typeface="Arial" charset="0"/>
              </a:rPr>
              <a:t>)</a:t>
            </a:r>
          </a:p>
          <a:p>
            <a:pPr marL="285750" indent="-285750">
              <a:buFont typeface="Arial"/>
              <a:buChar char="•"/>
            </a:pPr>
            <a:r>
              <a:rPr lang="en-US" sz="1600" b="1" dirty="0" smtClean="0">
                <a:solidFill>
                  <a:srgbClr val="003399"/>
                </a:solidFill>
                <a:latin typeface="Arial" charset="0"/>
              </a:rPr>
              <a:t>The </a:t>
            </a:r>
            <a:r>
              <a:rPr lang="en-US" sz="1600" b="1" dirty="0">
                <a:solidFill>
                  <a:srgbClr val="003399"/>
                </a:solidFill>
                <a:latin typeface="Arial" charset="0"/>
              </a:rPr>
              <a:t>above does not apply if the patent claim is already the subject of an Accepted Letter of Assurance that applies to the proposed standard(s) under consideration by this </a:t>
            </a:r>
            <a:r>
              <a:rPr lang="en-US" sz="1600" b="1" dirty="0" smtClean="0">
                <a:solidFill>
                  <a:srgbClr val="003399"/>
                </a:solidFill>
                <a:latin typeface="Arial" charset="0"/>
              </a:rPr>
              <a:t>group</a:t>
            </a:r>
          </a:p>
          <a:p>
            <a:pPr marL="285750" indent="-285750">
              <a:buFont typeface="Arial"/>
              <a:buChar char="•"/>
            </a:pPr>
            <a:r>
              <a:rPr lang="en-US" sz="1600" b="1" dirty="0" smtClean="0">
                <a:solidFill>
                  <a:srgbClr val="003399"/>
                </a:solidFill>
                <a:latin typeface="Arial" charset="0"/>
              </a:rPr>
              <a:t>Early </a:t>
            </a:r>
            <a:r>
              <a:rPr lang="en-US" sz="1600" b="1" dirty="0">
                <a:solidFill>
                  <a:srgbClr val="003399"/>
                </a:solidFill>
                <a:latin typeface="Arial" charset="0"/>
              </a:rPr>
              <a:t>identification of holders of potential Essential Patent Claims is strongly </a:t>
            </a:r>
            <a:r>
              <a:rPr lang="en-US" sz="1600" b="1" dirty="0" smtClean="0">
                <a:solidFill>
                  <a:srgbClr val="003399"/>
                </a:solidFill>
                <a:latin typeface="Arial" charset="0"/>
              </a:rPr>
              <a:t>encouraged</a:t>
            </a:r>
          </a:p>
          <a:p>
            <a:pPr marL="285750" indent="-285750">
              <a:buFont typeface="Arial"/>
              <a:buChar char="•"/>
            </a:pPr>
            <a:r>
              <a:rPr lang="en-US" sz="1600" b="1" dirty="0" smtClean="0">
                <a:solidFill>
                  <a:srgbClr val="003399"/>
                </a:solidFill>
                <a:latin typeface="Arial" charset="0"/>
              </a:rPr>
              <a:t>No </a:t>
            </a:r>
            <a:r>
              <a:rPr lang="en-US" sz="1600" b="1" dirty="0">
                <a:solidFill>
                  <a:srgbClr val="003399"/>
                </a:solidFill>
                <a:latin typeface="Arial" charset="0"/>
              </a:rPr>
              <a:t>duty to perform a patent search</a:t>
            </a:r>
            <a:endParaRPr lang="en-US" sz="1600" dirty="0">
              <a:latin typeface="Arial" charset="0"/>
            </a:endParaRPr>
          </a:p>
          <a:p>
            <a:pPr marL="230188" indent="-230188">
              <a:spcBef>
                <a:spcPct val="20000"/>
              </a:spcBef>
              <a:buClr>
                <a:srgbClr val="CC3300"/>
              </a:buClr>
              <a:buSzPct val="50000"/>
              <a:buFont typeface="Monotype Sorts" charset="0"/>
              <a:buChar char="l"/>
            </a:pPr>
            <a:endParaRPr lang="en-GB" sz="1600" b="1" dirty="0">
              <a:solidFill>
                <a:srgbClr val="000099"/>
              </a:solidFill>
              <a:latin typeface="Arial" charset="0"/>
            </a:endParaRPr>
          </a:p>
        </p:txBody>
      </p:sp>
      <p:sp>
        <p:nvSpPr>
          <p:cNvPr id="17413"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July 2017</a:t>
            </a:r>
            <a:endParaRPr lang="en-US" sz="1800"/>
          </a:p>
        </p:txBody>
      </p:sp>
      <p:sp>
        <p:nvSpPr>
          <p:cNvPr id="174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2F37B4C-7187-734C-BADF-C261D9DB3F43}" type="slidenum">
              <a:rPr lang="en-US"/>
              <a:pPr/>
              <a:t>9</a:t>
            </a:fld>
            <a:endParaRPr lang="en-US"/>
          </a:p>
        </p:txBody>
      </p:sp>
      <p:sp>
        <p:nvSpPr>
          <p:cNvPr id="17415"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11603905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135245</TotalTime>
  <Words>2261</Words>
  <Application>Microsoft Macintosh PowerPoint</Application>
  <PresentationFormat>On-screen Show (4:3)</PresentationFormat>
  <Paragraphs>319</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802-11-Submission</vt:lpstr>
      <vt:lpstr>July 2017 802.11ak Agenda</vt:lpstr>
      <vt:lpstr>IEEE 802.11ak/GLK: Enhancements For Transit Links Within Bridged Networks</vt:lpstr>
      <vt:lpstr>Venue</vt:lpstr>
      <vt:lpstr>TGak Timeline</vt:lpstr>
      <vt:lpstr>Sessions</vt:lpstr>
      <vt:lpstr>Monday, 10 July 2017 16:00 – 18:00, Room 30441</vt:lpstr>
      <vt:lpstr>Monday, 10 July 2017 16:00 – 18:00, Room 30441</vt:lpstr>
      <vt:lpstr>Monday, 10 July 2017 16:00 – 18:00, Room 30441</vt:lpstr>
      <vt:lpstr>Participants, Patents, and Duty to Inform</vt:lpstr>
      <vt:lpstr>Patent Related Links</vt:lpstr>
      <vt:lpstr>Call for Potentially Essential Patents</vt:lpstr>
      <vt:lpstr>Participation in IEEE 802 Meetings</vt:lpstr>
      <vt:lpstr>Other Guidelines for IEEE WG Meetings</vt:lpstr>
      <vt:lpstr>Tuesday, 11 July 2017 19:30–21:30, Room 30441</vt:lpstr>
      <vt:lpstr>Wednesday, 12 July 2017 16:00–18:00, Room 30441</vt:lpstr>
      <vt:lpstr>Wednesday, 12 July 2017 16:00–18:00, Room 30441</vt:lpstr>
      <vt:lpstr>Wednesday, 12 July 2017 16:00–18:00, Room 30441</vt:lpstr>
      <vt:lpstr>Thursday, 13 July 2017 08:00–10:00, Room 30412</vt:lpstr>
      <vt:lpstr>Thursday, 13 July 2017 08:00–10:00, Room 30412</vt:lpstr>
      <vt:lpstr>[Reference Information]</vt:lpstr>
    </vt:vector>
  </TitlesOfParts>
  <Company>Huawei Technologies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2014 802.11ak Agenda</dc:title>
  <dc:creator>Donald Eastlake 3rd</dc:creator>
  <dc:description>Donald Eastlake, Huawei Technologies</dc:description>
  <cp:lastModifiedBy>Donald Eastlake</cp:lastModifiedBy>
  <cp:revision>1527</cp:revision>
  <cp:lastPrinted>2016-06-15T02:09:12Z</cp:lastPrinted>
  <dcterms:created xsi:type="dcterms:W3CDTF">2006-12-04T03:46:13Z</dcterms:created>
  <dcterms:modified xsi:type="dcterms:W3CDTF">2017-07-12T15:56:05Z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1431624824</vt:lpwstr>
  </property>
</Properties>
</file>