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594" r:id="rId5"/>
    <p:sldId id="443" r:id="rId6"/>
    <p:sldId id="518" r:id="rId7"/>
    <p:sldId id="615" r:id="rId8"/>
    <p:sldId id="563" r:id="rId9"/>
    <p:sldId id="570" r:id="rId10"/>
    <p:sldId id="571" r:id="rId11"/>
    <p:sldId id="572" r:id="rId12"/>
    <p:sldId id="596" r:id="rId13"/>
    <p:sldId id="573" r:id="rId14"/>
    <p:sldId id="617" r:id="rId15"/>
    <p:sldId id="613" r:id="rId16"/>
    <p:sldId id="614" r:id="rId17"/>
    <p:sldId id="61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101" autoAdjust="0"/>
    <p:restoredTop sz="98109" autoAdjust="0"/>
  </p:normalViewPr>
  <p:slideViewPr>
    <p:cSldViewPr>
      <p:cViewPr varScale="1">
        <p:scale>
          <a:sx n="80" d="100"/>
          <a:sy n="80" d="100"/>
        </p:scale>
        <p:origin x="-96" y="-34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461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P802.11-17/0859r0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P802.11-17/0859r0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P802.11-17/0859r0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P802.11-17/0859r0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P802.11-17/0859r0</a:t>
            </a:r>
            <a:endParaRPr lang="en-US"/>
          </a:p>
        </p:txBody>
      </p:sp>
      <p:sp>
        <p:nvSpPr>
          <p:cNvPr id="5" name="Date Placeholder 4"/>
          <p:cNvSpPr>
            <a:spLocks noGrp="1"/>
          </p:cNvSpPr>
          <p:nvPr>
            <p:ph type="dt" idx="11"/>
          </p:nvPr>
        </p:nvSpPr>
        <p:spPr/>
        <p:txBody>
          <a:bodyPr/>
          <a:lstStyle/>
          <a:p>
            <a:r>
              <a:rPr lang="en-US" smtClean="0"/>
              <a:t>July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12</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P802.11-17/0859r0</a:t>
            </a:r>
            <a:endParaRPr lang="en-US"/>
          </a:p>
        </p:txBody>
      </p:sp>
      <p:sp>
        <p:nvSpPr>
          <p:cNvPr id="5" name="Date Placeholder 4"/>
          <p:cNvSpPr>
            <a:spLocks noGrp="1"/>
          </p:cNvSpPr>
          <p:nvPr>
            <p:ph type="dt" idx="11"/>
          </p:nvPr>
        </p:nvSpPr>
        <p:spPr/>
        <p:txBody>
          <a:bodyPr/>
          <a:lstStyle/>
          <a:p>
            <a:r>
              <a:rPr lang="en-US" smtClean="0"/>
              <a:t>July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P802.11-17/0859r0</a:t>
            </a:r>
            <a:endParaRPr lang="en-US"/>
          </a:p>
        </p:txBody>
      </p:sp>
      <p:sp>
        <p:nvSpPr>
          <p:cNvPr id="5" name="Date Placeholder 4"/>
          <p:cNvSpPr>
            <a:spLocks noGrp="1"/>
          </p:cNvSpPr>
          <p:nvPr>
            <p:ph type="dt" idx="11"/>
          </p:nvPr>
        </p:nvSpPr>
        <p:spPr/>
        <p:txBody>
          <a:bodyPr/>
          <a:lstStyle/>
          <a:p>
            <a:r>
              <a:rPr lang="en-US" smtClean="0"/>
              <a:t>July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P802.11-17/0859r0</a:t>
            </a:r>
            <a:endParaRPr lang="en-US"/>
          </a:p>
        </p:txBody>
      </p:sp>
      <p:sp>
        <p:nvSpPr>
          <p:cNvPr id="5" name="Rectangle 3"/>
          <p:cNvSpPr>
            <a:spLocks noGrp="1" noChangeArrowheads="1"/>
          </p:cNvSpPr>
          <p:nvPr>
            <p:ph type="dt" idx="1"/>
          </p:nvPr>
        </p:nvSpPr>
        <p:spPr>
          <a:ln/>
        </p:spPr>
        <p:txBody>
          <a:bodyPr/>
          <a:lstStyle/>
          <a:p>
            <a:r>
              <a:rPr lang="en-US" smtClean="0"/>
              <a:t>July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0859r0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s://standards.ieee.org/develop/policies/bylaws/sb_bylaws.pdf%20section%205.2.1.3" TargetMode="External"/><Relationship Id="rId5"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4.0.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July 2017 </a:t>
            </a:r>
            <a:r>
              <a:rPr lang="en-US" sz="3600" dirty="0" smtClean="0">
                <a:latin typeface="Arial" charset="0"/>
              </a:rPr>
              <a:t>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2016-05-</a:t>
            </a:r>
            <a:r>
              <a:rPr lang="en-US" sz="1800" b="0" dirty="0" smtClean="0">
                <a:latin typeface="Arial" charset="0"/>
              </a:rPr>
              <a:t>19</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600200"/>
            <a:ext cx="7772400" cy="4495800"/>
          </a:xfrm>
        </p:spPr>
        <p:txBody>
          <a:bodyPr/>
          <a:lstStyle/>
          <a:p>
            <a:pPr>
              <a:spcBef>
                <a:spcPts val="600"/>
              </a:spcBef>
              <a:buClrTx/>
              <a:buFontTx/>
              <a:buNone/>
            </a:pPr>
            <a:r>
              <a:rPr lang="en-GB" sz="1600" dirty="0">
                <a:cs typeface="MS Gothic" charset="0"/>
              </a:rPr>
              <a:t>All participation in IEEE 802 Working Group meetings is on an individual basis</a:t>
            </a:r>
          </a:p>
          <a:p>
            <a:pPr>
              <a:spcBef>
                <a:spcPts val="600"/>
              </a:spcBef>
              <a:buClrTx/>
              <a:buFontTx/>
              <a:buNone/>
            </a:pPr>
            <a:r>
              <a:rPr lang="en-GB" sz="1400" i="1" dirty="0">
                <a:cs typeface="MS Gothic" charset="0"/>
              </a:rPr>
              <a:t>•     </a:t>
            </a:r>
            <a:r>
              <a:rPr lang="en-GB" sz="1400" dirty="0">
                <a:cs typeface="MS Gothic" charset="0"/>
              </a:rPr>
              <a:t>Participants in the IEEE standards development individual process shall act based on their qualifications and experience. (</a:t>
            </a:r>
            <a:r>
              <a:rPr lang="en-GB" sz="1400" u="sng" dirty="0">
                <a:solidFill>
                  <a:srgbClr val="CCCCFF"/>
                </a:solidFill>
                <a:cs typeface="MS Gothic" charset="0"/>
                <a:hlinkClick r:id="rId3"/>
              </a:rPr>
              <a:t>https://standards.ieee.org/develop/policies/bylaws/</a:t>
            </a:r>
            <a:r>
              <a:rPr lang="en-GB" sz="1400" u="sng" dirty="0" smtClean="0">
                <a:solidFill>
                  <a:srgbClr val="CCCCFF"/>
                </a:solidFill>
                <a:cs typeface="MS Gothic" charset="0"/>
                <a:hlinkClick r:id="rId3"/>
              </a:rPr>
              <a:t>sb_bylaws.pdf</a:t>
            </a:r>
            <a:r>
              <a:rPr lang="en-GB" sz="1400" u="sng" dirty="0" smtClean="0">
                <a:solidFill>
                  <a:srgbClr val="CCCCFF"/>
                </a:solidFill>
                <a:cs typeface="MS Gothic" charset="0"/>
              </a:rPr>
              <a:t> </a:t>
            </a:r>
            <a:r>
              <a:rPr lang="en-GB" sz="1400" dirty="0" smtClean="0">
                <a:cs typeface="MS Gothic" charset="0"/>
              </a:rPr>
              <a:t>section </a:t>
            </a:r>
            <a:r>
              <a:rPr lang="en-GB" sz="1400" dirty="0">
                <a:cs typeface="MS Gothic" charset="0"/>
              </a:rPr>
              <a:t>5.2.1)</a:t>
            </a:r>
          </a:p>
          <a:p>
            <a:pPr>
              <a:spcBef>
                <a:spcPts val="600"/>
              </a:spcBef>
              <a:buClrTx/>
              <a:buFontTx/>
              <a:buNone/>
            </a:pPr>
            <a:r>
              <a:rPr lang="en-GB" sz="1400" dirty="0">
                <a:cs typeface="MS Gothic" charset="0"/>
              </a:rPr>
              <a:t>•    IEEE 802 Working Group membership is by individual; “Working Group members shall participate in the consensus process in a manner consistent with their professional expert opinion as individuals, and not as organizational representatives”. (</a:t>
            </a:r>
            <a:r>
              <a:rPr lang="en-GB" sz="1400" dirty="0" err="1">
                <a:cs typeface="MS Gothic" charset="0"/>
              </a:rPr>
              <a:t>subclause</a:t>
            </a:r>
            <a:r>
              <a:rPr lang="en-GB" sz="1400" dirty="0">
                <a:cs typeface="MS Gothic" charset="0"/>
              </a:rPr>
              <a:t> 4.2.1 “Establishment”, of the IEEE 802 LMSC Working Group Policies and Procedures)</a:t>
            </a:r>
          </a:p>
          <a:p>
            <a:pPr marL="341313">
              <a:spcBef>
                <a:spcPts val="600"/>
              </a:spcBef>
              <a:buFont typeface="Arial" charset="0"/>
              <a:buChar char="•"/>
            </a:pPr>
            <a:r>
              <a:rPr lang="en-GB" sz="1400" dirty="0">
                <a:cs typeface="MS Gothic"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charset="0"/>
              <a:buChar char="•"/>
            </a:pPr>
            <a:r>
              <a:rPr lang="en-GB" sz="1400" dirty="0">
                <a:cs typeface="MS Gothic" charset="0"/>
              </a:rPr>
              <a:t>Participants shall not direct the actions or votes of any other member of an IEEE 802 Working Group or retaliate against any other member for their actions or votes within IEEE 802 Working Group meetings, see </a:t>
            </a:r>
            <a:r>
              <a:rPr lang="en-GB" sz="1400" u="sng" dirty="0">
                <a:solidFill>
                  <a:srgbClr val="CCCCFF"/>
                </a:solidFill>
                <a:cs typeface="MS Gothic" charset="0"/>
                <a:hlinkClick r:id="rId4"/>
              </a:rPr>
              <a:t>https://standards.ieee.org/develop/policies/bylaws/sb_bylaws.pdf </a:t>
            </a:r>
            <a:r>
              <a:rPr lang="en-GB" sz="1400" dirty="0">
                <a:cs typeface="MS Gothic" charset="0"/>
              </a:rPr>
              <a:t> section 5.2.1.3 and the IEEE 802 LMSC Working Group Policies and Procedures, </a:t>
            </a:r>
            <a:r>
              <a:rPr lang="en-GB" sz="1400" dirty="0" err="1">
                <a:cs typeface="MS Gothic" charset="0"/>
              </a:rPr>
              <a:t>subclause</a:t>
            </a:r>
            <a:r>
              <a:rPr lang="en-GB" sz="1400" dirty="0">
                <a:cs typeface="MS Gothic" charset="0"/>
              </a:rPr>
              <a:t> 3.4.1 “Chair”, list item x.</a:t>
            </a:r>
          </a:p>
          <a:p>
            <a:pPr>
              <a:spcBef>
                <a:spcPts val="600"/>
              </a:spcBef>
              <a:buClrTx/>
              <a:buFontTx/>
              <a:buNone/>
            </a:pPr>
            <a:r>
              <a:rPr lang="en-GB" sz="1400" dirty="0">
                <a:cs typeface="MS Gothic" charset="0"/>
              </a:rPr>
              <a:t>By participating in IEEE 802 meetings, you accept these requirements.  If you do not agree to these policies then you shall not participate.</a:t>
            </a:r>
          </a:p>
          <a:p>
            <a:pPr algn="ctr">
              <a:spcBef>
                <a:spcPts val="600"/>
              </a:spcBef>
              <a:buClrTx/>
              <a:buFontTx/>
              <a:buNone/>
            </a:pPr>
            <a:r>
              <a:rPr lang="en-GB" sz="1200" dirty="0">
                <a:cs typeface="MS Gothic" charset="0"/>
              </a:rPr>
              <a:t>(Latest revision of IEEE 802 LMSC Working Group Policies and</a:t>
            </a:r>
            <a:r>
              <a:rPr lang="en-GB" sz="1100" dirty="0">
                <a:cs typeface="MS Gothic" charset="0"/>
              </a:rPr>
              <a:t> </a:t>
            </a:r>
            <a:r>
              <a:rPr lang="en-GB" sz="1200" dirty="0">
                <a:cs typeface="MS Gothic" charset="0"/>
              </a:rPr>
              <a:t>Procedures: </a:t>
            </a:r>
            <a:r>
              <a:rPr lang="en-GB" sz="1200" dirty="0">
                <a:cs typeface="MS Gothic" charset="0"/>
                <a:hlinkClick r:id="rId5"/>
              </a:rPr>
              <a:t>http://www.ieee802.org/devdocs.shtml</a:t>
            </a:r>
            <a:r>
              <a:rPr lang="en-GB" sz="1200" dirty="0">
                <a:cs typeface="MS Gothic" charset="0"/>
              </a:rPr>
              <a:t>)</a:t>
            </a:r>
          </a:p>
          <a:p>
            <a:pPr>
              <a:spcBef>
                <a:spcPts val="600"/>
              </a:spcBef>
              <a:buClrTx/>
              <a:buFontTx/>
              <a:buNone/>
            </a:pPr>
            <a:endParaRPr lang="en-GB" sz="1600" dirty="0">
              <a:cs typeface="MS Gothic" charset="0"/>
            </a:endParaRPr>
          </a:p>
        </p:txBody>
      </p:sp>
      <p:sp>
        <p:nvSpPr>
          <p:cNvPr id="4" name="Date Placeholder 3"/>
          <p:cNvSpPr>
            <a:spLocks noGrp="1"/>
          </p:cNvSpPr>
          <p:nvPr>
            <p:ph type="dt" sz="half" idx="10"/>
          </p:nvPr>
        </p:nvSpPr>
        <p:spPr/>
        <p:txBody>
          <a:bodyPr/>
          <a:lstStyle/>
          <a:p>
            <a:r>
              <a:rPr lang="en-US" smtClean="0"/>
              <a:t>July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12</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11 July 2017</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19:</a:t>
            </a:r>
            <a:r>
              <a:rPr lang="en-US" dirty="0" smtClean="0">
                <a:latin typeface="Arial" charset="0"/>
                <a:cs typeface="Arial" charset="0"/>
              </a:rPr>
              <a:t>30</a:t>
            </a:r>
            <a:r>
              <a:rPr lang="en-US" dirty="0" smtClean="0">
                <a:latin typeface="Arial" charset="0"/>
                <a:cs typeface="Arial" charset="0"/>
              </a:rPr>
              <a:t>–</a:t>
            </a:r>
            <a:r>
              <a:rPr lang="en-US" dirty="0" smtClean="0">
                <a:latin typeface="Arial" charset="0"/>
                <a:cs typeface="Arial" charset="0"/>
              </a:rPr>
              <a:t>21</a:t>
            </a:r>
            <a:r>
              <a:rPr lang="en-US" dirty="0" smtClean="0">
                <a:latin typeface="Arial" charset="0"/>
                <a:cs typeface="Arial" charset="0"/>
              </a:rPr>
              <a:t>:</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smtClean="0"/>
              <a:t>until 16:00 </a:t>
            </a:r>
            <a:r>
              <a:rPr lang="en-US" dirty="0" smtClean="0"/>
              <a:t>Wednesday</a:t>
            </a:r>
            <a:endParaRPr lang="en-US" dirty="0" smtClean="0"/>
          </a:p>
          <a:p>
            <a:pPr>
              <a:lnSpc>
                <a:spcPct val="80000"/>
              </a:lnSpc>
            </a:pPr>
            <a:endParaRPr lang="en-US" b="0" dirty="0" smtClean="0"/>
          </a:p>
        </p:txBody>
      </p:sp>
    </p:spTree>
    <p:extLst>
      <p:ext uri="{BB962C8B-B14F-4D97-AF65-F5344CB8AC3E}">
        <p14:creationId xmlns:p14="http://schemas.microsoft.com/office/powerpoint/2010/main" val="33958854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Wednesday</a:t>
            </a:r>
            <a:r>
              <a:rPr lang="en-US" sz="4000" dirty="0" smtClean="0">
                <a:latin typeface="Arial" charset="0"/>
                <a:cs typeface="Arial" charset="0"/>
              </a:rPr>
              <a:t>, 12 July 2017</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a:t>
            </a:r>
            <a:r>
              <a:rPr lang="en-US" dirty="0" smtClean="0">
                <a:latin typeface="Arial" charset="0"/>
                <a:cs typeface="Arial" charset="0"/>
              </a:rPr>
              <a:t>–</a:t>
            </a:r>
            <a:r>
              <a:rPr lang="en-US" dirty="0" smtClean="0">
                <a:latin typeface="Arial" charset="0"/>
                <a:cs typeface="Arial" charset="0"/>
              </a:rPr>
              <a:t>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smtClean="0"/>
              <a:t>until </a:t>
            </a:r>
            <a:r>
              <a:rPr lang="en-US" dirty="0" smtClean="0"/>
              <a:t>08</a:t>
            </a:r>
            <a:r>
              <a:rPr lang="en-US" dirty="0" smtClean="0"/>
              <a:t>:</a:t>
            </a:r>
            <a:r>
              <a:rPr lang="en-US" dirty="0" smtClean="0"/>
              <a:t>00 Thursday</a:t>
            </a:r>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13 July 2017</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a:t>
            </a:r>
            <a:r>
              <a:rPr lang="en-US" b="0" dirty="0" smtClean="0"/>
              <a:t>Draft</a:t>
            </a:r>
          </a:p>
          <a:p>
            <a:pPr lvl="1">
              <a:lnSpc>
                <a:spcPct val="80000"/>
              </a:lnSpc>
            </a:pPr>
            <a:endParaRPr lang="en-US" dirty="0" smtClean="0"/>
          </a:p>
          <a:p>
            <a:pPr>
              <a:lnSpc>
                <a:spcPct val="80000"/>
              </a:lnSpc>
            </a:pPr>
            <a:endParaRPr lang="en-US" b="0" dirty="0" smtClean="0"/>
          </a:p>
        </p:txBody>
      </p:sp>
    </p:spTree>
    <p:extLst>
      <p:ext uri="{BB962C8B-B14F-4D97-AF65-F5344CB8AC3E}">
        <p14:creationId xmlns:p14="http://schemas.microsoft.com/office/powerpoint/2010/main" val="293033788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13 July 2017</a:t>
            </a:r>
            <a:r>
              <a:rPr lang="en-US" sz="4000" smtClean="0">
                <a:latin typeface="Arial" charset="0"/>
                <a:cs typeface="Arial" charset="0"/>
              </a:rPr>
              <a:t/>
            </a:r>
            <a:br>
              <a:rPr lang="en-US" sz="4000" smtClean="0">
                <a:latin typeface="Arial" charset="0"/>
                <a:cs typeface="Arial" charset="0"/>
              </a:rPr>
            </a:br>
            <a:r>
              <a:rPr lang="en-US">
                <a:latin typeface="Arial" charset="0"/>
                <a:cs typeface="Arial" charset="0"/>
              </a:rPr>
              <a:t>08:00–10:00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discussion</a:t>
            </a:r>
            <a:endParaRPr lang="en-US" b="0" dirty="0"/>
          </a:p>
          <a:p>
            <a:pPr>
              <a:lnSpc>
                <a:spcPct val="80000"/>
              </a:lnSpc>
            </a:pPr>
            <a:r>
              <a:rPr lang="en-US" dirty="0" smtClean="0"/>
              <a:t>Moved</a:t>
            </a:r>
            <a:r>
              <a:rPr lang="en-US" dirty="0"/>
              <a:t>, to hold 802.11ak Teleconferences</a:t>
            </a:r>
            <a:r>
              <a:rPr lang="en-US" b="0" dirty="0"/>
              <a:t>:</a:t>
            </a:r>
          </a:p>
          <a:p>
            <a:pPr lvl="1">
              <a:lnSpc>
                <a:spcPct val="80000"/>
              </a:lnSpc>
            </a:pPr>
            <a:r>
              <a:rPr lang="en-US" sz="2400" b="1" dirty="0" smtClean="0"/>
              <a:t>1 </a:t>
            </a:r>
            <a:r>
              <a:rPr lang="en-US" sz="2400" dirty="0"/>
              <a:t>hour teleconferences through the </a:t>
            </a:r>
            <a:r>
              <a:rPr lang="en-US" sz="2400" dirty="0" smtClean="0"/>
              <a:t>September 2017 </a:t>
            </a:r>
            <a:r>
              <a:rPr lang="en-US" sz="2400" dirty="0"/>
              <a:t>802.11 meeting on </a:t>
            </a:r>
            <a:r>
              <a:rPr lang="en-US" sz="2400" dirty="0" smtClean="0"/>
              <a:t>Monday </a:t>
            </a:r>
            <a:r>
              <a:rPr lang="en-US" sz="2400" dirty="0" err="1" smtClean="0"/>
              <a:t>tbd</a:t>
            </a:r>
            <a:r>
              <a:rPr lang="en-US" sz="2400" dirty="0" smtClean="0"/>
              <a:t> </a:t>
            </a:r>
            <a:r>
              <a:rPr lang="en-US" sz="2400" dirty="0" smtClean="0"/>
              <a:t>at </a:t>
            </a:r>
            <a:r>
              <a:rPr lang="en-US" sz="2400" dirty="0"/>
              <a:t>9</a:t>
            </a:r>
            <a:r>
              <a:rPr lang="en-US" sz="2400" dirty="0" smtClean="0"/>
              <a:t>am Eastern </a:t>
            </a:r>
            <a:r>
              <a:rPr lang="en-US" sz="2400" dirty="0"/>
              <a:t>US Time.</a:t>
            </a:r>
          </a:p>
          <a:p>
            <a:pPr lvl="1">
              <a:lnSpc>
                <a:spcPct val="80000"/>
              </a:lnSpc>
            </a:pPr>
            <a:r>
              <a:rPr lang="en-US" dirty="0" smtClean="0"/>
              <a:t>Mover:</a:t>
            </a:r>
          </a:p>
          <a:p>
            <a:pPr lvl="1">
              <a:lnSpc>
                <a:spcPct val="80000"/>
              </a:lnSpc>
            </a:pPr>
            <a:r>
              <a:rPr lang="en-US" dirty="0" smtClean="0"/>
              <a:t>Seconder:</a:t>
            </a:r>
          </a:p>
          <a:p>
            <a:pPr lvl="1">
              <a:lnSpc>
                <a:spcPct val="80000"/>
              </a:lnSpc>
            </a:pPr>
            <a:r>
              <a:rPr lang="en-US" dirty="0" smtClean="0"/>
              <a:t>Yes:    No:    Abstain: </a:t>
            </a:r>
            <a:endParaRPr lang="en-US" dirty="0"/>
          </a:p>
          <a:p>
            <a:pPr lvl="1">
              <a:lnSpc>
                <a:spcPct val="80000"/>
              </a:lnSpc>
            </a:pPr>
            <a:endParaRPr lang="en-US" dirty="0"/>
          </a:p>
          <a:p>
            <a:pPr>
              <a:lnSpc>
                <a:spcPct val="80000"/>
              </a:lnSpc>
            </a:pPr>
            <a:r>
              <a:rPr lang="en-US" dirty="0"/>
              <a:t>Adjourn </a:t>
            </a:r>
            <a:r>
              <a:rPr lang="en-US" dirty="0" err="1"/>
              <a:t>TGak</a:t>
            </a:r>
            <a:endParaRPr lang="en-US" dirty="0"/>
          </a:p>
          <a:p>
            <a:pPr lvl="1">
              <a:lnSpc>
                <a:spcPct val="80000"/>
              </a:lnSpc>
            </a:pPr>
            <a:endParaRPr lang="en-US" dirty="0" smtClean="0"/>
          </a:p>
          <a:p>
            <a:pPr>
              <a:lnSpc>
                <a:spcPct val="80000"/>
              </a:lnSpc>
            </a:pPr>
            <a:endParaRPr lang="en-US" b="0" dirty="0"/>
          </a:p>
        </p:txBody>
      </p:sp>
    </p:spTree>
    <p:extLst>
      <p:ext uri="{BB962C8B-B14F-4D97-AF65-F5344CB8AC3E}">
        <p14:creationId xmlns:p14="http://schemas.microsoft.com/office/powerpoint/2010/main" val="254692681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lvl="2">
              <a:lnSpc>
                <a:spcPct val="80000"/>
              </a:lnSpc>
            </a:pPr>
            <a:endParaRPr lang="en-GB" dirty="0" smtClean="0"/>
          </a:p>
          <a:p>
            <a:pPr>
              <a:lnSpc>
                <a:spcPct val="80000"/>
              </a:lnSpc>
            </a:pPr>
            <a:r>
              <a:rPr lang="en-GB" dirty="0" smtClean="0"/>
              <a:t>Draft 4.0 of 802.11ak (now in Sponsor Ballot):</a:t>
            </a:r>
          </a:p>
          <a:p>
            <a:pPr lvl="1">
              <a:lnSpc>
                <a:spcPct val="80000"/>
              </a:lnSpc>
            </a:pPr>
            <a:r>
              <a:rPr lang="en-GB" dirty="0" smtClean="0">
                <a:hlinkClick r:id="rId4"/>
              </a:rPr>
              <a:t>http://www.ieee802.org/11/private/Draft_Standards</a:t>
            </a:r>
            <a:r>
              <a:rPr lang="en-GB" smtClean="0">
                <a:hlinkClick r:id="rId4"/>
              </a:rPr>
              <a:t>/11ak/Draft P802.11ak_D4.0.pdf</a:t>
            </a:r>
            <a:r>
              <a:rPr lang="en-GB" smtClean="0"/>
              <a:t> </a:t>
            </a:r>
            <a:endParaRPr lang="en-GB" dirty="0" smtClean="0"/>
          </a:p>
          <a:p>
            <a:pPr lvl="1">
              <a:lnSpc>
                <a:spcPct val="80000"/>
              </a:lnSpc>
            </a:pPr>
            <a:endParaRPr lang="en-GB" dirty="0" smtClean="0"/>
          </a:p>
          <a:p>
            <a:pPr>
              <a:lnSpc>
                <a:spcPct val="80000"/>
              </a:lnSpc>
            </a:pPr>
            <a:r>
              <a:rPr lang="en-GB" dirty="0" smtClean="0"/>
              <a:t>802.1Qbz and 80</a:t>
            </a:r>
            <a:r>
              <a:rPr lang="en-US" dirty="0" smtClean="0"/>
              <a:t>2.1AC</a:t>
            </a:r>
            <a:r>
              <a:rPr lang="en-US" dirty="0"/>
              <a:t>-REV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10-13 July 2017</a:t>
            </a:r>
            <a:endParaRPr lang="en-US" sz="2800" dirty="0" smtClean="0">
              <a:latin typeface="Arial" charset="0"/>
            </a:endParaRP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533400"/>
          </a:xfrm>
        </p:spPr>
        <p:txBody>
          <a:bodyPr/>
          <a:lstStyle/>
          <a:p>
            <a:r>
              <a:rPr lang="en-US" sz="2800" dirty="0"/>
              <a:t>Venue</a:t>
            </a:r>
            <a:endParaRPr lang="en-US" dirty="0"/>
          </a:p>
        </p:txBody>
      </p:sp>
      <p:sp>
        <p:nvSpPr>
          <p:cNvPr id="10" name="Rectangle 5"/>
          <p:cNvSpPr>
            <a:spLocks noGrp="1" noChangeArrowheads="1"/>
          </p:cNvSpPr>
          <p:nvPr>
            <p:ph type="subTitle" idx="1"/>
          </p:nvPr>
        </p:nvSpPr>
        <p:spPr>
          <a:xfrm>
            <a:off x="685800" y="59436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t>
            </a:r>
            <a:r>
              <a:rPr lang="en-US" sz="2400" b="1" dirty="0">
                <a:solidFill>
                  <a:srgbClr val="008000"/>
                </a:solidFill>
                <a:latin typeface="Arial"/>
                <a:cs typeface="Arial"/>
              </a:rPr>
              <a:t>F</a:t>
            </a:r>
            <a:r>
              <a:rPr lang="en-US" sz="2400" b="1" dirty="0" smtClean="0">
                <a:solidFill>
                  <a:srgbClr val="008000"/>
                </a:solidFill>
                <a:latin typeface="Arial"/>
                <a:cs typeface="Arial"/>
              </a:rPr>
              <a:t>ormation and MEC/MDR Completed)</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May 2017 – </a:t>
            </a:r>
            <a:r>
              <a:rPr lang="en-US" sz="2400" b="1" dirty="0">
                <a:solidFill>
                  <a:srgbClr val="008000"/>
                </a:solidFill>
                <a:latin typeface="Arial"/>
                <a:cs typeface="Arial"/>
              </a:rPr>
              <a:t>Initial Sponsor Ballot</a:t>
            </a:r>
          </a:p>
          <a:p>
            <a:pPr lvl="1">
              <a:lnSpc>
                <a:spcPct val="80000"/>
              </a:lnSpc>
            </a:pPr>
            <a:r>
              <a:rPr lang="en-US" sz="2400" dirty="0" smtClean="0"/>
              <a:t>September 2017 </a:t>
            </a:r>
            <a:r>
              <a:rPr lang="en-US" sz="2400" dirty="0"/>
              <a:t>– Sponsor Recirculation</a:t>
            </a:r>
          </a:p>
          <a:p>
            <a:pPr lvl="1">
              <a:lnSpc>
                <a:spcPct val="80000"/>
              </a:lnSpc>
            </a:pPr>
            <a:r>
              <a:rPr lang="en-US" sz="2400" dirty="0" smtClean="0"/>
              <a:t>December 2017– </a:t>
            </a:r>
            <a:r>
              <a:rPr lang="en-US" sz="2400" dirty="0"/>
              <a:t>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1045505"/>
              </p:ext>
            </p:extLst>
          </p:nvPr>
        </p:nvGraphicFramePr>
        <p:xfrm>
          <a:off x="762000" y="2819400"/>
          <a:ext cx="7696199" cy="2193475"/>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Tuesday</a:t>
                      </a:r>
                      <a:endParaRPr lang="en-US" sz="2000" strike="noStrike" dirty="0"/>
                    </a:p>
                  </a:txBody>
                  <a:tcPr/>
                </a:tc>
                <a:tc>
                  <a:txBody>
                    <a:bodyPr/>
                    <a:lstStyle/>
                    <a:p>
                      <a:r>
                        <a:rPr lang="en-US" sz="2000" strike="noStrike" dirty="0" smtClean="0"/>
                        <a:t>EVE</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Wednesday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AM1</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July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10 July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r>
              <a:rPr lang="en-US" b="0" dirty="0"/>
              <a:t>.</a:t>
            </a:r>
            <a:r>
              <a:rPr lang="en-US" b="0" dirty="0" smtClean="0"/>
              <a:t>.</a:t>
            </a:r>
          </a:p>
          <a:p>
            <a:pPr>
              <a:lnSpc>
                <a:spcPct val="80000"/>
              </a:lnSpc>
            </a:pPr>
            <a:r>
              <a:rPr lang="en-US" b="0" dirty="0" smtClean="0"/>
              <a:t>Attendance </a:t>
            </a:r>
            <a:r>
              <a:rPr lang="en-US" b="0" dirty="0"/>
              <a:t>Recording Reminder</a:t>
            </a:r>
          </a:p>
          <a:p>
            <a:pPr>
              <a:lnSpc>
                <a:spcPct val="80000"/>
              </a:lnSpc>
            </a:pPr>
            <a:r>
              <a:rPr lang="en-US" b="0" dirty="0" smtClean="0"/>
              <a:t>Approval of </a:t>
            </a:r>
            <a:r>
              <a:rPr lang="en-US" b="0" dirty="0" smtClean="0"/>
              <a:t>Agenda</a:t>
            </a:r>
          </a:p>
          <a:p>
            <a:pPr>
              <a:lnSpc>
                <a:spcPct val="80000"/>
              </a:lnSpc>
            </a:pPr>
            <a:endParaRPr lang="en-US" b="0" dirty="0"/>
          </a:p>
          <a:p>
            <a:pPr>
              <a:lnSpc>
                <a:spcPct val="80000"/>
              </a:lnSpc>
            </a:pPr>
            <a:r>
              <a:rPr lang="en-US" dirty="0"/>
              <a:t>Moved, </a:t>
            </a:r>
            <a:r>
              <a:rPr lang="en-US" b="0" dirty="0"/>
              <a:t>to approve 11-17/0513r0 as the minutes of the </a:t>
            </a:r>
            <a:r>
              <a:rPr lang="en-US" b="0" dirty="0" err="1" smtClean="0"/>
              <a:t>Daejeon</a:t>
            </a:r>
            <a:r>
              <a:rPr lang="en-US" b="0" dirty="0" smtClean="0"/>
              <a:t> </a:t>
            </a:r>
            <a:r>
              <a:rPr lang="en-US" b="0" dirty="0" err="1" smtClean="0"/>
              <a:t>TGak</a:t>
            </a:r>
            <a:r>
              <a:rPr lang="en-US" b="0" dirty="0" smtClean="0"/>
              <a:t> </a:t>
            </a:r>
            <a:r>
              <a:rPr lang="en-US" b="0" dirty="0"/>
              <a:t>meeting in </a:t>
            </a:r>
            <a:r>
              <a:rPr lang="en-US" b="0" dirty="0" smtClean="0"/>
              <a:t>May.</a:t>
            </a:r>
            <a:endParaRPr lang="en-US" b="0" dirty="0"/>
          </a:p>
          <a:p>
            <a:pPr lvl="1">
              <a:lnSpc>
                <a:spcPct val="80000"/>
              </a:lnSpc>
            </a:pPr>
            <a:r>
              <a:rPr lang="en-US" dirty="0"/>
              <a:t>Mover:</a:t>
            </a:r>
          </a:p>
          <a:p>
            <a:pPr lvl="1">
              <a:lnSpc>
                <a:spcPct val="80000"/>
              </a:lnSpc>
            </a:pPr>
            <a:r>
              <a:rPr lang="en-US" dirty="0"/>
              <a:t>Seconder:</a:t>
            </a:r>
          </a:p>
          <a:p>
            <a:pPr lvl="1">
              <a:lnSpc>
                <a:spcPct val="80000"/>
              </a:lnSpc>
            </a:pPr>
            <a:r>
              <a:rPr lang="en-US" dirty="0"/>
              <a:t>Yes:    No:    Abstain: </a:t>
            </a:r>
          </a:p>
          <a:p>
            <a:pPr lvl="1">
              <a:lnSpc>
                <a:spcPct val="80000"/>
              </a:lnSpc>
            </a:pPr>
            <a:endParaRPr lang="en-US" dirty="0"/>
          </a:p>
          <a:p>
            <a:pPr>
              <a:lnSpc>
                <a:spcPct val="80000"/>
              </a:lnSpc>
            </a:pPr>
            <a:endParaRPr lang="en-US" b="0" dirty="0" smtClean="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10 July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MayTGak</a:t>
            </a:r>
            <a:r>
              <a:rPr lang="en-US" b="0" dirty="0" smtClean="0"/>
              <a:t> </a:t>
            </a:r>
            <a:r>
              <a:rPr lang="en-US" b="0" dirty="0"/>
              <a:t>meeting:</a:t>
            </a:r>
          </a:p>
          <a:p>
            <a:pPr lvl="1">
              <a:lnSpc>
                <a:spcPct val="80000"/>
              </a:lnSpc>
            </a:pPr>
            <a:r>
              <a:rPr lang="en-US" dirty="0" smtClean="0"/>
              <a:t>22 May: </a:t>
            </a:r>
            <a:r>
              <a:rPr lang="en-US" dirty="0" err="1" smtClean="0"/>
              <a:t>tbd</a:t>
            </a:r>
            <a:endParaRPr lang="en-US" dirty="0"/>
          </a:p>
          <a:p>
            <a:pPr lvl="1">
              <a:lnSpc>
                <a:spcPct val="80000"/>
              </a:lnSpc>
            </a:pPr>
            <a:r>
              <a:rPr lang="en-US" dirty="0" smtClean="0"/>
              <a:t>12 June: </a:t>
            </a:r>
            <a:r>
              <a:rPr lang="en-US" dirty="0" err="1" smtClean="0"/>
              <a:t>tbd</a:t>
            </a:r>
            <a:endParaRPr lang="en-US" dirty="0"/>
          </a:p>
          <a:p>
            <a:pPr lvl="1">
              <a:lnSpc>
                <a:spcPct val="80000"/>
              </a:lnSpc>
            </a:pPr>
            <a:r>
              <a:rPr lang="en-US" dirty="0" smtClean="0"/>
              <a:t>26 June: </a:t>
            </a:r>
            <a:r>
              <a:rPr lang="en-US" dirty="0" err="1" smtClean="0"/>
              <a:t>tbd</a:t>
            </a:r>
            <a:endParaRPr lang="en-US" dirty="0"/>
          </a:p>
          <a:p>
            <a:pPr lvl="1">
              <a:lnSpc>
                <a:spcPct val="80000"/>
              </a:lnSpc>
            </a:pPr>
            <a:r>
              <a:rPr lang="en-US" dirty="0" smtClean="0"/>
              <a:t>Mover:</a:t>
            </a:r>
          </a:p>
          <a:p>
            <a:pPr lvl="1">
              <a:lnSpc>
                <a:spcPct val="80000"/>
              </a:lnSpc>
            </a:pPr>
            <a:r>
              <a:rPr lang="en-US" dirty="0" smtClean="0"/>
              <a:t>Seconder:</a:t>
            </a:r>
          </a:p>
          <a:p>
            <a:pPr lvl="1">
              <a:lnSpc>
                <a:spcPct val="80000"/>
              </a:lnSpc>
            </a:pPr>
            <a:r>
              <a:rPr lang="en-US" dirty="0" smtClean="0"/>
              <a:t>Yes:    No:    Abstain: </a:t>
            </a:r>
            <a:endParaRPr lang="en-US" dirty="0"/>
          </a:p>
          <a:p>
            <a:pPr lvl="1">
              <a:lnSpc>
                <a:spcPct val="80000"/>
              </a:lnSpc>
            </a:pPr>
            <a:endParaRPr lang="en-US" dirty="0"/>
          </a:p>
          <a:p>
            <a:pPr>
              <a:lnSpc>
                <a:spcPct val="80000"/>
              </a:lnSpc>
            </a:pPr>
            <a:endParaRPr lang="en-US" b="0" dirty="0" smtClean="0"/>
          </a:p>
        </p:txBody>
      </p:sp>
    </p:spTree>
    <p:extLst>
      <p:ext uri="{BB962C8B-B14F-4D97-AF65-F5344CB8AC3E}">
        <p14:creationId xmlns:p14="http://schemas.microsoft.com/office/powerpoint/2010/main" val="19265464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10 July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a:t>
            </a:r>
            <a:r>
              <a:rPr lang="en-US" dirty="0">
                <a:latin typeface="Arial" charset="0"/>
                <a:cs typeface="Arial" charset="0"/>
              </a:rPr>
              <a:t>00 – </a:t>
            </a:r>
            <a:r>
              <a:rPr lang="en-US" dirty="0" smtClean="0">
                <a:latin typeface="Arial" charset="0"/>
                <a:cs typeface="Arial" charset="0"/>
              </a:rPr>
              <a:t>18:</a:t>
            </a:r>
            <a:r>
              <a:rPr lang="en-US" dirty="0">
                <a:latin typeface="Arial" charset="0"/>
                <a:cs typeface="Arial" charset="0"/>
              </a:rPr>
              <a:t>00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b="0" dirty="0" smtClean="0"/>
          </a:p>
          <a:p>
            <a:pPr>
              <a:lnSpc>
                <a:spcPct val="80000"/>
              </a:lnSpc>
            </a:pPr>
            <a:r>
              <a:rPr lang="en-US" b="0" dirty="0"/>
              <a:t>Presentations, motions, and discussion to resolve comments and improve the </a:t>
            </a:r>
            <a:r>
              <a:rPr lang="en-US" b="0" dirty="0" err="1"/>
              <a:t>TGak</a:t>
            </a:r>
            <a:r>
              <a:rPr lang="en-US" b="0" dirty="0"/>
              <a:t> Draft</a:t>
            </a:r>
          </a:p>
          <a:p>
            <a:pPr lvl="1">
              <a:lnSpc>
                <a:spcPct val="80000"/>
              </a:lnSpc>
            </a:pPr>
            <a:endParaRPr lang="en-US" b="0" dirty="0"/>
          </a:p>
          <a:p>
            <a:pPr>
              <a:lnSpc>
                <a:spcPct val="80000"/>
              </a:lnSpc>
            </a:pPr>
            <a:r>
              <a:rPr lang="en-US" dirty="0"/>
              <a:t>Recess until </a:t>
            </a:r>
            <a:r>
              <a:rPr lang="en-US" dirty="0" smtClean="0"/>
              <a:t>19:</a:t>
            </a:r>
            <a:r>
              <a:rPr lang="en-US" dirty="0" smtClean="0"/>
              <a:t>30 </a:t>
            </a:r>
            <a:r>
              <a:rPr lang="en-US" dirty="0" smtClean="0"/>
              <a:t>Tuesday evening.</a:t>
            </a:r>
            <a:endParaRPr lang="en-US"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132250</TotalTime>
  <Words>1779</Words>
  <Application>Microsoft Macintosh PowerPoint</Application>
  <PresentationFormat>On-screen Show (4:3)</PresentationFormat>
  <Paragraphs>288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July 2017 802.11ak Agenda</vt:lpstr>
      <vt:lpstr>IEEE 802.11ak/GLK: Enhancements For Transit Links Within Bridged Networks</vt:lpstr>
      <vt:lpstr>Venue</vt:lpstr>
      <vt:lpstr>TGak Timeline</vt:lpstr>
      <vt:lpstr>Sessions</vt:lpstr>
      <vt:lpstr>Monday, 10 July 2017 16:00 – 18:00</vt:lpstr>
      <vt:lpstr>Monday, 10 July 2017 16:00 – 18:00</vt:lpstr>
      <vt:lpstr>Monday, 10 July 2017 16:00 – 18:00</vt:lpstr>
      <vt:lpstr>Participants, Patents, and Duty to Inform</vt:lpstr>
      <vt:lpstr>Patent Related Links</vt:lpstr>
      <vt:lpstr>Call for Potentially Essential Patents</vt:lpstr>
      <vt:lpstr>Participation in IEEE 802 Meetings</vt:lpstr>
      <vt:lpstr>Other Guidelines for IEEE WG Meetings</vt:lpstr>
      <vt:lpstr>Tuesday, 11 July 2017 19:30–21:30</vt:lpstr>
      <vt:lpstr>Wednesday, 12 July 2017 16:00–18:00</vt:lpstr>
      <vt:lpstr>Thursday, 13 July 2017 08:00–10:00</vt:lpstr>
      <vt:lpstr>Thursday, 13 July 2017 08:00–10:00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1509</cp:revision>
  <cp:lastPrinted>2016-06-15T02:09:12Z</cp:lastPrinted>
  <dcterms:created xsi:type="dcterms:W3CDTF">2006-12-04T03:46:13Z</dcterms:created>
  <dcterms:modified xsi:type="dcterms:W3CDTF">2017-05-21T03:56:01Z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