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5" r:id="rId4"/>
    <p:sldId id="296" r:id="rId5"/>
    <p:sldId id="310" r:id="rId6"/>
    <p:sldId id="311" r:id="rId7"/>
    <p:sldId id="269" r:id="rId8"/>
    <p:sldId id="277" r:id="rId9"/>
    <p:sldId id="308" r:id="rId10"/>
    <p:sldId id="304" r:id="rId11"/>
    <p:sldId id="303" r:id="rId12"/>
    <p:sldId id="291" r:id="rId13"/>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9" autoAdjust="0"/>
    <p:restoredTop sz="85399" autoAdjust="0"/>
  </p:normalViewPr>
  <p:slideViewPr>
    <p:cSldViewPr>
      <p:cViewPr varScale="1">
        <p:scale>
          <a:sx n="57" d="100"/>
          <a:sy n="57" d="100"/>
        </p:scale>
        <p:origin x="90" y="294"/>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802.11-17/0855r0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July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802.11-17/0855r0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July 2017</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802.11-17/0855r0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July 2017</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802.11-17/0855r0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802.11-17/0855r0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802.11-17/0855r0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July 2017</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802.11-17/0855r0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Meeting has </a:t>
            </a:r>
            <a:r>
              <a:rPr lang="en-US" dirty="0">
                <a:effectLst/>
              </a:rPr>
              <a:t>$2k for the Audit</a:t>
            </a:r>
            <a:r>
              <a:rPr lang="en-US" baseline="0" dirty="0">
                <a:effectLst/>
              </a:rPr>
              <a:t> still pending</a:t>
            </a:r>
          </a:p>
          <a:p>
            <a:r>
              <a:rPr lang="en-US" baseline="0" dirty="0">
                <a:effectLst/>
              </a:rPr>
              <a:t>2017 May Meeting, will incur an extra $2k for Audit not yet applied.</a:t>
            </a:r>
          </a:p>
          <a:p>
            <a:r>
              <a:rPr lang="en-US" baseline="0" dirty="0">
                <a:effectLst/>
              </a:rPr>
              <a:t>Also this balance has a $40k check outstanding.</a:t>
            </a:r>
            <a:endParaRPr lang="en-US" dirty="0"/>
          </a:p>
        </p:txBody>
      </p:sp>
      <p:sp>
        <p:nvSpPr>
          <p:cNvPr id="4" name="Header Placeholder 3"/>
          <p:cNvSpPr>
            <a:spLocks noGrp="1"/>
          </p:cNvSpPr>
          <p:nvPr>
            <p:ph type="hdr" idx="10"/>
          </p:nvPr>
        </p:nvSpPr>
        <p:spPr/>
        <p:txBody>
          <a:bodyPr/>
          <a:lstStyle/>
          <a:p>
            <a:pPr>
              <a:defRPr/>
            </a:pPr>
            <a:r>
              <a:rPr lang="en-US"/>
              <a:t>doc.: IEEE 802.11-17/0855r0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802.11-17/0855r0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802.11-17/0855r0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2009445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802.11-17/0855r0</a:t>
            </a:r>
            <a:endParaRPr lang="en-US" dirty="0"/>
          </a:p>
        </p:txBody>
      </p:sp>
      <p:sp>
        <p:nvSpPr>
          <p:cNvPr id="5" name="Date Placeholder 4"/>
          <p:cNvSpPr>
            <a:spLocks noGrp="1"/>
          </p:cNvSpPr>
          <p:nvPr>
            <p:ph type="dt" idx="11"/>
          </p:nvPr>
        </p:nvSpPr>
        <p:spPr/>
        <p:txBody>
          <a:bodyPr/>
          <a:lstStyle/>
          <a:p>
            <a:pPr>
              <a:defRPr/>
            </a:pPr>
            <a:r>
              <a:rPr lang="en-US"/>
              <a:t>July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July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July 2017</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July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July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July 2017</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July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July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July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July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July 2017</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11-17-0855r0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July 2017</a:t>
            </a:r>
            <a:br>
              <a:rPr lang="en-US" dirty="0"/>
            </a:br>
            <a:r>
              <a:rPr lang="en-US" dirty="0"/>
              <a:t>- Berlin</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2017-07-09</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July 2017</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280"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4195969726"/>
              </p:ext>
            </p:extLst>
          </p:nvPr>
        </p:nvGraphicFramePr>
        <p:xfrm>
          <a:off x="1794668" y="1087615"/>
          <a:ext cx="8763002" cy="5360478"/>
        </p:xfrm>
        <a:graphic>
          <a:graphicData uri="http://schemas.openxmlformats.org/drawingml/2006/table">
            <a:tbl>
              <a:tblPr/>
              <a:tblGrid>
                <a:gridCol w="2415576">
                  <a:extLst>
                    <a:ext uri="{9D8B030D-6E8A-4147-A177-3AD203B41FA5}">
                      <a16:colId xmlns:a16="http://schemas.microsoft.com/office/drawing/2014/main" val="72951079"/>
                    </a:ext>
                  </a:extLst>
                </a:gridCol>
                <a:gridCol w="1073590">
                  <a:extLst>
                    <a:ext uri="{9D8B030D-6E8A-4147-A177-3AD203B41FA5}">
                      <a16:colId xmlns:a16="http://schemas.microsoft.com/office/drawing/2014/main" val="779621269"/>
                    </a:ext>
                  </a:extLst>
                </a:gridCol>
                <a:gridCol w="1240902">
                  <a:extLst>
                    <a:ext uri="{9D8B030D-6E8A-4147-A177-3AD203B41FA5}">
                      <a16:colId xmlns:a16="http://schemas.microsoft.com/office/drawing/2014/main" val="1774276530"/>
                    </a:ext>
                  </a:extLst>
                </a:gridCol>
                <a:gridCol w="1477929">
                  <a:extLst>
                    <a:ext uri="{9D8B030D-6E8A-4147-A177-3AD203B41FA5}">
                      <a16:colId xmlns:a16="http://schemas.microsoft.com/office/drawing/2014/main" val="2672037831"/>
                    </a:ext>
                  </a:extLst>
                </a:gridCol>
                <a:gridCol w="1477929">
                  <a:extLst>
                    <a:ext uri="{9D8B030D-6E8A-4147-A177-3AD203B41FA5}">
                      <a16:colId xmlns:a16="http://schemas.microsoft.com/office/drawing/2014/main" val="1414050561"/>
                    </a:ext>
                  </a:extLst>
                </a:gridCol>
                <a:gridCol w="1077076">
                  <a:extLst>
                    <a:ext uri="{9D8B030D-6E8A-4147-A177-3AD203B41FA5}">
                      <a16:colId xmlns:a16="http://schemas.microsoft.com/office/drawing/2014/main" val="1167857142"/>
                    </a:ext>
                  </a:extLst>
                </a:gridCol>
              </a:tblGrid>
              <a:tr h="223913">
                <a:tc rowSpan="2">
                  <a:txBody>
                    <a:bodyPr/>
                    <a:lstStyle/>
                    <a:p>
                      <a:pPr algn="l" fontAlgn="b"/>
                      <a:r>
                        <a:rPr lang="en-US" sz="1200" b="0"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2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2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200" b="1" i="0" u="none" strike="noStrike">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2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2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84532564"/>
              </p:ext>
            </p:extLst>
          </p:nvPr>
        </p:nvGraphicFramePr>
        <p:xfrm>
          <a:off x="1752601" y="1064350"/>
          <a:ext cx="8915399" cy="5241214"/>
        </p:xfrm>
        <a:graphic>
          <a:graphicData uri="http://schemas.openxmlformats.org/drawingml/2006/table">
            <a:tbl>
              <a:tblPr/>
              <a:tblGrid>
                <a:gridCol w="1912377">
                  <a:extLst>
                    <a:ext uri="{9D8B030D-6E8A-4147-A177-3AD203B41FA5}">
                      <a16:colId xmlns:a16="http://schemas.microsoft.com/office/drawing/2014/main" val="1017605872"/>
                    </a:ext>
                  </a:extLst>
                </a:gridCol>
                <a:gridCol w="996877">
                  <a:extLst>
                    <a:ext uri="{9D8B030D-6E8A-4147-A177-3AD203B41FA5}">
                      <a16:colId xmlns:a16="http://schemas.microsoft.com/office/drawing/2014/main" val="3915726091"/>
                    </a:ext>
                  </a:extLst>
                </a:gridCol>
                <a:gridCol w="996877">
                  <a:extLst>
                    <a:ext uri="{9D8B030D-6E8A-4147-A177-3AD203B41FA5}">
                      <a16:colId xmlns:a16="http://schemas.microsoft.com/office/drawing/2014/main" val="2370362875"/>
                    </a:ext>
                  </a:extLst>
                </a:gridCol>
                <a:gridCol w="970668">
                  <a:extLst>
                    <a:ext uri="{9D8B030D-6E8A-4147-A177-3AD203B41FA5}">
                      <a16:colId xmlns:a16="http://schemas.microsoft.com/office/drawing/2014/main" val="1128969494"/>
                    </a:ext>
                  </a:extLst>
                </a:gridCol>
                <a:gridCol w="990600">
                  <a:extLst>
                    <a:ext uri="{9D8B030D-6E8A-4147-A177-3AD203B41FA5}">
                      <a16:colId xmlns:a16="http://schemas.microsoft.com/office/drawing/2014/main" val="2622098525"/>
                    </a:ext>
                  </a:extLst>
                </a:gridCol>
                <a:gridCol w="990600">
                  <a:extLst>
                    <a:ext uri="{9D8B030D-6E8A-4147-A177-3AD203B41FA5}">
                      <a16:colId xmlns:a16="http://schemas.microsoft.com/office/drawing/2014/main" val="3169467728"/>
                    </a:ext>
                  </a:extLst>
                </a:gridCol>
                <a:gridCol w="914400">
                  <a:extLst>
                    <a:ext uri="{9D8B030D-6E8A-4147-A177-3AD203B41FA5}">
                      <a16:colId xmlns:a16="http://schemas.microsoft.com/office/drawing/2014/main" val="501320270"/>
                    </a:ext>
                  </a:extLst>
                </a:gridCol>
                <a:gridCol w="1143000">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July 2017</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2220914" y="762002"/>
          <a:ext cx="7761286" cy="5625903"/>
        </p:xfrm>
        <a:graphic>
          <a:graphicData uri="http://schemas.openxmlformats.org/drawingml/2006/table">
            <a:tbl>
              <a:tblPr/>
              <a:tblGrid>
                <a:gridCol w="2519564">
                  <a:extLst>
                    <a:ext uri="{9D8B030D-6E8A-4147-A177-3AD203B41FA5}">
                      <a16:colId xmlns:a16="http://schemas.microsoft.com/office/drawing/2014/main" val="20000"/>
                    </a:ext>
                  </a:extLst>
                </a:gridCol>
                <a:gridCol w="972464">
                  <a:extLst>
                    <a:ext uri="{9D8B030D-6E8A-4147-A177-3AD203B41FA5}">
                      <a16:colId xmlns:a16="http://schemas.microsoft.com/office/drawing/2014/main" val="20001"/>
                    </a:ext>
                  </a:extLst>
                </a:gridCol>
                <a:gridCol w="1060868">
                  <a:extLst>
                    <a:ext uri="{9D8B030D-6E8A-4147-A177-3AD203B41FA5}">
                      <a16:colId xmlns:a16="http://schemas.microsoft.com/office/drawing/2014/main" val="20002"/>
                    </a:ext>
                  </a:extLst>
                </a:gridCol>
                <a:gridCol w="1016665">
                  <a:extLst>
                    <a:ext uri="{9D8B030D-6E8A-4147-A177-3AD203B41FA5}">
                      <a16:colId xmlns:a16="http://schemas.microsoft.com/office/drawing/2014/main" val="20003"/>
                    </a:ext>
                  </a:extLst>
                </a:gridCol>
                <a:gridCol w="1164008">
                  <a:extLst>
                    <a:ext uri="{9D8B030D-6E8A-4147-A177-3AD203B41FA5}">
                      <a16:colId xmlns:a16="http://schemas.microsoft.com/office/drawing/2014/main" val="20004"/>
                    </a:ext>
                  </a:extLst>
                </a:gridCol>
                <a:gridCol w="1027717">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a:t>July 2017 Treasurer report for the Joint 802.11/.15 Wireless funds</a:t>
            </a:r>
          </a:p>
          <a:p>
            <a:endParaRPr lang="en-GB"/>
          </a:p>
          <a:p>
            <a:r>
              <a:rPr lang="en-GB"/>
              <a:t>Also reported in 802.15 doc: </a:t>
            </a:r>
            <a:r>
              <a:rPr lang="en-US"/>
              <a:t>15-17/0360r0</a:t>
            </a:r>
          </a:p>
          <a:p>
            <a:r>
              <a:rPr lang="en-US"/>
              <a:t>    </a:t>
            </a:r>
            <a:endParaRPr lang="en-GB"/>
          </a:p>
          <a:p>
            <a:endParaRPr lang="en-GB" dirty="0"/>
          </a:p>
        </p:txBody>
      </p:sp>
      <p:sp>
        <p:nvSpPr>
          <p:cNvPr id="4098" name="Rectangle 3"/>
          <p:cNvSpPr>
            <a:spLocks noGrp="1" noChangeArrowheads="1"/>
          </p:cNvSpPr>
          <p:nvPr>
            <p:ph type="dt" idx="10"/>
          </p:nvPr>
        </p:nvSpPr>
        <p:spPr/>
        <p:txBody>
          <a:bodyPr/>
          <a:lstStyle/>
          <a:p>
            <a:r>
              <a:rPr lang="en-US"/>
              <a:t>July 2017</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2</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July 2017</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929218" y="1020763"/>
            <a:ext cx="10460566" cy="5416868"/>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a:t>
            </a:r>
            <a:r>
              <a:rPr lang="en-US" altLang="ko-KR" sz="1800">
                <a:solidFill>
                  <a:schemeClr val="tx1"/>
                </a:solidFill>
                <a:ea typeface="굴림" pitchFamily="50" charset="-127"/>
              </a:rPr>
              <a:t>: </a:t>
            </a:r>
            <a:r>
              <a:rPr lang="en-US" altLang="ko-KR" sz="1800" b="1">
                <a:solidFill>
                  <a:schemeClr val="tx1"/>
                </a:solidFill>
                <a:ea typeface="굴림" pitchFamily="50" charset="-127"/>
              </a:rPr>
              <a:t>15-17/0360r0</a:t>
            </a:r>
            <a:endParaRPr lang="en-US" altLang="ko-KR" sz="1800" b="1" dirty="0">
              <a:solidFill>
                <a:schemeClr val="tx1"/>
              </a:solidFill>
              <a:ea typeface="굴림" pitchFamily="50" charset="-127"/>
            </a:endParaRP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Treasurer Report July 2017 – Berlin</a:t>
            </a:r>
          </a:p>
          <a:p>
            <a:r>
              <a:rPr lang="en-US" altLang="ko-KR" sz="1800" b="1" dirty="0">
                <a:solidFill>
                  <a:schemeClr val="tx1"/>
                </a:solidFill>
                <a:ea typeface="굴림" pitchFamily="50" charset="-127"/>
              </a:rPr>
              <a:t>Date Submitted: 09 July 2017</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11-17/0855r0</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360200533"/>
              </p:ext>
            </p:extLst>
          </p:nvPr>
        </p:nvGraphicFramePr>
        <p:xfrm>
          <a:off x="2514600" y="838194"/>
          <a:ext cx="6934200" cy="5641623"/>
        </p:xfrm>
        <a:graphic>
          <a:graphicData uri="http://schemas.openxmlformats.org/drawingml/2006/table">
            <a:tbl>
              <a:tblPr/>
              <a:tblGrid>
                <a:gridCol w="48768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0"/>
                  </a:ext>
                </a:extLst>
              </a:tr>
              <a:tr h="399523">
                <a:tc gridSpan="2">
                  <a:txBody>
                    <a:bodyPr/>
                    <a:lstStyle/>
                    <a:p>
                      <a:pPr algn="ctr" fontAlgn="b"/>
                      <a:r>
                        <a:rPr lang="en-US" sz="2800" b="1" i="0" u="none" strike="noStrike" baseline="0" dirty="0">
                          <a:effectLst/>
                          <a:latin typeface="Arial" panose="020B0604020202020204" pitchFamily="34" charset="0"/>
                        </a:rPr>
                        <a:t>30 – June - 2017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490909">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kern="1200" dirty="0">
                          <a:solidFill>
                            <a:schemeClr val="tx1"/>
                          </a:solidFill>
                          <a:effectLst/>
                          <a:latin typeface="Arial" panose="020B0604020202020204" pitchFamily="34" charset="0"/>
                          <a:ea typeface="+mn-ea"/>
                          <a:cs typeface="+mn-cs"/>
                        </a:rPr>
                        <a:t>526,387.39 </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6"/>
                  </a:ext>
                </a:extLst>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kern="1200" dirty="0">
                          <a:solidFill>
                            <a:schemeClr val="tx1"/>
                          </a:solidFill>
                          <a:effectLst/>
                          <a:latin typeface="Arial" panose="020B0604020202020204" pitchFamily="34" charset="0"/>
                          <a:ea typeface="+mn-ea"/>
                          <a:cs typeface="+mn-cs"/>
                        </a:rPr>
                        <a:t>526,387.39 </a:t>
                      </a:r>
                      <a:r>
                        <a:rPr lang="en-US" sz="2000" b="0" i="0" u="none" strike="noStrike" dirty="0">
                          <a:effectLst/>
                          <a:latin typeface="Arial" panose="020B0604020202020204" pitchFamily="34" charset="0"/>
                        </a:rPr>
                        <a:t> </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7"/>
                  </a:ext>
                </a:extLst>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kern="1200" dirty="0">
                          <a:solidFill>
                            <a:schemeClr val="tx1"/>
                          </a:solidFill>
                          <a:effectLst/>
                          <a:latin typeface="Arial" panose="020B0604020202020204" pitchFamily="34" charset="0"/>
                          <a:ea typeface="+mn-ea"/>
                          <a:cs typeface="+mn-cs"/>
                        </a:rPr>
                        <a:t>526,387.39</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kern="1200" dirty="0">
                          <a:solidFill>
                            <a:schemeClr val="tx1"/>
                          </a:solidFill>
                          <a:effectLst/>
                          <a:latin typeface="Arial" panose="020B0604020202020204" pitchFamily="34" charset="0"/>
                          <a:ea typeface="+mn-ea"/>
                          <a:cs typeface="+mn-cs"/>
                        </a:rPr>
                        <a:t>565,697.77</a:t>
                      </a:r>
                    </a:p>
                  </a:txBody>
                  <a:tcPr marL="9525" marR="9525" marT="9525" marB="0" anchor="b">
                    <a:lnL>
                      <a:noFill/>
                    </a:lnL>
                    <a:lnR>
                      <a:noFill/>
                    </a:lnR>
                    <a:lnT>
                      <a:noFill/>
                    </a:lnT>
                    <a:lnB>
                      <a:noFill/>
                    </a:lnB>
                  </a:tcPr>
                </a:tc>
                <a:extLst>
                  <a:ext uri="{0D108BD9-81ED-4DB2-BD59-A6C34878D82A}">
                    <a16:rowId xmlns:a16="http://schemas.microsoft.com/office/drawing/2014/main" val="10012"/>
                  </a:ext>
                </a:extLst>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(39,310.38)</a:t>
                      </a: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3"/>
                  </a:ext>
                </a:extLst>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526,387.39</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4"/>
                  </a:ext>
                </a:extLst>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526,387.39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Daejeon, May 2017 Budget Estimate</a:t>
            </a: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2514204412"/>
              </p:ext>
            </p:extLst>
          </p:nvPr>
        </p:nvGraphicFramePr>
        <p:xfrm>
          <a:off x="2323044" y="1295400"/>
          <a:ext cx="7543798" cy="5180017"/>
        </p:xfrm>
        <a:graphic>
          <a:graphicData uri="http://schemas.openxmlformats.org/drawingml/2006/table">
            <a:tbl>
              <a:tblPr/>
              <a:tblGrid>
                <a:gridCol w="395098">
                  <a:extLst>
                    <a:ext uri="{9D8B030D-6E8A-4147-A177-3AD203B41FA5}">
                      <a16:colId xmlns:a16="http://schemas.microsoft.com/office/drawing/2014/main" val="2092661194"/>
                    </a:ext>
                  </a:extLst>
                </a:gridCol>
                <a:gridCol w="2653514">
                  <a:extLst>
                    <a:ext uri="{9D8B030D-6E8A-4147-A177-3AD203B41FA5}">
                      <a16:colId xmlns:a16="http://schemas.microsoft.com/office/drawing/2014/main" val="2201440993"/>
                    </a:ext>
                  </a:extLst>
                </a:gridCol>
                <a:gridCol w="1398598">
                  <a:extLst>
                    <a:ext uri="{9D8B030D-6E8A-4147-A177-3AD203B41FA5}">
                      <a16:colId xmlns:a16="http://schemas.microsoft.com/office/drawing/2014/main" val="2275058893"/>
                    </a:ext>
                  </a:extLst>
                </a:gridCol>
                <a:gridCol w="1429194">
                  <a:extLst>
                    <a:ext uri="{9D8B030D-6E8A-4147-A177-3AD203B41FA5}">
                      <a16:colId xmlns:a16="http://schemas.microsoft.com/office/drawing/2014/main" val="748058976"/>
                    </a:ext>
                  </a:extLst>
                </a:gridCol>
                <a:gridCol w="1667394">
                  <a:extLst>
                    <a:ext uri="{9D8B030D-6E8A-4147-A177-3AD203B41FA5}">
                      <a16:colId xmlns:a16="http://schemas.microsoft.com/office/drawing/2014/main" val="3547560047"/>
                    </a:ext>
                  </a:extLst>
                </a:gridCol>
              </a:tblGrid>
              <a:tr h="468218">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Draft </a:t>
                      </a:r>
                      <a:br>
                        <a:rPr lang="en-US" sz="1400" b="1" i="0" u="none" strike="noStrike" dirty="0">
                          <a:solidFill>
                            <a:srgbClr val="000000"/>
                          </a:solidFill>
                          <a:effectLst/>
                          <a:latin typeface="Tahoma" panose="020B0604030504040204" pitchFamily="34" charset="0"/>
                        </a:rPr>
                      </a:br>
                      <a:r>
                        <a:rPr lang="en-US" sz="1400" b="1" i="0" u="none" strike="noStrike" dirty="0">
                          <a:solidFill>
                            <a:srgbClr val="000000"/>
                          </a:solidFill>
                          <a:effectLst/>
                          <a:latin typeface="Tahoma" panose="020B0604030504040204" pitchFamily="34" charset="0"/>
                        </a:rPr>
                        <a:t>Budget</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Draft </a:t>
                      </a:r>
                      <a:br>
                        <a:rPr lang="en-US" sz="1400" b="1" i="0" u="none" strike="noStrike">
                          <a:solidFill>
                            <a:srgbClr val="000000"/>
                          </a:solidFill>
                          <a:effectLst/>
                          <a:latin typeface="Tahoma" panose="020B0604030504040204" pitchFamily="34" charset="0"/>
                        </a:rPr>
                      </a:br>
                      <a:r>
                        <a:rPr lang="en-US" sz="1400" b="1" i="0" u="none" strike="noStrike">
                          <a:solidFill>
                            <a:srgbClr val="000000"/>
                          </a:solidFill>
                          <a:effectLst/>
                          <a:latin typeface="Tahoma" panose="020B0604030504040204" pitchFamily="34" charset="0"/>
                        </a:rPr>
                        <a:t>Budget </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Actual</a:t>
                      </a:r>
                    </a:p>
                  </a:txBody>
                  <a:tcPr marL="7660" marR="7660" marT="7660" marB="0" anchor="ctr">
                    <a:lnL>
                      <a:noFill/>
                    </a:lnL>
                    <a:lnR>
                      <a:noFill/>
                    </a:lnR>
                    <a:lnT>
                      <a:noFill/>
                    </a:lnT>
                    <a:lnB>
                      <a:noFill/>
                    </a:lnB>
                  </a:tcPr>
                </a:tc>
                <a:extLst>
                  <a:ext uri="{0D108BD9-81ED-4DB2-BD59-A6C34878D82A}">
                    <a16:rowId xmlns:a16="http://schemas.microsoft.com/office/drawing/2014/main" val="1751927982"/>
                  </a:ext>
                </a:extLst>
              </a:tr>
              <a:tr h="240955">
                <a:tc gridSpan="2">
                  <a:txBody>
                    <a:bodyPr/>
                    <a:lstStyle/>
                    <a:p>
                      <a:pPr algn="l" rtl="0" fontAlgn="b"/>
                      <a:r>
                        <a:rPr lang="en-US" sz="1400" b="1" i="0" u="none" strike="noStrike">
                          <a:solidFill>
                            <a:srgbClr val="000000"/>
                          </a:solidFill>
                          <a:effectLst/>
                          <a:latin typeface="Tahoma" panose="020B0604030504040204" pitchFamily="34" charset="0"/>
                        </a:rPr>
                        <a:t>INCOME</a:t>
                      </a:r>
                    </a:p>
                  </a:txBody>
                  <a:tcPr marL="7660" marR="7660" marT="7660" marB="0" anchor="b">
                    <a:lnL>
                      <a:noFill/>
                    </a:lnL>
                    <a:lnR>
                      <a:noFill/>
                    </a:lnR>
                    <a:lnT>
                      <a:noFill/>
                    </a:lnT>
                    <a:lnB>
                      <a:noFill/>
                    </a:lnB>
                  </a:tcPr>
                </a:tc>
                <a:tc hMerge="1">
                  <a:txBody>
                    <a:bodyPr/>
                    <a:lstStyle/>
                    <a:p>
                      <a:endParaRPr lang="en-US"/>
                    </a:p>
                  </a:txBody>
                  <a:tcPr/>
                </a:tc>
                <a:tc>
                  <a:txBody>
                    <a:bodyPr/>
                    <a:lstStyle/>
                    <a:p>
                      <a:pPr algn="ctr" rtl="0" fontAlgn="b"/>
                      <a:r>
                        <a:rPr lang="en-US" sz="1400" b="1" i="0" u="none" strike="noStrike">
                          <a:solidFill>
                            <a:srgbClr val="000000"/>
                          </a:solidFill>
                          <a:effectLst/>
                          <a:latin typeface="Tahoma" panose="020B0604030504040204" pitchFamily="34" charset="0"/>
                        </a:rPr>
                        <a:t>13-Jan</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5-Apr</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25-May</a:t>
                      </a:r>
                    </a:p>
                  </a:txBody>
                  <a:tcPr marL="7660" marR="7660" marT="7660" marB="0" anchor="ctr">
                    <a:lnL>
                      <a:noFill/>
                    </a:lnL>
                    <a:lnR>
                      <a:noFill/>
                    </a:lnR>
                    <a:lnT>
                      <a:noFill/>
                    </a:lnT>
                    <a:lnB>
                      <a:noFill/>
                    </a:lnB>
                  </a:tcPr>
                </a:tc>
                <a:extLst>
                  <a:ext uri="{0D108BD9-81ED-4DB2-BD59-A6C34878D82A}">
                    <a16:rowId xmlns:a16="http://schemas.microsoft.com/office/drawing/2014/main" val="4123703530"/>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2.11 Registrations</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$269,000.00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$154,700.00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$200,600.00 </a:t>
                      </a:r>
                    </a:p>
                  </a:txBody>
                  <a:tcPr marL="7660" marR="7660" marT="7660" marB="0" anchor="b">
                    <a:lnL>
                      <a:noFill/>
                    </a:lnL>
                    <a:lnR>
                      <a:noFill/>
                    </a:lnR>
                    <a:lnT>
                      <a:noFill/>
                    </a:lnT>
                    <a:lnB>
                      <a:noFill/>
                    </a:lnB>
                  </a:tcPr>
                </a:tc>
                <a:extLst>
                  <a:ext uri="{0D108BD9-81ED-4DB2-BD59-A6C34878D82A}">
                    <a16:rowId xmlns:a16="http://schemas.microsoft.com/office/drawing/2014/main" val="28072430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ETRI sponsorship</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$30,500.00 </a:t>
                      </a:r>
                    </a:p>
                  </a:txBody>
                  <a:tcPr marL="7660" marR="7660" marT="7660" marB="0" anchor="b">
                    <a:lnL>
                      <a:noFill/>
                    </a:lnL>
                    <a:lnR>
                      <a:noFill/>
                    </a:lnR>
                    <a:lnT>
                      <a:noFill/>
                    </a:lnT>
                    <a:lnB>
                      <a:noFill/>
                    </a:lnB>
                  </a:tcPr>
                </a:tc>
                <a:extLst>
                  <a:ext uri="{0D108BD9-81ED-4DB2-BD59-A6C34878D82A}">
                    <a16:rowId xmlns:a16="http://schemas.microsoft.com/office/drawing/2014/main" val="44681860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Income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$299,000.00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$184,700.00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$231,100.00 </a:t>
                      </a:r>
                    </a:p>
                  </a:txBody>
                  <a:tcPr marL="7660" marR="7660" marT="7660" marB="0" anchor="b">
                    <a:lnL>
                      <a:noFill/>
                    </a:lnL>
                    <a:lnR>
                      <a:noFill/>
                    </a:lnR>
                    <a:lnT>
                      <a:noFill/>
                    </a:lnT>
                    <a:lnB>
                      <a:noFill/>
                    </a:lnB>
                  </a:tcPr>
                </a:tc>
                <a:extLst>
                  <a:ext uri="{0D108BD9-81ED-4DB2-BD59-A6C34878D82A}">
                    <a16:rowId xmlns:a16="http://schemas.microsoft.com/office/drawing/2014/main" val="2778581706"/>
                  </a:ext>
                </a:extLst>
              </a:tr>
              <a:tr h="224889">
                <a:tc gridSpan="2">
                  <a:txBody>
                    <a:bodyPr/>
                    <a:lstStyle/>
                    <a:p>
                      <a:pPr algn="l" rtl="0" fontAlgn="b"/>
                      <a:r>
                        <a:rPr lang="en-US" sz="1400" b="1" i="0" u="none" strike="noStrike">
                          <a:solidFill>
                            <a:srgbClr val="000000"/>
                          </a:solidFill>
                          <a:effectLst/>
                          <a:latin typeface="Tahoma" panose="020B0604030504040204" pitchFamily="34" charset="0"/>
                        </a:rPr>
                        <a:t>EXPENSE</a:t>
                      </a:r>
                    </a:p>
                  </a:txBody>
                  <a:tcPr marL="7660" marR="7660" marT="7660" marB="0" anchor="b">
                    <a:lnL>
                      <a:noFill/>
                    </a:lnL>
                    <a:lnR>
                      <a:noFill/>
                    </a:lnR>
                    <a:lnT>
                      <a:noFill/>
                    </a:lnT>
                    <a:lnB>
                      <a:noFill/>
                    </a:lnB>
                  </a:tcPr>
                </a:tc>
                <a:tc hMerge="1">
                  <a:txBody>
                    <a:bodyPr/>
                    <a:lstStyle/>
                    <a:p>
                      <a:endParaRPr lang="en-US"/>
                    </a:p>
                  </a:txBody>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extLst>
                  <a:ext uri="{0D108BD9-81ED-4DB2-BD59-A6C34878D82A}">
                    <a16:rowId xmlns:a16="http://schemas.microsoft.com/office/drawing/2014/main" val="2986691069"/>
                  </a:ext>
                </a:extLst>
              </a:tr>
              <a:tr h="22488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4.113 - Venue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$44,703.85 </a:t>
                      </a:r>
                    </a:p>
                  </a:txBody>
                  <a:tcPr marL="7660" marR="7660" marT="7660" marB="0" anchor="b">
                    <a:lnL>
                      <a:noFill/>
                    </a:lnL>
                    <a:lnR>
                      <a:noFill/>
                    </a:lnR>
                    <a:lnT>
                      <a:noFill/>
                    </a:lnT>
                    <a:lnB>
                      <a:noFill/>
                    </a:lnB>
                  </a:tcPr>
                </a:tc>
                <a:extLst>
                  <a:ext uri="{0D108BD9-81ED-4DB2-BD59-A6C34878D82A}">
                    <a16:rowId xmlns:a16="http://schemas.microsoft.com/office/drawing/2014/main" val="4083051482"/>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4.12 - Financial Fees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15,188</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$14,969.00 </a:t>
                      </a:r>
                    </a:p>
                  </a:txBody>
                  <a:tcPr marL="7660" marR="7660" marT="7660" marB="0" anchor="b">
                    <a:lnL>
                      <a:noFill/>
                    </a:lnL>
                    <a:lnR>
                      <a:noFill/>
                    </a:lnR>
                    <a:lnT>
                      <a:noFill/>
                    </a:lnT>
                    <a:lnB>
                      <a:noFill/>
                    </a:lnB>
                  </a:tcPr>
                </a:tc>
                <a:extLst>
                  <a:ext uri="{0D108BD9-81ED-4DB2-BD59-A6C34878D82A}">
                    <a16:rowId xmlns:a16="http://schemas.microsoft.com/office/drawing/2014/main" val="48215107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4.13 - Meeting Planner</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56,900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45,900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$45,255.00 </a:t>
                      </a:r>
                    </a:p>
                  </a:txBody>
                  <a:tcPr marL="7660" marR="7660" marT="7660" marB="0" anchor="b">
                    <a:lnL>
                      <a:noFill/>
                    </a:lnL>
                    <a:lnR>
                      <a:noFill/>
                    </a:lnR>
                    <a:lnT>
                      <a:noFill/>
                    </a:lnT>
                    <a:lnB>
                      <a:noFill/>
                    </a:lnB>
                  </a:tcPr>
                </a:tc>
                <a:extLst>
                  <a:ext uri="{0D108BD9-81ED-4DB2-BD59-A6C34878D82A}">
                    <a16:rowId xmlns:a16="http://schemas.microsoft.com/office/drawing/2014/main" val="2117419014"/>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4.14 - Food &amp; Beverage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37,456</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$42,940.00 </a:t>
                      </a:r>
                    </a:p>
                  </a:txBody>
                  <a:tcPr marL="7660" marR="7660" marT="7660" marB="0" anchor="b">
                    <a:lnL>
                      <a:noFill/>
                    </a:lnL>
                    <a:lnR>
                      <a:noFill/>
                    </a:lnR>
                    <a:lnT>
                      <a:noFill/>
                    </a:lnT>
                    <a:lnB>
                      <a:noFill/>
                    </a:lnB>
                  </a:tcPr>
                </a:tc>
                <a:extLst>
                  <a:ext uri="{0D108BD9-81ED-4DB2-BD59-A6C34878D82A}">
                    <a16:rowId xmlns:a16="http://schemas.microsoft.com/office/drawing/2014/main" val="419263188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4.15 - Network Services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$30,613.05 </a:t>
                      </a:r>
                    </a:p>
                  </a:txBody>
                  <a:tcPr marL="7660" marR="7660" marT="7660" marB="0" anchor="b">
                    <a:lnL>
                      <a:noFill/>
                    </a:lnL>
                    <a:lnR>
                      <a:noFill/>
                    </a:lnR>
                    <a:lnT>
                      <a:noFill/>
                    </a:lnT>
                    <a:lnB>
                      <a:noFill/>
                    </a:lnB>
                  </a:tcPr>
                </a:tc>
                <a:extLst>
                  <a:ext uri="{0D108BD9-81ED-4DB2-BD59-A6C34878D82A}">
                    <a16:rowId xmlns:a16="http://schemas.microsoft.com/office/drawing/2014/main" val="24142946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4.16 - Social</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27,000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16,742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$17,550.00 </a:t>
                      </a:r>
                    </a:p>
                  </a:txBody>
                  <a:tcPr marL="7660" marR="7660" marT="7660" marB="0" anchor="b">
                    <a:lnL>
                      <a:noFill/>
                    </a:lnL>
                    <a:lnR>
                      <a:noFill/>
                    </a:lnR>
                    <a:lnT>
                      <a:noFill/>
                    </a:lnT>
                    <a:lnB>
                      <a:noFill/>
                    </a:lnB>
                  </a:tcPr>
                </a:tc>
                <a:extLst>
                  <a:ext uri="{0D108BD9-81ED-4DB2-BD59-A6C34878D82A}">
                    <a16:rowId xmlns:a16="http://schemas.microsoft.com/office/drawing/2014/main" val="330490322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4.17 - Shipping</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$10,000.00 </a:t>
                      </a:r>
                    </a:p>
                  </a:txBody>
                  <a:tcPr marL="7660" marR="7660" marT="7660" marB="0" anchor="b">
                    <a:lnL>
                      <a:noFill/>
                    </a:lnL>
                    <a:lnR>
                      <a:noFill/>
                    </a:lnR>
                    <a:lnT>
                      <a:noFill/>
                    </a:lnT>
                    <a:lnB>
                      <a:noFill/>
                    </a:lnB>
                  </a:tcPr>
                </a:tc>
                <a:extLst>
                  <a:ext uri="{0D108BD9-81ED-4DB2-BD59-A6C34878D82A}">
                    <a16:rowId xmlns:a16="http://schemas.microsoft.com/office/drawing/2014/main" val="74847504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4.18 Misc Expense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13,750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7,553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$7,402.50 </a:t>
                      </a:r>
                    </a:p>
                  </a:txBody>
                  <a:tcPr marL="7660" marR="7660" marT="7660" marB="0" anchor="b">
                    <a:lnL>
                      <a:noFill/>
                    </a:lnL>
                    <a:lnR>
                      <a:noFill/>
                    </a:lnR>
                    <a:lnT>
                      <a:noFill/>
                    </a:lnT>
                    <a:lnB>
                      <a:noFill/>
                    </a:lnB>
                  </a:tcPr>
                </a:tc>
                <a:extLst>
                  <a:ext uri="{0D108BD9-81ED-4DB2-BD59-A6C34878D82A}">
                    <a16:rowId xmlns:a16="http://schemas.microsoft.com/office/drawing/2014/main" val="235757492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Expense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$272,950.00</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$218,539.23</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$213,433.40 </a:t>
                      </a:r>
                    </a:p>
                  </a:txBody>
                  <a:tcPr marL="7660" marR="7660" marT="7660" marB="0" anchor="b">
                    <a:lnL>
                      <a:noFill/>
                    </a:lnL>
                    <a:lnR>
                      <a:noFill/>
                    </a:lnR>
                    <a:lnT>
                      <a:noFill/>
                    </a:lnT>
                    <a:lnB>
                      <a:noFill/>
                    </a:lnB>
                  </a:tcPr>
                </a:tc>
                <a:extLst>
                  <a:ext uri="{0D108BD9-81ED-4DB2-BD59-A6C34878D82A}">
                    <a16:rowId xmlns:a16="http://schemas.microsoft.com/office/drawing/2014/main" val="402277929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Net Ordinary Income</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$26,050.00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C00000"/>
                          </a:solidFill>
                          <a:effectLst/>
                          <a:latin typeface="Tahoma" panose="020B0604030504040204" pitchFamily="34" charset="0"/>
                        </a:rPr>
                        <a:t>($33,839.23)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$17,666.60 </a:t>
                      </a:r>
                    </a:p>
                  </a:txBody>
                  <a:tcPr marL="7660" marR="7660" marT="7660" marB="0" anchor="b">
                    <a:lnL>
                      <a:noFill/>
                    </a:lnL>
                    <a:lnR>
                      <a:noFill/>
                    </a:lnR>
                    <a:lnT>
                      <a:noFill/>
                    </a:lnT>
                    <a:lnB>
                      <a:noFill/>
                    </a:lnB>
                  </a:tcPr>
                </a:tc>
                <a:extLst>
                  <a:ext uri="{0D108BD9-81ED-4DB2-BD59-A6C34878D82A}">
                    <a16:rowId xmlns:a16="http://schemas.microsoft.com/office/drawing/2014/main" val="397924727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Total Attendees</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300</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186</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215</a:t>
                      </a:r>
                    </a:p>
                  </a:txBody>
                  <a:tcPr marL="7660" marR="7660" marT="7660" marB="0" anchor="b">
                    <a:lnL>
                      <a:noFill/>
                    </a:lnL>
                    <a:lnR>
                      <a:noFill/>
                    </a:lnR>
                    <a:lnT>
                      <a:noFill/>
                    </a:lnT>
                    <a:lnB>
                      <a:noFill/>
                    </a:lnB>
                  </a:tcPr>
                </a:tc>
                <a:extLst>
                  <a:ext uri="{0D108BD9-81ED-4DB2-BD59-A6C34878D82A}">
                    <a16:rowId xmlns:a16="http://schemas.microsoft.com/office/drawing/2014/main" val="234541987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Cost per attendee</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$909.83</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$1,174.94</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$992.71 </a:t>
                      </a:r>
                    </a:p>
                  </a:txBody>
                  <a:tcPr marL="7660" marR="7660" marT="7660" marB="0" anchor="b">
                    <a:lnL>
                      <a:noFill/>
                    </a:lnL>
                    <a:lnR>
                      <a:noFill/>
                    </a:lnR>
                    <a:lnT>
                      <a:noFill/>
                    </a:lnT>
                    <a:lnB>
                      <a:noFill/>
                    </a:lnB>
                  </a:tcPr>
                </a:tc>
                <a:extLst>
                  <a:ext uri="{0D108BD9-81ED-4DB2-BD59-A6C34878D82A}">
                    <a16:rowId xmlns:a16="http://schemas.microsoft.com/office/drawing/2014/main" val="3041194150"/>
                  </a:ext>
                </a:extLst>
              </a:tr>
            </a:tbl>
          </a:graphicData>
        </a:graphic>
      </p:graphicFrame>
      <p:sp>
        <p:nvSpPr>
          <p:cNvPr id="4" name="Date Placeholder 3"/>
          <p:cNvSpPr>
            <a:spLocks noGrp="1"/>
          </p:cNvSpPr>
          <p:nvPr>
            <p:ph type="dt" idx="10"/>
          </p:nvPr>
        </p:nvSpPr>
        <p:spPr/>
        <p:txBody>
          <a:bodyPr/>
          <a:lstStyle/>
          <a:p>
            <a:r>
              <a:rPr lang="en-US"/>
              <a:t>July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69022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 2017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83406378"/>
              </p:ext>
            </p:extLst>
          </p:nvPr>
        </p:nvGraphicFramePr>
        <p:xfrm>
          <a:off x="3732741" y="1299898"/>
          <a:ext cx="4724403" cy="5103813"/>
        </p:xfrm>
        <a:graphic>
          <a:graphicData uri="http://schemas.openxmlformats.org/drawingml/2006/table">
            <a:tbl>
              <a:tblPr>
                <a:tableStyleId>{5C22544A-7EE6-4342-B048-85BDC9FD1C3A}</a:tableStyleId>
              </a:tblPr>
              <a:tblGrid>
                <a:gridCol w="282800">
                  <a:extLst>
                    <a:ext uri="{9D8B030D-6E8A-4147-A177-3AD203B41FA5}">
                      <a16:colId xmlns:a16="http://schemas.microsoft.com/office/drawing/2014/main" val="1492724085"/>
                    </a:ext>
                  </a:extLst>
                </a:gridCol>
                <a:gridCol w="2894528">
                  <a:extLst>
                    <a:ext uri="{9D8B030D-6E8A-4147-A177-3AD203B41FA5}">
                      <a16:colId xmlns:a16="http://schemas.microsoft.com/office/drawing/2014/main" val="2146102883"/>
                    </a:ext>
                  </a:extLst>
                </a:gridCol>
                <a:gridCol w="1547075">
                  <a:extLst>
                    <a:ext uri="{9D8B030D-6E8A-4147-A177-3AD203B41FA5}">
                      <a16:colId xmlns:a16="http://schemas.microsoft.com/office/drawing/2014/main" val="2558456303"/>
                    </a:ext>
                  </a:extLst>
                </a:gridCol>
              </a:tblGrid>
              <a:tr h="296582">
                <a:tc>
                  <a:txBody>
                    <a:bodyPr/>
                    <a:lstStyle/>
                    <a:p>
                      <a:pPr algn="l" fontAlgn="b"/>
                      <a:endParaRPr lang="en-US" sz="1000" b="0" i="0" u="none" strike="noStrike">
                        <a:effectLst/>
                        <a:latin typeface="+mn-lt"/>
                      </a:endParaRPr>
                    </a:p>
                  </a:txBody>
                  <a:tcPr marL="7944" marR="7944" marT="7944" marB="0" anchor="b"/>
                </a:tc>
                <a:tc>
                  <a:txBody>
                    <a:bodyPr/>
                    <a:lstStyle/>
                    <a:p>
                      <a:pPr algn="l" fontAlgn="b"/>
                      <a:r>
                        <a:rPr lang="en-US" sz="1800" u="none" strike="noStrike">
                          <a:effectLst/>
                          <a:latin typeface="+mn-lt"/>
                        </a:rPr>
                        <a:t> </a:t>
                      </a:r>
                      <a:endParaRPr lang="en-US" sz="1800" b="0" i="0" u="none" strike="noStrike">
                        <a:effectLst/>
                        <a:latin typeface="+mn-lt"/>
                      </a:endParaRPr>
                    </a:p>
                  </a:txBody>
                  <a:tcPr marL="7944" marR="7944" marT="7944" marB="0" anchor="b"/>
                </a:tc>
                <a:tc>
                  <a:txBody>
                    <a:bodyPr/>
                    <a:lstStyle/>
                    <a:p>
                      <a:pPr algn="ctr" rtl="0" fontAlgn="ctr"/>
                      <a:r>
                        <a:rPr lang="en-US" sz="1600" u="none" strike="noStrike" dirty="0">
                          <a:effectLst/>
                          <a:latin typeface="+mn-lt"/>
                        </a:rPr>
                        <a:t>14-Jun</a:t>
                      </a:r>
                      <a:endParaRPr lang="en-US" sz="1600" b="0" i="0" u="none" strike="noStrike" dirty="0">
                        <a:solidFill>
                          <a:srgbClr val="000000"/>
                        </a:solidFill>
                        <a:effectLst/>
                        <a:latin typeface="+mn-lt"/>
                      </a:endParaRPr>
                    </a:p>
                  </a:txBody>
                  <a:tcPr marL="7944" marR="7944" marT="7944" marB="0" anchor="ctr"/>
                </a:tc>
                <a:extLst>
                  <a:ext uri="{0D108BD9-81ED-4DB2-BD59-A6C34878D82A}">
                    <a16:rowId xmlns:a16="http://schemas.microsoft.com/office/drawing/2014/main" val="3175659972"/>
                  </a:ext>
                </a:extLst>
              </a:tr>
              <a:tr h="507478">
                <a:tc gridSpan="2">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tc>
                <a:extLst>
                  <a:ext uri="{0D108BD9-81ED-4DB2-BD59-A6C34878D82A}">
                    <a16:rowId xmlns:a16="http://schemas.microsoft.com/office/drawing/2014/main" val="2054154362"/>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2.11 - Registrations</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 $222,000.00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1372055723"/>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2.12 - Hotel Commissions</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 $   4,500.00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2870919663"/>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Total - Income</a:t>
                      </a:r>
                      <a:endParaRPr lang="en-US" sz="1600" b="1"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$226,500 </a:t>
                      </a:r>
                      <a:endParaRPr lang="en-US" sz="1600" b="1"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2701567438"/>
                  </a:ext>
                </a:extLst>
              </a:tr>
              <a:tr h="331413">
                <a:tc gridSpan="2">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tc>
                <a:extLst>
                  <a:ext uri="{0D108BD9-81ED-4DB2-BD59-A6C34878D82A}">
                    <a16:rowId xmlns:a16="http://schemas.microsoft.com/office/drawing/2014/main" val="2851776733"/>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4.113 - Venue</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$19,500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1879674691"/>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4.12 - Financial Fees</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$11,100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2500910061"/>
                  </a:ext>
                </a:extLst>
              </a:tr>
              <a:tr h="264556">
                <a:tc>
                  <a:txBody>
                    <a:bodyPr/>
                    <a:lstStyle/>
                    <a:p>
                      <a:pPr algn="l" fontAlgn="b"/>
                      <a:endParaRPr lang="en-US" sz="1000" b="0" i="0" u="sng" strike="noStrike">
                        <a:effectLst/>
                        <a:latin typeface="+mn-lt"/>
                      </a:endParaRPr>
                    </a:p>
                  </a:txBody>
                  <a:tcPr marL="7944" marR="7944" marT="7944" marB="0" anchor="b"/>
                </a:tc>
                <a:tc>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$44,500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1150951533"/>
                  </a:ext>
                </a:extLst>
              </a:tr>
              <a:tr h="264556">
                <a:tc>
                  <a:txBody>
                    <a:bodyPr/>
                    <a:lstStyle/>
                    <a:p>
                      <a:pPr algn="l" fontAlgn="b"/>
                      <a:endParaRPr lang="en-US" sz="1000" b="1" i="0" u="none" strike="noStrike">
                        <a:effectLst/>
                        <a:latin typeface="+mn-lt"/>
                      </a:endParaRPr>
                    </a:p>
                  </a:txBody>
                  <a:tcPr marL="7944" marR="7944" marT="7944" marB="0" anchor="b"/>
                </a:tc>
                <a:tc>
                  <a:txBody>
                    <a:bodyPr/>
                    <a:lstStyle/>
                    <a:p>
                      <a:pPr algn="l" rtl="0" fontAlgn="b"/>
                      <a:r>
                        <a:rPr lang="en-US" sz="1600" u="none" strike="noStrike">
                          <a:effectLst/>
                          <a:latin typeface="+mn-lt"/>
                        </a:rPr>
                        <a:t>4.14 - Food &amp; Beverage</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$95,000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2865418888"/>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$39,600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2417885425"/>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$20,000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1923486152"/>
                  </a:ext>
                </a:extLst>
              </a:tr>
              <a:tr h="264556">
                <a:tc>
                  <a:txBody>
                    <a:bodyPr/>
                    <a:lstStyle/>
                    <a:p>
                      <a:pPr algn="l" fontAlgn="b"/>
                      <a:endParaRPr lang="en-US" sz="1000" b="1" i="0" u="sng" strike="noStrike">
                        <a:effectLst/>
                        <a:latin typeface="+mn-lt"/>
                      </a:endParaRPr>
                    </a:p>
                  </a:txBody>
                  <a:tcPr marL="7944" marR="7944" marT="7944" marB="0" anchor="b"/>
                </a:tc>
                <a:tc>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$10,000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891500556"/>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$4,550 </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3219182295"/>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a:effectLst/>
                          <a:latin typeface="+mn-lt"/>
                        </a:rPr>
                        <a:t>$244,250 </a:t>
                      </a:r>
                      <a:endParaRPr lang="en-US" sz="1600" b="1"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1887880850"/>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tc>
                <a:tc>
                  <a:txBody>
                    <a:bodyPr/>
                    <a:lstStyle/>
                    <a:p>
                      <a:pPr algn="r" rtl="0" fontAlgn="b"/>
                      <a:r>
                        <a:rPr lang="en-US" sz="1600" u="none" strike="noStrike" dirty="0">
                          <a:solidFill>
                            <a:srgbClr val="C00000"/>
                          </a:solidFill>
                          <a:effectLst/>
                          <a:latin typeface="+mn-lt"/>
                        </a:rPr>
                        <a:t>($17,750)</a:t>
                      </a:r>
                      <a:endParaRPr lang="en-US" sz="1600" b="1" i="0" u="none" strike="noStrike" dirty="0">
                        <a:solidFill>
                          <a:srgbClr val="C00000"/>
                        </a:solidFill>
                        <a:effectLst/>
                        <a:latin typeface="+mn-lt"/>
                      </a:endParaRPr>
                    </a:p>
                  </a:txBody>
                  <a:tcPr marL="7944" marR="7944" marT="7944" marB="0" anchor="b"/>
                </a:tc>
                <a:extLst>
                  <a:ext uri="{0D108BD9-81ED-4DB2-BD59-A6C34878D82A}">
                    <a16:rowId xmlns:a16="http://schemas.microsoft.com/office/drawing/2014/main" val="2937632602"/>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tc>
                <a:tc>
                  <a:txBody>
                    <a:bodyPr/>
                    <a:lstStyle/>
                    <a:p>
                      <a:pPr algn="l" rtl="0" fontAlgn="b"/>
                      <a:r>
                        <a:rPr lang="en-US" sz="1600" u="none" strike="noStrike">
                          <a:effectLst/>
                          <a:latin typeface="+mn-lt"/>
                        </a:rPr>
                        <a:t>300</a:t>
                      </a:r>
                      <a:endParaRPr lang="en-US" sz="1600" b="0" i="0" u="none" strike="noStrike">
                        <a:solidFill>
                          <a:srgbClr val="000000"/>
                        </a:solidFill>
                        <a:effectLst/>
                        <a:latin typeface="+mn-lt"/>
                      </a:endParaRPr>
                    </a:p>
                  </a:txBody>
                  <a:tcPr marL="7944" marR="7944" marT="7944" marB="0" anchor="b"/>
                </a:tc>
                <a:extLst>
                  <a:ext uri="{0D108BD9-81ED-4DB2-BD59-A6C34878D82A}">
                    <a16:rowId xmlns:a16="http://schemas.microsoft.com/office/drawing/2014/main" val="1399707554"/>
                  </a:ext>
                </a:extLst>
              </a:tr>
              <a:tr h="264556">
                <a:tc>
                  <a:txBody>
                    <a:bodyPr/>
                    <a:lstStyle/>
                    <a:p>
                      <a:pPr algn="l" fontAlgn="b"/>
                      <a:endParaRPr lang="en-US" sz="1000" b="0" i="0" u="none" strike="noStrike">
                        <a:effectLst/>
                        <a:latin typeface="+mn-lt"/>
                      </a:endParaRPr>
                    </a:p>
                  </a:txBody>
                  <a:tcPr marL="7944" marR="7944" marT="7944" marB="0" anchor="b"/>
                </a:tc>
                <a:tc>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tc>
                <a:tc>
                  <a:txBody>
                    <a:bodyPr/>
                    <a:lstStyle/>
                    <a:p>
                      <a:pPr algn="ctr" rtl="0" fontAlgn="b"/>
                      <a:r>
                        <a:rPr lang="en-US" sz="1600" u="none" strike="noStrike" dirty="0">
                          <a:effectLst/>
                          <a:latin typeface="+mn-lt"/>
                        </a:rPr>
                        <a:t>$814.17 </a:t>
                      </a:r>
                      <a:endParaRPr lang="en-US" sz="1600" b="1" i="0" u="none" strike="noStrike" dirty="0">
                        <a:solidFill>
                          <a:srgbClr val="000000"/>
                        </a:solidFill>
                        <a:effectLst/>
                        <a:latin typeface="+mn-lt"/>
                      </a:endParaRPr>
                    </a:p>
                  </a:txBody>
                  <a:tcPr marL="7944" marR="7944" marT="7944" marB="0" anchor="b"/>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July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296126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July 2017</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July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241800" cy="4475163"/>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600" dirty="0">
                <a:solidFill>
                  <a:schemeClr val="tx1"/>
                </a:solidFill>
              </a:rPr>
              <a:t>215 – </a:t>
            </a:r>
            <a:r>
              <a:rPr lang="en-US" sz="1600" dirty="0" err="1">
                <a:solidFill>
                  <a:schemeClr val="tx1"/>
                </a:solidFill>
              </a:rPr>
              <a:t>Deajeon</a:t>
            </a:r>
            <a:r>
              <a:rPr lang="en-US" sz="1600" dirty="0">
                <a:solidFill>
                  <a:schemeClr val="tx1"/>
                </a:solidFill>
              </a:rPr>
              <a:t> ($</a:t>
            </a:r>
            <a:r>
              <a:rPr lang="en-US" sz="1600" dirty="0">
                <a:latin typeface="Tahoma" panose="020B0604030504040204" pitchFamily="34" charset="0"/>
              </a:rPr>
              <a:t>26,050.00, $5,322)</a:t>
            </a:r>
          </a:p>
          <a:p>
            <a:pPr marL="454025" lvl="1" indent="-112713" defTabSz="914400" eaLnBrk="1" hangingPunct="1">
              <a:lnSpc>
                <a:spcPct val="90000"/>
              </a:lnSpc>
              <a:tabLst>
                <a:tab pos="7372350" algn="r"/>
              </a:tabLst>
            </a:pPr>
            <a:r>
              <a:rPr lang="en-US" sz="1600" i="1" dirty="0">
                <a:solidFill>
                  <a:schemeClr val="tx1"/>
                </a:solidFill>
              </a:rPr>
              <a:t>300 - Waikoloa (</a:t>
            </a:r>
            <a:r>
              <a:rPr lang="en-US" sz="1600" i="1" dirty="0">
                <a:solidFill>
                  <a:srgbClr val="FF0000"/>
                </a:solidFill>
              </a:rPr>
              <a:t>$17,750)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643123"/>
            <a:ext cx="3810000" cy="830997"/>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a:p>
            <a:endParaRPr lang="en-US" sz="16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July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9</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3999925221"/>
              </p:ext>
            </p:extLst>
          </p:nvPr>
        </p:nvGraphicFramePr>
        <p:xfrm>
          <a:off x="2220913" y="1064349"/>
          <a:ext cx="7989887" cy="5411066"/>
        </p:xfrm>
        <a:graphic>
          <a:graphicData uri="http://schemas.openxmlformats.org/drawingml/2006/table">
            <a:tbl>
              <a:tblPr/>
              <a:tblGrid>
                <a:gridCol w="2417323">
                  <a:extLst>
                    <a:ext uri="{9D8B030D-6E8A-4147-A177-3AD203B41FA5}">
                      <a16:colId xmlns:a16="http://schemas.microsoft.com/office/drawing/2014/main" val="3734640536"/>
                    </a:ext>
                  </a:extLst>
                </a:gridCol>
                <a:gridCol w="763365">
                  <a:extLst>
                    <a:ext uri="{9D8B030D-6E8A-4147-A177-3AD203B41FA5}">
                      <a16:colId xmlns:a16="http://schemas.microsoft.com/office/drawing/2014/main" val="1585994839"/>
                    </a:ext>
                  </a:extLst>
                </a:gridCol>
                <a:gridCol w="1224951">
                  <a:extLst>
                    <a:ext uri="{9D8B030D-6E8A-4147-A177-3AD203B41FA5}">
                      <a16:colId xmlns:a16="http://schemas.microsoft.com/office/drawing/2014/main" val="454451065"/>
                    </a:ext>
                  </a:extLst>
                </a:gridCol>
                <a:gridCol w="1269421">
                  <a:extLst>
                    <a:ext uri="{9D8B030D-6E8A-4147-A177-3AD203B41FA5}">
                      <a16:colId xmlns:a16="http://schemas.microsoft.com/office/drawing/2014/main" val="3260081688"/>
                    </a:ext>
                  </a:extLst>
                </a:gridCol>
                <a:gridCol w="1120078">
                  <a:extLst>
                    <a:ext uri="{9D8B030D-6E8A-4147-A177-3AD203B41FA5}">
                      <a16:colId xmlns:a16="http://schemas.microsoft.com/office/drawing/2014/main" val="281959273"/>
                    </a:ext>
                  </a:extLst>
                </a:gridCol>
                <a:gridCol w="1194749">
                  <a:extLst>
                    <a:ext uri="{9D8B030D-6E8A-4147-A177-3AD203B41FA5}">
                      <a16:colId xmlns:a16="http://schemas.microsoft.com/office/drawing/2014/main" val="912118113"/>
                    </a:ext>
                  </a:extLst>
                </a:gridCol>
              </a:tblGrid>
              <a:tr h="517726">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a:t>
                      </a:r>
                      <a:br>
                        <a:rPr lang="en-US" sz="1200" b="1" i="0" u="none" strike="noStrike" dirty="0">
                          <a:effectLst/>
                          <a:latin typeface="Arial" panose="020B0604020202020204" pitchFamily="34" charset="0"/>
                        </a:rPr>
                      </a:br>
                      <a:r>
                        <a:rPr lang="en-US" sz="1200" b="1" i="0" u="none" strike="noStrike" dirty="0" err="1">
                          <a:effectLst/>
                          <a:latin typeface="Arial" panose="020B0604020202020204" pitchFamily="34" charset="0"/>
                        </a:rPr>
                        <a:t>Misc</a:t>
                      </a:r>
                      <a:endParaRPr lang="en-US" sz="12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2017-01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2017-05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4207633"/>
                  </a:ext>
                </a:extLst>
              </a:tr>
              <a:tr h="209888">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4212159781"/>
                  </a:ext>
                </a:extLst>
              </a:tr>
              <a:tr h="233360">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976937069"/>
                  </a:ext>
                </a:extLst>
              </a:tr>
              <a:tr h="230257">
                <a:tc>
                  <a:txBody>
                    <a:bodyPr/>
                    <a:lstStyle/>
                    <a:p>
                      <a:pPr algn="l" fontAlgn="b"/>
                      <a:r>
                        <a:rPr lang="en-US" sz="12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532615481"/>
                  </a:ext>
                </a:extLst>
              </a:tr>
              <a:tr h="230257">
                <a:tc>
                  <a:txBody>
                    <a:bodyPr/>
                    <a:lstStyle/>
                    <a:p>
                      <a:pPr algn="l" fontAlgn="b"/>
                      <a:r>
                        <a:rPr lang="en-US" sz="1200" b="0" i="0" u="none" strike="noStrike" dirty="0">
                          <a:solidFill>
                            <a:srgbClr val="000000"/>
                          </a:solidFill>
                          <a:effectLst/>
                          <a:latin typeface="Arial" panose="020B0604020202020204" pitchFamily="34" charset="0"/>
                        </a:rPr>
                        <a:t>1.20 - </a:t>
                      </a:r>
                      <a:r>
                        <a:rPr lang="en-US" sz="1200" b="0" i="0" u="none" strike="noStrike" kern="1200" dirty="0">
                          <a:solidFill>
                            <a:srgbClr val="000000"/>
                          </a:solidFill>
                          <a:effectLst/>
                          <a:latin typeface="Arial" panose="020B0604020202020204" pitchFamily="34" charset="0"/>
                          <a:ea typeface="+mn-ea"/>
                          <a:cs typeface="+mn-cs"/>
                        </a:rPr>
                        <a:t>Received</a:t>
                      </a:r>
                      <a:r>
                        <a:rPr lang="en-US" sz="1200" b="0" i="0" u="none" strike="noStrike" dirty="0">
                          <a:solidFill>
                            <a:srgbClr val="000000"/>
                          </a:solidFill>
                          <a:effectLst/>
                          <a:latin typeface="Arial" panose="020B0604020202020204" pitchFamily="34" charset="0"/>
                        </a:rPr>
                        <a:t> from Corps.</a:t>
                      </a:r>
                    </a:p>
                  </a:txBody>
                  <a:tcPr marL="171450" marR="9525" marT="9525"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369801511"/>
                  </a:ext>
                </a:extLst>
              </a:tr>
              <a:tr h="233360">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$416,101.00 </a:t>
                      </a:r>
                    </a:p>
                  </a:txBody>
                  <a:tcPr marL="9525" marR="9525" marT="9525" marB="0" anchor="ctr">
                    <a:lnL>
                      <a:noFill/>
                    </a:lnL>
                    <a:lnR>
                      <a:noFill/>
                    </a:lnR>
                    <a:lnT>
                      <a:noFill/>
                    </a:lnT>
                    <a:lnB>
                      <a:noFill/>
                    </a:lnB>
                  </a:tcPr>
                </a:tc>
                <a:extLst>
                  <a:ext uri="{0D108BD9-81ED-4DB2-BD59-A6C34878D82A}">
                    <a16:rowId xmlns:a16="http://schemas.microsoft.com/office/drawing/2014/main" val="3674785620"/>
                  </a:ext>
                </a:extLst>
              </a:tr>
              <a:tr h="258921">
                <a:tc>
                  <a:txBody>
                    <a:bodyPr/>
                    <a:lstStyle/>
                    <a:p>
                      <a:pPr algn="l" fontAlgn="b"/>
                      <a:r>
                        <a:rPr lang="en-US" sz="1200" b="0" i="0" u="none" strike="noStrike" dirty="0">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extLst>
                  <a:ext uri="{0D108BD9-81ED-4DB2-BD59-A6C34878D82A}">
                    <a16:rowId xmlns:a16="http://schemas.microsoft.com/office/drawing/2014/main" val="1859092091"/>
                  </a:ext>
                </a:extLst>
              </a:tr>
              <a:tr h="230257">
                <a:tc>
                  <a:txBody>
                    <a:bodyPr/>
                    <a:lstStyle/>
                    <a:p>
                      <a:pPr algn="l" fontAlgn="b"/>
                      <a:r>
                        <a:rPr lang="en-US" sz="1200" b="0" i="0" u="none" strike="noStrike" dirty="0">
                          <a:solidFill>
                            <a:srgbClr val="000000"/>
                          </a:solidFill>
                          <a:effectLst/>
                          <a:latin typeface="Arial" panose="020B0604020202020204" pitchFamily="34" charset="0"/>
                        </a:rPr>
                        <a:t>3.40 - IEEE CB Acct Interest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$942.79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$942.79 </a:t>
                      </a:r>
                    </a:p>
                  </a:txBody>
                  <a:tcPr marL="9525" marR="9525" marT="9525" marB="0" anchor="ctr">
                    <a:lnL>
                      <a:noFill/>
                    </a:lnL>
                    <a:lnR>
                      <a:noFill/>
                    </a:lnR>
                    <a:lnT>
                      <a:noFill/>
                    </a:lnT>
                    <a:lnB>
                      <a:noFill/>
                    </a:lnB>
                  </a:tcPr>
                </a:tc>
                <a:extLst>
                  <a:ext uri="{0D108BD9-81ED-4DB2-BD59-A6C34878D82A}">
                    <a16:rowId xmlns:a16="http://schemas.microsoft.com/office/drawing/2014/main" val="374079799"/>
                  </a:ext>
                </a:extLst>
              </a:tr>
              <a:tr h="233360">
                <a:tc>
                  <a:txBody>
                    <a:bodyPr/>
                    <a:lstStyle/>
                    <a:p>
                      <a:pPr algn="l" fontAlgn="b"/>
                      <a:r>
                        <a:rPr lang="en-US" sz="1200" b="0" i="0" u="none" strike="noStrike" dirty="0">
                          <a:solidFill>
                            <a:srgbClr val="000000"/>
                          </a:solidFill>
                          <a:effectLst/>
                          <a:latin typeface="Arial" panose="020B0604020202020204" pitchFamily="34" charset="0"/>
                        </a:rPr>
                        <a:t>3.96 – Misc.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657878731"/>
                  </a:ext>
                </a:extLst>
              </a:tr>
              <a:tr h="233360">
                <a:tc>
                  <a:txBody>
                    <a:bodyPr/>
                    <a:lstStyle/>
                    <a:p>
                      <a:pPr algn="l" fontAlgn="b"/>
                      <a:r>
                        <a:rPr lang="en-US" sz="12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$942.79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$541,816.53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55996624"/>
                  </a:ext>
                </a:extLst>
              </a:tr>
              <a:tr h="233360">
                <a:tc>
                  <a:txBody>
                    <a:bodyPr/>
                    <a:lstStyle/>
                    <a:p>
                      <a:pPr algn="l" fontAlgn="b"/>
                      <a:r>
                        <a:rPr lang="en-US" sz="12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506678803"/>
                  </a:ext>
                </a:extLst>
              </a:tr>
              <a:tr h="233360">
                <a:tc>
                  <a:txBody>
                    <a:bodyPr/>
                    <a:lstStyle/>
                    <a:p>
                      <a:pPr algn="l" fontAlgn="b"/>
                      <a:r>
                        <a:rPr lang="en-US" sz="1200" b="0" i="0" u="none" strike="noStrike" dirty="0">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extLst>
                  <a:ext uri="{0D108BD9-81ED-4DB2-BD59-A6C34878D82A}">
                    <a16:rowId xmlns:a16="http://schemas.microsoft.com/office/drawing/2014/main" val="1929718384"/>
                  </a:ext>
                </a:extLst>
              </a:tr>
              <a:tr h="233360">
                <a:tc>
                  <a:txBody>
                    <a:bodyPr/>
                    <a:lstStyle/>
                    <a:p>
                      <a:pPr algn="l" fontAlgn="b"/>
                      <a:r>
                        <a:rPr lang="en-US" sz="12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$54,334.75 </a:t>
                      </a:r>
                    </a:p>
                  </a:txBody>
                  <a:tcPr marL="9525" marR="9525" marT="9525" marB="0" anchor="ctr">
                    <a:lnL>
                      <a:noFill/>
                    </a:lnL>
                    <a:lnR>
                      <a:noFill/>
                    </a:lnR>
                    <a:lnT>
                      <a:noFill/>
                    </a:lnT>
                    <a:lnB>
                      <a:noFill/>
                    </a:lnB>
                  </a:tcPr>
                </a:tc>
                <a:extLst>
                  <a:ext uri="{0D108BD9-81ED-4DB2-BD59-A6C34878D82A}">
                    <a16:rowId xmlns:a16="http://schemas.microsoft.com/office/drawing/2014/main" val="3263204840"/>
                  </a:ext>
                </a:extLst>
              </a:tr>
              <a:tr h="23336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$21,782.20 </a:t>
                      </a:r>
                    </a:p>
                  </a:txBody>
                  <a:tcPr marL="9525" marR="9525" marT="9525" marB="0" anchor="ctr">
                    <a:lnL>
                      <a:noFill/>
                    </a:lnL>
                    <a:lnR>
                      <a:noFill/>
                    </a:lnR>
                    <a:lnT>
                      <a:noFill/>
                    </a:lnT>
                    <a:lnB>
                      <a:noFill/>
                    </a:lnB>
                  </a:tcPr>
                </a:tc>
                <a:extLst>
                  <a:ext uri="{0D108BD9-81ED-4DB2-BD59-A6C34878D82A}">
                    <a16:rowId xmlns:a16="http://schemas.microsoft.com/office/drawing/2014/main" val="3370428408"/>
                  </a:ext>
                </a:extLst>
              </a:tr>
              <a:tr h="23336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$110,965.87 </a:t>
                      </a:r>
                    </a:p>
                  </a:txBody>
                  <a:tcPr marL="9525" marR="9525" marT="9525" marB="0" anchor="ctr">
                    <a:lnL>
                      <a:noFill/>
                    </a:lnL>
                    <a:lnR>
                      <a:noFill/>
                    </a:lnR>
                    <a:lnT>
                      <a:noFill/>
                    </a:lnT>
                    <a:lnB>
                      <a:noFill/>
                    </a:lnB>
                  </a:tcPr>
                </a:tc>
                <a:extLst>
                  <a:ext uri="{0D108BD9-81ED-4DB2-BD59-A6C34878D82A}">
                    <a16:rowId xmlns:a16="http://schemas.microsoft.com/office/drawing/2014/main" val="72293153"/>
                  </a:ext>
                </a:extLst>
              </a:tr>
              <a:tr h="23336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$157,258.15 </a:t>
                      </a:r>
                    </a:p>
                  </a:txBody>
                  <a:tcPr marL="9525" marR="9525" marT="9525" marB="0" anchor="ctr">
                    <a:lnL>
                      <a:noFill/>
                    </a:lnL>
                    <a:lnR>
                      <a:noFill/>
                    </a:lnR>
                    <a:lnT>
                      <a:noFill/>
                    </a:lnT>
                    <a:lnB>
                      <a:noFill/>
                    </a:lnB>
                  </a:tcPr>
                </a:tc>
                <a:extLst>
                  <a:ext uri="{0D108BD9-81ED-4DB2-BD59-A6C34878D82A}">
                    <a16:rowId xmlns:a16="http://schemas.microsoft.com/office/drawing/2014/main" val="15535390"/>
                  </a:ext>
                </a:extLst>
              </a:tr>
              <a:tr h="23336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$69,538.77 </a:t>
                      </a:r>
                    </a:p>
                  </a:txBody>
                  <a:tcPr marL="9525" marR="9525" marT="9525" marB="0" anchor="ctr">
                    <a:lnL>
                      <a:noFill/>
                    </a:lnL>
                    <a:lnR>
                      <a:noFill/>
                    </a:lnR>
                    <a:lnT>
                      <a:noFill/>
                    </a:lnT>
                    <a:lnB>
                      <a:noFill/>
                    </a:lnB>
                  </a:tcPr>
                </a:tc>
                <a:extLst>
                  <a:ext uri="{0D108BD9-81ED-4DB2-BD59-A6C34878D82A}">
                    <a16:rowId xmlns:a16="http://schemas.microsoft.com/office/drawing/2014/main" val="1436162593"/>
                  </a:ext>
                </a:extLst>
              </a:tr>
              <a:tr h="233360">
                <a:tc>
                  <a:txBody>
                    <a:bodyPr/>
                    <a:lstStyle/>
                    <a:p>
                      <a:pPr algn="l" fontAlgn="b"/>
                      <a:r>
                        <a:rPr lang="en-US" sz="12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$39,965.00 </a:t>
                      </a:r>
                    </a:p>
                  </a:txBody>
                  <a:tcPr marL="9525" marR="9525" marT="9525" marB="0" anchor="ctr">
                    <a:lnL>
                      <a:noFill/>
                    </a:lnL>
                    <a:lnR>
                      <a:noFill/>
                    </a:lnR>
                    <a:lnT>
                      <a:noFill/>
                    </a:lnT>
                    <a:lnB>
                      <a:noFill/>
                    </a:lnB>
                  </a:tcPr>
                </a:tc>
                <a:extLst>
                  <a:ext uri="{0D108BD9-81ED-4DB2-BD59-A6C34878D82A}">
                    <a16:rowId xmlns:a16="http://schemas.microsoft.com/office/drawing/2014/main" val="2289490015"/>
                  </a:ext>
                </a:extLst>
              </a:tr>
              <a:tr h="233360">
                <a:tc>
                  <a:txBody>
                    <a:bodyPr/>
                    <a:lstStyle/>
                    <a:p>
                      <a:pPr algn="l" fontAlgn="b"/>
                      <a:r>
                        <a:rPr lang="en-US" sz="12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$13,239.83 </a:t>
                      </a:r>
                    </a:p>
                  </a:txBody>
                  <a:tcPr marL="9525" marR="9525" marT="9525" marB="0" anchor="ctr">
                    <a:lnL>
                      <a:noFill/>
                    </a:lnL>
                    <a:lnR>
                      <a:noFill/>
                    </a:lnR>
                    <a:lnT>
                      <a:noFill/>
                    </a:lnT>
                    <a:lnB>
                      <a:noFill/>
                    </a:lnB>
                  </a:tcPr>
                </a:tc>
                <a:extLst>
                  <a:ext uri="{0D108BD9-81ED-4DB2-BD59-A6C34878D82A}">
                    <a16:rowId xmlns:a16="http://schemas.microsoft.com/office/drawing/2014/main" val="629395139"/>
                  </a:ext>
                </a:extLst>
              </a:tr>
              <a:tr h="23336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$8,462.50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149167747"/>
                  </a:ext>
                </a:extLst>
              </a:tr>
              <a:tr h="233360">
                <a:tc>
                  <a:txBody>
                    <a:bodyPr/>
                    <a:lstStyle/>
                    <a:p>
                      <a:pPr algn="l" fontAlgn="b"/>
                      <a:r>
                        <a:rPr lang="en-US" sz="1200" b="1" i="0" u="none" strike="noStrike" dirty="0">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$241,983.34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$40,050.00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$495,547.07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191373877"/>
                  </a:ext>
                </a:extLst>
              </a:tr>
              <a:tr h="233360">
                <a:tc>
                  <a:txBody>
                    <a:bodyPr/>
                    <a:lstStyle/>
                    <a:p>
                      <a:pPr algn="l" fontAlgn="ctr"/>
                      <a:r>
                        <a:rPr lang="en-US" sz="1200" b="1" i="0" u="none" strike="noStrike" dirty="0">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$862.46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($40,050.00)</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$46,269.46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670733325"/>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85754</TotalTime>
  <Words>2606</Words>
  <Application>Microsoft Office PowerPoint</Application>
  <PresentationFormat>Widescreen</PresentationFormat>
  <Paragraphs>854</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July 2017 - Berlin</vt:lpstr>
      <vt:lpstr>Abstract</vt:lpstr>
      <vt:lpstr>PowerPoint Presentation</vt:lpstr>
      <vt:lpstr>PowerPoint Presentation</vt:lpstr>
      <vt:lpstr>Daejeon, May 2017 Budget Estimate</vt:lpstr>
      <vt:lpstr>Waikoloa,  Sept. 2017 Budget Report</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2017 Deajeon</dc:title>
  <dc:creator>Jon Rosdahl</dc:creator>
  <cp:keywords>May 2017</cp:keywords>
  <dc:description>Ben Rolfe (BCA); Jon Rosdahl (Qualcomm)</dc:description>
  <cp:lastModifiedBy>Jon Rosdahl</cp:lastModifiedBy>
  <cp:revision>403</cp:revision>
  <cp:lastPrinted>1601-01-01T00:00:00Z</cp:lastPrinted>
  <dcterms:created xsi:type="dcterms:W3CDTF">2012-05-13T15:07:35Z</dcterms:created>
  <dcterms:modified xsi:type="dcterms:W3CDTF">2017-07-09T10:55:41Z</dcterms:modified>
</cp:coreProperties>
</file>