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85" r:id="rId2"/>
    <p:sldId id="386" r:id="rId3"/>
    <p:sldId id="387" r:id="rId4"/>
    <p:sldId id="388" r:id="rId5"/>
    <p:sldId id="389" r:id="rId6"/>
    <p:sldId id="390" r:id="rId7"/>
    <p:sldId id="391" r:id="rId8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52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802.11-17/0802r0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4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Resource Allocation for </a:t>
            </a:r>
            <a:r>
              <a:rPr lang="en-GB" dirty="0" err="1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Unassociated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STAs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2017-06-03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840537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Document" r:id="rId4" imgW="9172161" imgH="1989590" progId="Word.Document.8">
                  <p:embed/>
                </p:oleObj>
              </mc:Choice>
              <mc:Fallback>
                <p:oleObj name="Document" r:id="rId4" imgW="9172161" imgH="19895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840537" cy="137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7833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 smtClean="0"/>
              <a:t>In this presentation, we propose to provide the  MU mechanism on resource allocation for unassociated STAs adopted in 802.11ax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802.11-17/0802r0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293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5468" y="1614846"/>
            <a:ext cx="8153400" cy="4114800"/>
          </a:xfrm>
        </p:spPr>
        <p:txBody>
          <a:bodyPr/>
          <a:lstStyle/>
          <a:p>
            <a:r>
              <a:rPr lang="en-US" altLang="ko-KR" sz="2000" dirty="0" smtClean="0"/>
              <a:t>UL OFDMA-based random access may be used for MU negotiation procedure </a:t>
            </a:r>
          </a:p>
          <a:p>
            <a:pPr lvl="1"/>
            <a:r>
              <a:rPr lang="en-US" altLang="ko-KR" sz="1400" dirty="0" smtClean="0"/>
              <a:t>MU </a:t>
            </a:r>
            <a:r>
              <a:rPr lang="en-US" altLang="zh-CN" sz="1400" dirty="0" smtClean="0"/>
              <a:t>transmission of FTM Request frames can allow multiple unassociated STAs to accomplish the negotiation procedure simultaneously</a:t>
            </a:r>
          </a:p>
          <a:p>
            <a:pPr lvl="1"/>
            <a:r>
              <a:rPr lang="en-US" altLang="zh-CN" sz="1400" dirty="0" smtClean="0"/>
              <a:t>UL OFDMA random access can also help unassociated STA at the edge of  BSS to access the network  quickly due to narrow band transmission </a:t>
            </a:r>
          </a:p>
          <a:p>
            <a:r>
              <a:rPr lang="en-US" altLang="ko-KR" sz="1800" dirty="0" smtClean="0"/>
              <a:t>It has been agreed (SFD) that the ID for ranging operation for an unassociated STA used for measurement phase will be in the FTM Response frame </a:t>
            </a:r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877820" y="574984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1" name="Straight Connector 51"/>
          <p:cNvCxnSpPr/>
          <p:nvPr/>
        </p:nvCxnSpPr>
        <p:spPr bwMode="auto">
          <a:xfrm flipV="1">
            <a:off x="1447800" y="5729646"/>
            <a:ext cx="7010400" cy="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52"/>
          <p:cNvSpPr/>
          <p:nvPr/>
        </p:nvSpPr>
        <p:spPr bwMode="auto">
          <a:xfrm>
            <a:off x="6096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53"/>
          <p:cNvSpPr/>
          <p:nvPr/>
        </p:nvSpPr>
        <p:spPr bwMode="auto">
          <a:xfrm>
            <a:off x="6096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54"/>
          <p:cNvSpPr/>
          <p:nvPr/>
        </p:nvSpPr>
        <p:spPr bwMode="auto">
          <a:xfrm>
            <a:off x="6096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Rectangle 55"/>
          <p:cNvSpPr/>
          <p:nvPr/>
        </p:nvSpPr>
        <p:spPr bwMode="auto">
          <a:xfrm>
            <a:off x="6096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8600" y="4191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Trigger frame for</a:t>
            </a:r>
          </a:p>
          <a:p>
            <a:r>
              <a:rPr lang="en-US" sz="800" dirty="0" smtClean="0"/>
              <a:t>random access</a:t>
            </a:r>
            <a:endParaRPr lang="en-US" sz="800" dirty="0"/>
          </a:p>
        </p:txBody>
      </p:sp>
      <p:sp>
        <p:nvSpPr>
          <p:cNvPr id="77" name="Rectangle 57"/>
          <p:cNvSpPr/>
          <p:nvPr/>
        </p:nvSpPr>
        <p:spPr bwMode="auto">
          <a:xfrm>
            <a:off x="1143000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8" name="Rectangle 58"/>
          <p:cNvSpPr/>
          <p:nvPr/>
        </p:nvSpPr>
        <p:spPr bwMode="auto">
          <a:xfrm>
            <a:off x="1143000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59"/>
          <p:cNvSpPr/>
          <p:nvPr/>
        </p:nvSpPr>
        <p:spPr bwMode="auto">
          <a:xfrm>
            <a:off x="1143000" y="54270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Rectangle 60"/>
          <p:cNvSpPr/>
          <p:nvPr/>
        </p:nvSpPr>
        <p:spPr bwMode="auto">
          <a:xfrm>
            <a:off x="1143000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1" name="Straight Connector 61"/>
          <p:cNvCxnSpPr/>
          <p:nvPr/>
        </p:nvCxnSpPr>
        <p:spPr bwMode="auto">
          <a:xfrm>
            <a:off x="1143000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62"/>
          <p:cNvCxnSpPr/>
          <p:nvPr/>
        </p:nvCxnSpPr>
        <p:spPr bwMode="auto">
          <a:xfrm>
            <a:off x="1143000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63"/>
          <p:cNvCxnSpPr/>
          <p:nvPr/>
        </p:nvCxnSpPr>
        <p:spPr bwMode="auto">
          <a:xfrm>
            <a:off x="1143000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64"/>
          <p:cNvCxnSpPr/>
          <p:nvPr/>
        </p:nvCxnSpPr>
        <p:spPr bwMode="auto">
          <a:xfrm>
            <a:off x="1143000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65"/>
          <p:cNvSpPr/>
          <p:nvPr/>
        </p:nvSpPr>
        <p:spPr bwMode="auto">
          <a:xfrm>
            <a:off x="28956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Rectangle 66"/>
          <p:cNvSpPr/>
          <p:nvPr/>
        </p:nvSpPr>
        <p:spPr bwMode="auto">
          <a:xfrm>
            <a:off x="28956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Rectangle 67"/>
          <p:cNvSpPr/>
          <p:nvPr/>
        </p:nvSpPr>
        <p:spPr bwMode="auto">
          <a:xfrm>
            <a:off x="28956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Rectangle 68"/>
          <p:cNvSpPr/>
          <p:nvPr/>
        </p:nvSpPr>
        <p:spPr bwMode="auto">
          <a:xfrm>
            <a:off x="28956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735424" y="4330961"/>
            <a:ext cx="614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DL </a:t>
            </a:r>
            <a:r>
              <a:rPr lang="en-US" altLang="zh-CN" sz="800" dirty="0" smtClean="0"/>
              <a:t>M-BA</a:t>
            </a:r>
            <a:endParaRPr lang="en-US" sz="800" dirty="0"/>
          </a:p>
        </p:txBody>
      </p:sp>
      <p:cxnSp>
        <p:nvCxnSpPr>
          <p:cNvPr id="90" name="Straight Connector 70"/>
          <p:cNvCxnSpPr>
            <a:stCxn id="88" idx="1"/>
            <a:endCxn id="88" idx="3"/>
          </p:cNvCxnSpPr>
          <p:nvPr/>
        </p:nvCxnSpPr>
        <p:spPr bwMode="auto">
          <a:xfrm>
            <a:off x="2895600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71"/>
          <p:cNvCxnSpPr/>
          <p:nvPr/>
        </p:nvCxnSpPr>
        <p:spPr bwMode="auto">
          <a:xfrm>
            <a:off x="2895600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72"/>
          <p:cNvCxnSpPr/>
          <p:nvPr/>
        </p:nvCxnSpPr>
        <p:spPr bwMode="auto">
          <a:xfrm>
            <a:off x="2895600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73"/>
          <p:cNvCxnSpPr/>
          <p:nvPr/>
        </p:nvCxnSpPr>
        <p:spPr bwMode="auto">
          <a:xfrm>
            <a:off x="2895600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74"/>
          <p:cNvCxnSpPr/>
          <p:nvPr/>
        </p:nvCxnSpPr>
        <p:spPr bwMode="auto">
          <a:xfrm>
            <a:off x="3801620" y="5130005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1219200" y="4330961"/>
            <a:ext cx="1600200" cy="2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Contention-based  UL OFDMA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228600" y="5808078"/>
            <a:ext cx="12731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FTM </a:t>
            </a:r>
            <a:r>
              <a:rPr lang="en-US" sz="800" dirty="0" smtClean="0"/>
              <a:t>Request from STA1 </a:t>
            </a:r>
            <a:endParaRPr lang="en-US" sz="800" dirty="0"/>
          </a:p>
        </p:txBody>
      </p:sp>
      <p:cxnSp>
        <p:nvCxnSpPr>
          <p:cNvPr id="98" name="Straight Connector 78"/>
          <p:cNvCxnSpPr/>
          <p:nvPr/>
        </p:nvCxnSpPr>
        <p:spPr bwMode="auto">
          <a:xfrm flipH="1">
            <a:off x="304800" y="557724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79"/>
          <p:cNvCxnSpPr/>
          <p:nvPr/>
        </p:nvCxnSpPr>
        <p:spPr bwMode="auto">
          <a:xfrm flipH="1">
            <a:off x="2286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80"/>
          <p:cNvCxnSpPr/>
          <p:nvPr/>
        </p:nvCxnSpPr>
        <p:spPr bwMode="auto">
          <a:xfrm flipH="1">
            <a:off x="3048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81"/>
          <p:cNvCxnSpPr/>
          <p:nvPr/>
        </p:nvCxnSpPr>
        <p:spPr bwMode="auto">
          <a:xfrm flipH="1">
            <a:off x="3810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82"/>
          <p:cNvCxnSpPr/>
          <p:nvPr/>
        </p:nvCxnSpPr>
        <p:spPr bwMode="auto">
          <a:xfrm flipH="1">
            <a:off x="4572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84"/>
          <p:cNvCxnSpPr/>
          <p:nvPr/>
        </p:nvCxnSpPr>
        <p:spPr bwMode="auto">
          <a:xfrm flipV="1">
            <a:off x="1447800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85"/>
          <p:cNvCxnSpPr/>
          <p:nvPr/>
        </p:nvCxnSpPr>
        <p:spPr bwMode="auto">
          <a:xfrm flipV="1">
            <a:off x="2984371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2286000" y="5791200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ACK/BA to STA1</a:t>
            </a:r>
            <a:endParaRPr lang="en-US" sz="800" dirty="0"/>
          </a:p>
        </p:txBody>
      </p:sp>
      <p:cxnSp>
        <p:nvCxnSpPr>
          <p:cNvPr id="111" name="Straight Connector 47"/>
          <p:cNvCxnSpPr/>
          <p:nvPr/>
        </p:nvCxnSpPr>
        <p:spPr bwMode="auto">
          <a:xfrm flipH="1">
            <a:off x="4168444" y="5589437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48"/>
          <p:cNvCxnSpPr/>
          <p:nvPr/>
        </p:nvCxnSpPr>
        <p:spPr bwMode="auto">
          <a:xfrm flipH="1">
            <a:off x="4092244" y="558943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49"/>
          <p:cNvCxnSpPr/>
          <p:nvPr/>
        </p:nvCxnSpPr>
        <p:spPr bwMode="auto">
          <a:xfrm flipH="1">
            <a:off x="4168444" y="558943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50"/>
          <p:cNvCxnSpPr/>
          <p:nvPr/>
        </p:nvCxnSpPr>
        <p:spPr bwMode="auto">
          <a:xfrm flipH="1">
            <a:off x="4244644" y="558943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91"/>
          <p:cNvCxnSpPr/>
          <p:nvPr/>
        </p:nvCxnSpPr>
        <p:spPr bwMode="auto">
          <a:xfrm flipH="1">
            <a:off x="4320844" y="558943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Rectangle 95"/>
          <p:cNvSpPr/>
          <p:nvPr/>
        </p:nvSpPr>
        <p:spPr bwMode="auto">
          <a:xfrm>
            <a:off x="4473244" y="5425962"/>
            <a:ext cx="708356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3" name="TextBox 59"/>
          <p:cNvSpPr txBox="1"/>
          <p:nvPr/>
        </p:nvSpPr>
        <p:spPr>
          <a:xfrm>
            <a:off x="4211960" y="5187063"/>
            <a:ext cx="13019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FTM response (SU format)</a:t>
            </a:r>
            <a:endParaRPr lang="en-US" sz="8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143000" y="6038909"/>
            <a:ext cx="12474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FTM </a:t>
            </a:r>
            <a:r>
              <a:rPr lang="en-US" sz="800" dirty="0" smtClean="0"/>
              <a:t>Request from STA2</a:t>
            </a:r>
            <a:endParaRPr lang="en-US" sz="800" dirty="0"/>
          </a:p>
        </p:txBody>
      </p:sp>
      <p:cxnSp>
        <p:nvCxnSpPr>
          <p:cNvPr id="138" name="Straight Arrow Connector 84"/>
          <p:cNvCxnSpPr/>
          <p:nvPr/>
        </p:nvCxnSpPr>
        <p:spPr bwMode="auto">
          <a:xfrm flipV="1">
            <a:off x="1828800" y="54864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9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6869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M-BA frame format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/>
          <a:lstStyle/>
          <a:p>
            <a:r>
              <a:rPr lang="en-US" altLang="zh-CN" sz="1800" dirty="0" smtClean="0"/>
              <a:t>The agreed M-BA structure is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GB" altLang="zh-CN" sz="1800" dirty="0" smtClean="0"/>
              <a:t>A value of 15 in the TID subfield in the Per STA Info field of the M-BA frame indicate the successful acknowledgement of a management frame that requires an immediate response and is carried in the soliciting A-MPDU</a:t>
            </a:r>
            <a:endParaRPr lang="en-US" altLang="zh-CN" sz="1800" dirty="0" smtClean="0"/>
          </a:p>
          <a:p>
            <a:r>
              <a:rPr lang="en-US" altLang="zh-CN" sz="1800" dirty="0" smtClean="0"/>
              <a:t>Under the condition of the unassociated STA without AID, how does AP send the acknowledgement to its association request?</a:t>
            </a:r>
          </a:p>
          <a:p>
            <a:pPr lvl="1"/>
            <a:r>
              <a:rPr lang="en-US" altLang="zh-CN" sz="1400" dirty="0" smtClean="0"/>
              <a:t>According to the agreed motion, the TID value shall be set to “1111”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1981200"/>
            <a:ext cx="7985760" cy="2133600"/>
            <a:chOff x="808521" y="3433526"/>
            <a:chExt cx="8167839" cy="3119674"/>
          </a:xfrm>
        </p:grpSpPr>
        <p:pic>
          <p:nvPicPr>
            <p:cNvPr id="7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760" y="4563093"/>
              <a:ext cx="403860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808521" y="3433526"/>
              <a:ext cx="7878279" cy="3119674"/>
              <a:chOff x="808521" y="3433526"/>
              <a:chExt cx="7878279" cy="3119674"/>
            </a:xfrm>
          </p:grpSpPr>
          <p:pic>
            <p:nvPicPr>
              <p:cNvPr id="9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0783" y="5543550"/>
                <a:ext cx="2209800" cy="10096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" name="Group 9"/>
              <p:cNvGrpSpPr/>
              <p:nvPr/>
            </p:nvGrpSpPr>
            <p:grpSpPr>
              <a:xfrm>
                <a:off x="808521" y="3433526"/>
                <a:ext cx="7878279" cy="2923781"/>
                <a:chOff x="808521" y="3433526"/>
                <a:chExt cx="7878279" cy="2923781"/>
              </a:xfrm>
            </p:grpSpPr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2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3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9" name="Oval 18"/>
                <p:cNvSpPr/>
                <p:nvPr/>
              </p:nvSpPr>
              <p:spPr bwMode="auto">
                <a:xfrm>
                  <a:off x="5090950" y="5633720"/>
                  <a:ext cx="852649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3295038" y="5895642"/>
                  <a:ext cx="11022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AID</a:t>
                  </a: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B11=ACK/BA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sp>
        <p:nvSpPr>
          <p:cNvPr id="22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6530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 smtClean="0"/>
              <a:t>Acknowledgement to association exchange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191000"/>
          </a:xfrm>
        </p:spPr>
        <p:txBody>
          <a:bodyPr/>
          <a:lstStyle/>
          <a:p>
            <a:r>
              <a:rPr lang="en-US" altLang="zh-CN" sz="1800" dirty="0" smtClean="0"/>
              <a:t>Set AID subfield to an unique AID value, e.g., 2045, in the M-BA frame</a:t>
            </a:r>
          </a:p>
          <a:p>
            <a:pPr lvl="1"/>
            <a:r>
              <a:rPr lang="en-US" altLang="zh-CN" sz="1400" dirty="0" smtClean="0"/>
              <a:t>Provide an unique identifier for any unassociated STAs  that has used an RU for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RA field is added after the “Per TID info” field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MAC address field is used to distinguish which STA’s request management frame is successfully delivered through OFDMA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Both </a:t>
            </a:r>
            <a:r>
              <a:rPr lang="en-US" altLang="zh-CN" sz="1800" b="1" dirty="0" err="1" smtClean="0">
                <a:ea typeface="+mn-ea"/>
                <a:cs typeface="+mn-cs"/>
              </a:rPr>
              <a:t>Ack</a:t>
            </a:r>
            <a:r>
              <a:rPr lang="en-US" altLang="zh-CN" sz="1800" b="1" dirty="0" smtClean="0">
                <a:ea typeface="+mn-ea"/>
                <a:cs typeface="+mn-cs"/>
              </a:rPr>
              <a:t> type and SSC field  are set to 0, keeping consistence with the parsing scheme of the implemented ax device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Indicate that the total length of  subfields following Per TID STA info subfields is 10 bytes</a:t>
            </a:r>
          </a:p>
          <a:p>
            <a:pPr lvl="1">
              <a:buFont typeface="Times New Roman" pitchFamily="18" charset="0"/>
              <a:buChar char="–"/>
            </a:pP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7" name="组合 31"/>
          <p:cNvGrpSpPr/>
          <p:nvPr/>
        </p:nvGrpSpPr>
        <p:grpSpPr>
          <a:xfrm>
            <a:off x="762000" y="4419600"/>
            <a:ext cx="8077200" cy="2076368"/>
            <a:chOff x="990600" y="4419601"/>
            <a:chExt cx="8077200" cy="2076367"/>
          </a:xfrm>
        </p:grpSpPr>
        <p:pic>
          <p:nvPicPr>
            <p:cNvPr id="6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5181600"/>
              <a:ext cx="3948571" cy="5434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7"/>
            <p:cNvGrpSpPr/>
            <p:nvPr/>
          </p:nvGrpSpPr>
          <p:grpSpPr>
            <a:xfrm>
              <a:off x="990600" y="4419601"/>
              <a:ext cx="7702655" cy="2076367"/>
              <a:chOff x="808521" y="3433526"/>
              <a:chExt cx="7878279" cy="3166067"/>
            </a:xfrm>
          </p:grpSpPr>
          <p:pic>
            <p:nvPicPr>
              <p:cNvPr id="8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9516" y="5524955"/>
                <a:ext cx="2209800" cy="1009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3" name="Group 9"/>
              <p:cNvGrpSpPr/>
              <p:nvPr/>
            </p:nvGrpSpPr>
            <p:grpSpPr>
              <a:xfrm>
                <a:off x="808521" y="3433526"/>
                <a:ext cx="7878279" cy="3166067"/>
                <a:chOff x="808521" y="3433526"/>
                <a:chExt cx="7878279" cy="3166067"/>
              </a:xfrm>
            </p:grpSpPr>
            <p:pic>
              <p:nvPicPr>
                <p:cNvPr id="10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1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2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" name="Oval 18"/>
                <p:cNvSpPr/>
                <p:nvPr/>
              </p:nvSpPr>
              <p:spPr bwMode="auto">
                <a:xfrm>
                  <a:off x="5109288" y="5633720"/>
                  <a:ext cx="705565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9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2679018" y="5895641"/>
                  <a:ext cx="1718310" cy="7039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</a:t>
                  </a:r>
                  <a:r>
                    <a:rPr lang="en-US" altLang="zh-CN" dirty="0" smtClean="0">
                      <a:solidFill>
                        <a:srgbClr val="FF0000"/>
                      </a:solidFill>
                    </a:rPr>
                    <a:t>2045</a:t>
                  </a:r>
                  <a:endParaRPr lang="en-US" dirty="0" smtClean="0">
                    <a:solidFill>
                      <a:srgbClr val="FF0000"/>
                    </a:solidFill>
                  </a:endParaRP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 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21" name="直接连接符 20"/>
            <p:cNvCxnSpPr/>
            <p:nvPr/>
          </p:nvCxnSpPr>
          <p:spPr bwMode="auto">
            <a:xfrm flipH="1">
              <a:off x="6096000" y="51054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矩形 21"/>
            <p:cNvSpPr/>
            <p:nvPr/>
          </p:nvSpPr>
          <p:spPr bwMode="auto">
            <a:xfrm>
              <a:off x="6248400" y="4876799"/>
              <a:ext cx="914400" cy="22860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sz="800" dirty="0" smtClean="0"/>
                <a:t>SSC (2 bytes 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18"/>
            <p:cNvSpPr/>
            <p:nvPr/>
          </p:nvSpPr>
          <p:spPr bwMode="auto">
            <a:xfrm>
              <a:off x="5948158" y="5867400"/>
              <a:ext cx="833642" cy="406867"/>
            </a:xfrm>
            <a:prstGeom prst="ellipse">
              <a:avLst/>
            </a:prstGeom>
            <a:noFill/>
            <a:ln w="12700" cap="flat" cmpd="sng" algn="ctr">
              <a:solidFill>
                <a:schemeClr val="accent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10400" y="6172200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TID=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“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”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直接箭头连接符 26"/>
            <p:cNvCxnSpPr>
              <a:stCxn id="26" idx="1"/>
              <a:endCxn id="8" idx="3"/>
            </p:cNvCxnSpPr>
            <p:nvPr/>
          </p:nvCxnSpPr>
          <p:spPr bwMode="auto">
            <a:xfrm flipH="1" flipV="1">
              <a:off x="6808739" y="6122274"/>
              <a:ext cx="201661" cy="1884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矩形 28"/>
            <p:cNvSpPr/>
            <p:nvPr/>
          </p:nvSpPr>
          <p:spPr bwMode="auto">
            <a:xfrm>
              <a:off x="8153400" y="4876801"/>
              <a:ext cx="9144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 (6 bytes)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 bwMode="auto">
            <a:xfrm flipH="1">
              <a:off x="8686800" y="5105401"/>
              <a:ext cx="304800" cy="152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8" name="矩形 27"/>
          <p:cNvSpPr/>
          <p:nvPr/>
        </p:nvSpPr>
        <p:spPr bwMode="auto">
          <a:xfrm>
            <a:off x="6934200" y="48768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dirty="0" smtClean="0"/>
              <a:t>Reserved (2 bytes )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8380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3" y="620688"/>
            <a:ext cx="8201461" cy="1066800"/>
          </a:xfrm>
        </p:spPr>
        <p:txBody>
          <a:bodyPr/>
          <a:lstStyle/>
          <a:p>
            <a:r>
              <a:rPr lang="en-US" altLang="zh-CN" sz="2800" b="1" dirty="0" smtClean="0"/>
              <a:t>Per STA Info</a:t>
            </a:r>
            <a:r>
              <a:rPr lang="en-US" sz="2800" b="1" dirty="0" smtClean="0"/>
              <a:t> </a:t>
            </a:r>
            <a:r>
              <a:rPr lang="en-US" altLang="zh-CN" sz="2800" b="1" dirty="0" smtClean="0"/>
              <a:t>Sub</a:t>
            </a:r>
            <a:r>
              <a:rPr lang="en-US" altLang="zh-CN" sz="2800" dirty="0" smtClean="0"/>
              <a:t>f</a:t>
            </a:r>
            <a:r>
              <a:rPr lang="en-US" sz="2800" b="1" dirty="0" smtClean="0"/>
              <a:t>ield </a:t>
            </a:r>
            <a:r>
              <a:rPr lang="en-US" sz="2800" b="1" dirty="0"/>
              <a:t>Parsing </a:t>
            </a:r>
            <a:r>
              <a:rPr lang="en-US" sz="2800" b="1" dirty="0" smtClean="0"/>
              <a:t>with Proposed M-BA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400" y="1556792"/>
            <a:ext cx="8132063" cy="4114800"/>
          </a:xfrm>
        </p:spPr>
        <p:txBody>
          <a:bodyPr/>
          <a:lstStyle/>
          <a:p>
            <a:r>
              <a:rPr lang="en-US" sz="1600" b="1" dirty="0"/>
              <a:t>An associated STA that had transmitted either on a scheduled RU or an RU for random access will </a:t>
            </a:r>
            <a:r>
              <a:rPr lang="en-US" sz="1600" b="1" dirty="0" smtClean="0"/>
              <a:t>determine the length of the </a:t>
            </a:r>
            <a:r>
              <a:rPr lang="en-US" altLang="zh-CN" sz="1600" dirty="0" smtClean="0"/>
              <a:t>Per STA Info sub</a:t>
            </a:r>
            <a:r>
              <a:rPr lang="en-US" sz="1600" b="1" dirty="0" smtClean="0"/>
              <a:t>field based on the ACK Type subfield</a:t>
            </a:r>
          </a:p>
          <a:p>
            <a:pPr lvl="1"/>
            <a:r>
              <a:rPr lang="en-US" sz="1600" dirty="0" smtClean="0"/>
              <a:t>AID 2045 indicates that the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is for an unassociated STA</a:t>
            </a:r>
          </a:p>
          <a:p>
            <a:pPr lvl="1"/>
            <a:r>
              <a:rPr lang="en-US" sz="1600" dirty="0" smtClean="0"/>
              <a:t>ACK Type subfield and SSC fields are set to 0 for AID 2045, indicating the presence of the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only for an unassociated STA, and has 10 bytes</a:t>
            </a:r>
          </a:p>
          <a:p>
            <a:r>
              <a:rPr lang="en-US" sz="1600" b="1" dirty="0" smtClean="0"/>
              <a:t>An unassociated STA that had transmitted on a random access RU will ONLY parse the remaining 10 octets following the Per TID Info subfield when B0-B10 is an AID 2045 </a:t>
            </a:r>
          </a:p>
          <a:p>
            <a:pPr lvl="1"/>
            <a:r>
              <a:rPr lang="en-US" sz="1600" dirty="0" smtClean="0"/>
              <a:t>The STA parses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to decode the RA field</a:t>
            </a:r>
          </a:p>
          <a:p>
            <a:pPr lvl="1"/>
            <a:r>
              <a:rPr lang="en-US" sz="1600" dirty="0" smtClean="0"/>
              <a:t>If the RA field matches the MAC address of the unassociated STA, it interprets that the HE Trigger-based PPDU transmitted on an RU assigned for random access was received by the AP successfully.  </a:t>
            </a:r>
          </a:p>
          <a:p>
            <a:r>
              <a:rPr lang="en-US" sz="1600" dirty="0" smtClean="0"/>
              <a:t>When unassociated STAs use RUs (AID 2045) for OFDMA-based random access, the AP shall send an M-BA frame as the ACK frame solicited by the HE Trigger-based PPDUs</a:t>
            </a:r>
          </a:p>
          <a:p>
            <a:r>
              <a:rPr lang="en-US" sz="1600" dirty="0" smtClean="0"/>
              <a:t>Finally, as agreed, the ID for unassociated STAs are signaled in successive unicast FTM Response frames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4834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support the resource allocation for MU FTM negotiation </a:t>
            </a:r>
            <a:r>
              <a:rPr lang="en-US" dirty="0" smtClean="0"/>
              <a:t>for unassociated STAs to </a:t>
            </a:r>
            <a:r>
              <a:rPr lang="en-US" dirty="0" smtClean="0"/>
              <a:t>be </a:t>
            </a:r>
            <a:r>
              <a:rPr lang="en-US" dirty="0" smtClean="0"/>
              <a:t>based on OFDMA </a:t>
            </a:r>
            <a:r>
              <a:rPr lang="en-US" dirty="0" smtClean="0"/>
              <a:t>random access </a:t>
            </a:r>
            <a:r>
              <a:rPr lang="en-US" dirty="0" smtClean="0"/>
              <a:t>as </a:t>
            </a:r>
            <a:r>
              <a:rPr lang="en-US" dirty="0" smtClean="0"/>
              <a:t>depicted in Slide 3?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Y:   N:    A: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802.11-17/0802r0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1081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81400</TotalTime>
  <Words>653</Words>
  <Application>Microsoft Office PowerPoint</Application>
  <PresentationFormat>On-screen Show (4:3)</PresentationFormat>
  <Paragraphs>84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Garamond</vt:lpstr>
      <vt:lpstr>Intel Clear</vt:lpstr>
      <vt:lpstr>Times New Roman</vt:lpstr>
      <vt:lpstr>ACcord-Submission</vt:lpstr>
      <vt:lpstr>Document</vt:lpstr>
      <vt:lpstr>Resource Allocation for Unassociated STAs</vt:lpstr>
      <vt:lpstr>Abstract</vt:lpstr>
      <vt:lpstr>Introduction</vt:lpstr>
      <vt:lpstr>M-BA frame format</vt:lpstr>
      <vt:lpstr>Acknowledgement to association exchange</vt:lpstr>
      <vt:lpstr>Per STA Info Subfield Parsing with Proposed M-BA</vt:lpstr>
      <vt:lpstr>Straw Poll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209</cp:revision>
  <cp:lastPrinted>2013-07-10T22:27:23Z</cp:lastPrinted>
  <dcterms:created xsi:type="dcterms:W3CDTF">2009-11-13T19:11:16Z</dcterms:created>
  <dcterms:modified xsi:type="dcterms:W3CDTF">2017-05-09T04:40:56Z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