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3" r:id="rId2"/>
    <p:sldId id="374" r:id="rId3"/>
    <p:sldId id="375" r:id="rId4"/>
    <p:sldId id="376" r:id="rId5"/>
    <p:sldId id="377" r:id="rId6"/>
    <p:sldId id="378" r:id="rId7"/>
    <p:sldId id="381" r:id="rId8"/>
    <p:sldId id="384" r:id="rId9"/>
    <p:sldId id="385" r:id="rId10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4" d="100"/>
          <a:sy n="94" d="100"/>
        </p:scale>
        <p:origin x="1589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Abramovsky, Ghosh, Segev &amp; Li, Intel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mtClean="0"/>
              <a:t>Page </a:t>
            </a:r>
            <a:fld id="{8E714838-DAE6-45B3-9B97-F75997DF7FF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4526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922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922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Month Year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Abramovsky, Ghosh, Segev &amp; Li, Intel</a:t>
            </a: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mtClean="0"/>
              <a:t>Page </a:t>
            </a:r>
            <a:fld id="{5697DCED-61D9-4E06-8934-CBEEBEAC4D7D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25845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Abramovsky, Ghosh, Segev &amp; Li, Intel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mtClean="0"/>
              <a:t>Page </a:t>
            </a:r>
            <a:fld id="{961300F8-B64C-441D-AD6C-1A61A0FB6132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60808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802.11-17/0801r1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7344311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132513" y="6475413"/>
            <a:ext cx="2411412" cy="1841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617139D4-1C52-4AFC-8C6D-E634607F798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7918450" cy="1066800"/>
          </a:xfrm>
          <a:noFill/>
        </p:spPr>
        <p:txBody>
          <a:bodyPr/>
          <a:lstStyle/>
          <a:p>
            <a:r>
              <a:rPr lang="en-GB" altLang="en-US" smtClean="0"/>
              <a:t>Discussion on FTM Protection – follow up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2017-05-09</a:t>
            </a:r>
          </a:p>
        </p:txBody>
      </p:sp>
      <p:graphicFrame>
        <p:nvGraphicFramePr>
          <p:cNvPr id="4102" name="Object 11"/>
          <p:cNvGraphicFramePr>
            <a:graphicFrameLocks noChangeAspect="1"/>
          </p:cNvGraphicFramePr>
          <p:nvPr/>
        </p:nvGraphicFramePr>
        <p:xfrm>
          <a:off x="520700" y="2276475"/>
          <a:ext cx="7829550" cy="232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Document" r:id="rId4" imgW="8611910" imgH="2552492" progId="Word.Document.8">
                  <p:embed/>
                </p:oleObj>
              </mc:Choice>
              <mc:Fallback>
                <p:oleObj name="Document" r:id="rId4" imgW="8611910" imgH="25524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6475"/>
                        <a:ext cx="7829550" cy="232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  <p:extLst>
      <p:ext uri="{BB962C8B-B14F-4D97-AF65-F5344CB8AC3E}">
        <p14:creationId xmlns:p14="http://schemas.microsoft.com/office/powerpoint/2010/main" val="93151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This submission is a follow-up from previous telecon on security aspects for “Type B” adversary </a:t>
            </a:r>
          </a:p>
          <a:p>
            <a:endParaRPr lang="en-US" altLang="en-US" smtClean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8EB2943B-AD9A-43A0-9A3F-3D89BCA8B4A0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80601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10"/>
          <a:stretch>
            <a:fillRect/>
          </a:stretch>
        </p:blipFill>
        <p:spPr bwMode="auto">
          <a:xfrm>
            <a:off x="6084888" y="1825625"/>
            <a:ext cx="2532062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Mechanism for successful rage estimation attack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-4763" y="1989138"/>
            <a:ext cx="5761038" cy="4248150"/>
          </a:xfrm>
        </p:spPr>
        <p:txBody>
          <a:bodyPr/>
          <a:lstStyle/>
          <a:p>
            <a:r>
              <a:rPr lang="en-US" altLang="en-US" smtClean="0"/>
              <a:t>VHT-LTF usage: Decoding vs. ToA</a:t>
            </a:r>
          </a:p>
          <a:p>
            <a:pPr lvl="1"/>
            <a:r>
              <a:rPr lang="en-US" altLang="en-US" smtClean="0"/>
              <a:t>Decoding uses the dominant path where most of the energy is concentrated to maximize likelihood of successful decoding.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u="sng" smtClean="0"/>
              <a:t>1</a:t>
            </a:r>
            <a:r>
              <a:rPr lang="en-US" altLang="en-US" u="sng" baseline="30000" smtClean="0"/>
              <a:t>st</a:t>
            </a:r>
            <a:r>
              <a:rPr lang="en-US" altLang="en-US" u="sng" smtClean="0"/>
              <a:t> tap </a:t>
            </a:r>
            <a:r>
              <a:rPr lang="en-US" altLang="en-US" smtClean="0"/>
              <a:t>is used to identify the first path rather then dominant path. </a:t>
            </a:r>
          </a:p>
          <a:p>
            <a:r>
              <a:rPr lang="en-US" altLang="en-US" smtClean="0"/>
              <a:t>Affecting ToA estimation only</a:t>
            </a:r>
          </a:p>
          <a:p>
            <a:pPr lvl="1"/>
            <a:r>
              <a:rPr lang="en-US" altLang="en-US" smtClean="0"/>
              <a:t>By transmitting a spoofed time advanced VHT-LTF with minimal power the ToA estimation is greatly affected with minimal impact on decoding probability.</a:t>
            </a:r>
            <a:endParaRPr lang="en-US" altLang="en-US" u="sng" smtClean="0"/>
          </a:p>
          <a:p>
            <a:endParaRPr lang="en-US" altLang="en-US" u="sng" smtClean="0"/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132513" y="6475413"/>
            <a:ext cx="2411412" cy="1841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71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1899453E-B63F-405F-9175-57CE08DD68F9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smtClean="0"/>
          </a:p>
        </p:txBody>
      </p:sp>
      <p:sp>
        <p:nvSpPr>
          <p:cNvPr id="7175" name="TextBox 7"/>
          <p:cNvSpPr txBox="1">
            <a:spLocks noChangeArrowheads="1"/>
          </p:cNvSpPr>
          <p:nvPr/>
        </p:nvSpPr>
        <p:spPr bwMode="auto">
          <a:xfrm>
            <a:off x="5756275" y="5894388"/>
            <a:ext cx="3476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Source:</a:t>
            </a:r>
            <a:br>
              <a:rPr lang="en-US" altLang="en-US" sz="1200" b="0"/>
            </a:br>
            <a:r>
              <a:rPr lang="en-US" altLang="en-US" sz="1200" b="0">
                <a:hlinkClick r:id="rId3"/>
              </a:rPr>
              <a:t>https://www.researchgate.net/publication/273443111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16614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04788" y="700088"/>
            <a:ext cx="8280400" cy="1066800"/>
          </a:xfrm>
        </p:spPr>
        <p:txBody>
          <a:bodyPr/>
          <a:lstStyle/>
          <a:p>
            <a:pPr algn="l"/>
            <a:r>
              <a:rPr lang="en-US" altLang="en-US" sz="2000" smtClean="0"/>
              <a:t>Q: Is this attack simple to generate?</a:t>
            </a:r>
            <a:br>
              <a:rPr lang="en-US" altLang="en-US" sz="2000" smtClean="0"/>
            </a:br>
            <a:r>
              <a:rPr lang="en-US" altLang="en-US" sz="2000" smtClean="0"/>
              <a:t>A: Yes, hacker can configure NIC to transmit NDP frame in response to FTM frame at low power.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57E294C7-9D26-4011-9A6C-9079D6FD431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smtClean="0"/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3338513" y="2216150"/>
            <a:ext cx="1366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</a:rPr>
              <a:t>ISTA Transmission</a:t>
            </a:r>
          </a:p>
        </p:txBody>
      </p:sp>
      <p:sp>
        <p:nvSpPr>
          <p:cNvPr id="8198" name="Rounded Rectangular Callout 24"/>
          <p:cNvSpPr>
            <a:spLocks noChangeArrowheads="1"/>
          </p:cNvSpPr>
          <p:nvPr/>
        </p:nvSpPr>
        <p:spPr bwMode="auto">
          <a:xfrm>
            <a:off x="6831013" y="3559175"/>
            <a:ext cx="2252662" cy="590550"/>
          </a:xfrm>
          <a:prstGeom prst="wedgeRoundRectCallout">
            <a:avLst>
              <a:gd name="adj1" fmla="val -79157"/>
              <a:gd name="adj2" fmla="val -54296"/>
              <a:gd name="adj3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Dozens of Nano-second shifting</a:t>
            </a:r>
            <a:br>
              <a:rPr lang="en-US" altLang="en-US" sz="1200" b="0"/>
            </a:br>
            <a:r>
              <a:rPr lang="en-US" altLang="en-US" sz="1200" b="0"/>
              <a:t>F.E shifting 67ns</a:t>
            </a:r>
            <a:r>
              <a:rPr lang="en-US" altLang="en-US" sz="1200" b="0">
                <a:sym typeface="Wingdings" panose="05000000000000000000" pitchFamily="2" charset="2"/>
              </a:rPr>
              <a:t>10m shift</a:t>
            </a:r>
            <a:endParaRPr lang="en-US" altLang="en-US" sz="1200" b="0"/>
          </a:p>
        </p:txBody>
      </p:sp>
      <p:sp>
        <p:nvSpPr>
          <p:cNvPr id="8199" name="Left Brace 25"/>
          <p:cNvSpPr>
            <a:spLocks/>
          </p:cNvSpPr>
          <p:nvPr/>
        </p:nvSpPr>
        <p:spPr bwMode="auto">
          <a:xfrm rot="-5400000">
            <a:off x="2941638" y="1044575"/>
            <a:ext cx="146050" cy="5495925"/>
          </a:xfrm>
          <a:prstGeom prst="leftBrace">
            <a:avLst>
              <a:gd name="adj1" fmla="val 8362"/>
              <a:gd name="adj2" fmla="val 50810"/>
            </a:avLst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2833688" y="3814763"/>
            <a:ext cx="12334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</a:rPr>
              <a:t> Adversary NDP </a:t>
            </a:r>
          </a:p>
        </p:txBody>
      </p:sp>
      <p:grpSp>
        <p:nvGrpSpPr>
          <p:cNvPr id="8201" name="Group 8248"/>
          <p:cNvGrpSpPr>
            <a:grpSpLocks/>
          </p:cNvGrpSpPr>
          <p:nvPr/>
        </p:nvGrpSpPr>
        <p:grpSpPr bwMode="auto">
          <a:xfrm>
            <a:off x="266700" y="2641600"/>
            <a:ext cx="7185025" cy="1054100"/>
            <a:chOff x="266810" y="2348880"/>
            <a:chExt cx="7185038" cy="1053298"/>
          </a:xfrm>
        </p:grpSpPr>
        <p:grpSp>
          <p:nvGrpSpPr>
            <p:cNvPr id="8214" name="Group 28"/>
            <p:cNvGrpSpPr>
              <a:grpSpLocks noChangeAspect="1"/>
            </p:cNvGrpSpPr>
            <p:nvPr/>
          </p:nvGrpSpPr>
          <p:grpSpPr bwMode="auto">
            <a:xfrm>
              <a:off x="579561" y="2348880"/>
              <a:ext cx="6872287" cy="1047751"/>
              <a:chOff x="379" y="1514"/>
              <a:chExt cx="4329" cy="660"/>
            </a:xfrm>
          </p:grpSpPr>
          <p:sp>
            <p:nvSpPr>
              <p:cNvPr id="8222" name="Rectangle 29"/>
              <p:cNvSpPr>
                <a:spLocks noChangeArrowheads="1"/>
              </p:cNvSpPr>
              <p:nvPr/>
            </p:nvSpPr>
            <p:spPr bwMode="auto">
              <a:xfrm>
                <a:off x="379" y="1517"/>
                <a:ext cx="60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23" name="Rectangle 30"/>
              <p:cNvSpPr>
                <a:spLocks noChangeArrowheads="1"/>
              </p:cNvSpPr>
              <p:nvPr/>
            </p:nvSpPr>
            <p:spPr bwMode="auto">
              <a:xfrm>
                <a:off x="379" y="1517"/>
                <a:ext cx="60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24" name="Rectangle 31"/>
              <p:cNvSpPr>
                <a:spLocks noChangeArrowheads="1"/>
              </p:cNvSpPr>
              <p:nvPr/>
            </p:nvSpPr>
            <p:spPr bwMode="auto">
              <a:xfrm>
                <a:off x="576" y="1552"/>
                <a:ext cx="9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</a:t>
                </a:r>
                <a:endParaRPr lang="en-US" altLang="en-US" sz="1200" b="0"/>
              </a:p>
            </p:txBody>
          </p:sp>
          <p:sp>
            <p:nvSpPr>
              <p:cNvPr id="8225" name="Rectangle 32"/>
              <p:cNvSpPr>
                <a:spLocks noChangeArrowheads="1"/>
              </p:cNvSpPr>
              <p:nvPr/>
            </p:nvSpPr>
            <p:spPr bwMode="auto">
              <a:xfrm>
                <a:off x="618" y="1552"/>
                <a:ext cx="84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26" name="Rectangle 33"/>
              <p:cNvSpPr>
                <a:spLocks noChangeArrowheads="1"/>
              </p:cNvSpPr>
              <p:nvPr/>
            </p:nvSpPr>
            <p:spPr bwMode="auto">
              <a:xfrm>
                <a:off x="648" y="1552"/>
                <a:ext cx="196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STF</a:t>
                </a:r>
                <a:endParaRPr lang="en-US" altLang="en-US" sz="1200" b="0"/>
              </a:p>
            </p:txBody>
          </p:sp>
          <p:sp>
            <p:nvSpPr>
              <p:cNvPr id="8227" name="Rectangle 34"/>
              <p:cNvSpPr>
                <a:spLocks noChangeArrowheads="1"/>
              </p:cNvSpPr>
              <p:nvPr/>
            </p:nvSpPr>
            <p:spPr bwMode="auto">
              <a:xfrm>
                <a:off x="979" y="1517"/>
                <a:ext cx="60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28" name="Rectangle 35"/>
              <p:cNvSpPr>
                <a:spLocks noChangeArrowheads="1"/>
              </p:cNvSpPr>
              <p:nvPr/>
            </p:nvSpPr>
            <p:spPr bwMode="auto">
              <a:xfrm>
                <a:off x="979" y="1517"/>
                <a:ext cx="60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29" name="Rectangle 36"/>
              <p:cNvSpPr>
                <a:spLocks noChangeArrowheads="1"/>
              </p:cNvSpPr>
              <p:nvPr/>
            </p:nvSpPr>
            <p:spPr bwMode="auto">
              <a:xfrm>
                <a:off x="1178" y="1552"/>
                <a:ext cx="9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</a:t>
                </a:r>
                <a:endParaRPr lang="en-US" altLang="en-US" sz="1200" b="0"/>
              </a:p>
            </p:txBody>
          </p:sp>
          <p:sp>
            <p:nvSpPr>
              <p:cNvPr id="8230" name="Rectangle 37"/>
              <p:cNvSpPr>
                <a:spLocks noChangeArrowheads="1"/>
              </p:cNvSpPr>
              <p:nvPr/>
            </p:nvSpPr>
            <p:spPr bwMode="auto">
              <a:xfrm>
                <a:off x="1219" y="1552"/>
                <a:ext cx="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31" name="Rectangle 38"/>
              <p:cNvSpPr>
                <a:spLocks noChangeArrowheads="1"/>
              </p:cNvSpPr>
              <p:nvPr/>
            </p:nvSpPr>
            <p:spPr bwMode="auto">
              <a:xfrm>
                <a:off x="1250" y="1552"/>
                <a:ext cx="190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LTF</a:t>
                </a:r>
                <a:endParaRPr lang="en-US" altLang="en-US" sz="1200" b="0"/>
              </a:p>
            </p:txBody>
          </p:sp>
          <p:sp>
            <p:nvSpPr>
              <p:cNvPr id="8232" name="Rectangle 39"/>
              <p:cNvSpPr>
                <a:spLocks noChangeArrowheads="1"/>
              </p:cNvSpPr>
              <p:nvPr/>
            </p:nvSpPr>
            <p:spPr bwMode="auto">
              <a:xfrm>
                <a:off x="1579" y="1517"/>
                <a:ext cx="27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33" name="Rectangle 40"/>
              <p:cNvSpPr>
                <a:spLocks noChangeArrowheads="1"/>
              </p:cNvSpPr>
              <p:nvPr/>
            </p:nvSpPr>
            <p:spPr bwMode="auto">
              <a:xfrm>
                <a:off x="1579" y="1517"/>
                <a:ext cx="27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34" name="Rectangle 41"/>
              <p:cNvSpPr>
                <a:spLocks noChangeArrowheads="1"/>
              </p:cNvSpPr>
              <p:nvPr/>
            </p:nvSpPr>
            <p:spPr bwMode="auto">
              <a:xfrm>
                <a:off x="1614" y="1552"/>
                <a:ext cx="9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</a:t>
                </a:r>
                <a:endParaRPr lang="en-US" altLang="en-US" sz="1200" b="0"/>
              </a:p>
            </p:txBody>
          </p:sp>
          <p:sp>
            <p:nvSpPr>
              <p:cNvPr id="8235" name="Rectangle 42"/>
              <p:cNvSpPr>
                <a:spLocks noChangeArrowheads="1"/>
              </p:cNvSpPr>
              <p:nvPr/>
            </p:nvSpPr>
            <p:spPr bwMode="auto">
              <a:xfrm>
                <a:off x="1656" y="1552"/>
                <a:ext cx="84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36" name="Rectangle 43"/>
              <p:cNvSpPr>
                <a:spLocks noChangeArrowheads="1"/>
              </p:cNvSpPr>
              <p:nvPr/>
            </p:nvSpPr>
            <p:spPr bwMode="auto">
              <a:xfrm>
                <a:off x="1686" y="1552"/>
                <a:ext cx="1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SIG</a:t>
                </a:r>
                <a:endParaRPr lang="en-US" altLang="en-US" sz="1200" b="0"/>
              </a:p>
            </p:txBody>
          </p:sp>
          <p:sp>
            <p:nvSpPr>
              <p:cNvPr id="8237" name="Rectangle 44"/>
              <p:cNvSpPr>
                <a:spLocks noChangeArrowheads="1"/>
              </p:cNvSpPr>
              <p:nvPr/>
            </p:nvSpPr>
            <p:spPr bwMode="auto">
              <a:xfrm>
                <a:off x="1849" y="1517"/>
                <a:ext cx="599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38" name="Rectangle 45"/>
              <p:cNvSpPr>
                <a:spLocks noChangeArrowheads="1"/>
              </p:cNvSpPr>
              <p:nvPr/>
            </p:nvSpPr>
            <p:spPr bwMode="auto">
              <a:xfrm>
                <a:off x="1849" y="1517"/>
                <a:ext cx="599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39" name="Rectangle 46"/>
              <p:cNvSpPr>
                <a:spLocks noChangeArrowheads="1"/>
              </p:cNvSpPr>
              <p:nvPr/>
            </p:nvSpPr>
            <p:spPr bwMode="auto">
              <a:xfrm>
                <a:off x="1943" y="1552"/>
                <a:ext cx="222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40" name="Rectangle 47"/>
              <p:cNvSpPr>
                <a:spLocks noChangeArrowheads="1"/>
              </p:cNvSpPr>
              <p:nvPr/>
            </p:nvSpPr>
            <p:spPr bwMode="auto">
              <a:xfrm>
                <a:off x="2109" y="1552"/>
                <a:ext cx="84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41" name="Rectangle 48"/>
              <p:cNvSpPr>
                <a:spLocks noChangeArrowheads="1"/>
              </p:cNvSpPr>
              <p:nvPr/>
            </p:nvSpPr>
            <p:spPr bwMode="auto">
              <a:xfrm>
                <a:off x="2139" y="1552"/>
                <a:ext cx="1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SIG</a:t>
                </a:r>
                <a:endParaRPr lang="en-US" altLang="en-US" sz="1200" b="0"/>
              </a:p>
            </p:txBody>
          </p:sp>
          <p:sp>
            <p:nvSpPr>
              <p:cNvPr id="8242" name="Rectangle 49"/>
              <p:cNvSpPr>
                <a:spLocks noChangeArrowheads="1"/>
              </p:cNvSpPr>
              <p:nvPr/>
            </p:nvSpPr>
            <p:spPr bwMode="auto">
              <a:xfrm>
                <a:off x="2272" y="1552"/>
                <a:ext cx="84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43" name="Rectangle 50"/>
              <p:cNvSpPr>
                <a:spLocks noChangeArrowheads="1"/>
              </p:cNvSpPr>
              <p:nvPr/>
            </p:nvSpPr>
            <p:spPr bwMode="auto">
              <a:xfrm>
                <a:off x="2302" y="1552"/>
                <a:ext cx="111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</a:t>
                </a:r>
                <a:endParaRPr lang="en-US" altLang="en-US" sz="1200" b="0"/>
              </a:p>
            </p:txBody>
          </p:sp>
          <p:sp>
            <p:nvSpPr>
              <p:cNvPr id="8244" name="Rectangle 51"/>
              <p:cNvSpPr>
                <a:spLocks noChangeArrowheads="1"/>
              </p:cNvSpPr>
              <p:nvPr/>
            </p:nvSpPr>
            <p:spPr bwMode="auto">
              <a:xfrm>
                <a:off x="2448" y="1517"/>
                <a:ext cx="27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45" name="Rectangle 52"/>
              <p:cNvSpPr>
                <a:spLocks noChangeArrowheads="1"/>
              </p:cNvSpPr>
              <p:nvPr/>
            </p:nvSpPr>
            <p:spPr bwMode="auto">
              <a:xfrm>
                <a:off x="2448" y="1517"/>
                <a:ext cx="27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46" name="Rectangle 53"/>
              <p:cNvSpPr>
                <a:spLocks noChangeArrowheads="1"/>
              </p:cNvSpPr>
              <p:nvPr/>
            </p:nvSpPr>
            <p:spPr bwMode="auto">
              <a:xfrm>
                <a:off x="2502" y="1514"/>
                <a:ext cx="185" cy="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47" name="Rectangle 54"/>
              <p:cNvSpPr>
                <a:spLocks noChangeArrowheads="1"/>
              </p:cNvSpPr>
              <p:nvPr/>
            </p:nvSpPr>
            <p:spPr bwMode="auto">
              <a:xfrm>
                <a:off x="2644" y="1514"/>
                <a:ext cx="69" cy="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48" name="Rectangle 55"/>
              <p:cNvSpPr>
                <a:spLocks noChangeArrowheads="1"/>
              </p:cNvSpPr>
              <p:nvPr/>
            </p:nvSpPr>
            <p:spPr bwMode="auto">
              <a:xfrm>
                <a:off x="2526" y="1609"/>
                <a:ext cx="15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STF</a:t>
                </a:r>
                <a:endParaRPr lang="en-US" altLang="en-US" sz="1200" b="0"/>
              </a:p>
            </p:txBody>
          </p:sp>
          <p:sp>
            <p:nvSpPr>
              <p:cNvPr id="8249" name="Rectangle 56"/>
              <p:cNvSpPr>
                <a:spLocks noChangeArrowheads="1"/>
              </p:cNvSpPr>
              <p:nvPr/>
            </p:nvSpPr>
            <p:spPr bwMode="auto">
              <a:xfrm>
                <a:off x="2718" y="1517"/>
                <a:ext cx="86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2" name="Rectangle 57"/>
              <p:cNvSpPr>
                <a:spLocks noChangeArrowheads="1"/>
              </p:cNvSpPr>
              <p:nvPr/>
            </p:nvSpPr>
            <p:spPr bwMode="auto">
              <a:xfrm>
                <a:off x="2718" y="1517"/>
                <a:ext cx="86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51" name="Rectangle 58"/>
              <p:cNvSpPr>
                <a:spLocks noChangeArrowheads="1"/>
              </p:cNvSpPr>
              <p:nvPr/>
            </p:nvSpPr>
            <p:spPr bwMode="auto">
              <a:xfrm>
                <a:off x="2985" y="1552"/>
                <a:ext cx="222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52" name="Rectangle 59"/>
              <p:cNvSpPr>
                <a:spLocks noChangeArrowheads="1"/>
              </p:cNvSpPr>
              <p:nvPr/>
            </p:nvSpPr>
            <p:spPr bwMode="auto">
              <a:xfrm>
                <a:off x="3151" y="1552"/>
                <a:ext cx="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53" name="Rectangle 60"/>
              <p:cNvSpPr>
                <a:spLocks noChangeArrowheads="1"/>
              </p:cNvSpPr>
              <p:nvPr/>
            </p:nvSpPr>
            <p:spPr bwMode="auto">
              <a:xfrm>
                <a:off x="3181" y="1552"/>
                <a:ext cx="191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LTF</a:t>
                </a:r>
                <a:endParaRPr lang="en-US" altLang="en-US" sz="1200" b="0"/>
              </a:p>
            </p:txBody>
          </p:sp>
          <p:sp>
            <p:nvSpPr>
              <p:cNvPr id="8254" name="Rectangle 61"/>
              <p:cNvSpPr>
                <a:spLocks noChangeArrowheads="1"/>
              </p:cNvSpPr>
              <p:nvPr/>
            </p:nvSpPr>
            <p:spPr bwMode="auto">
              <a:xfrm>
                <a:off x="3578" y="1517"/>
                <a:ext cx="27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55" name="Rectangle 62"/>
              <p:cNvSpPr>
                <a:spLocks noChangeArrowheads="1"/>
              </p:cNvSpPr>
              <p:nvPr/>
            </p:nvSpPr>
            <p:spPr bwMode="auto">
              <a:xfrm>
                <a:off x="3578" y="1517"/>
                <a:ext cx="27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56" name="Rectangle 63"/>
              <p:cNvSpPr>
                <a:spLocks noChangeArrowheads="1"/>
              </p:cNvSpPr>
              <p:nvPr/>
            </p:nvSpPr>
            <p:spPr bwMode="auto">
              <a:xfrm>
                <a:off x="3632" y="1514"/>
                <a:ext cx="185" cy="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57" name="Rectangle 64"/>
              <p:cNvSpPr>
                <a:spLocks noChangeArrowheads="1"/>
              </p:cNvSpPr>
              <p:nvPr/>
            </p:nvSpPr>
            <p:spPr bwMode="auto">
              <a:xfrm>
                <a:off x="3774" y="1514"/>
                <a:ext cx="68" cy="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58" name="Rectangle 65"/>
              <p:cNvSpPr>
                <a:spLocks noChangeArrowheads="1"/>
              </p:cNvSpPr>
              <p:nvPr/>
            </p:nvSpPr>
            <p:spPr bwMode="auto">
              <a:xfrm>
                <a:off x="3623" y="1609"/>
                <a:ext cx="153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SIG</a:t>
                </a:r>
                <a:endParaRPr lang="en-US" altLang="en-US" sz="1200" b="0"/>
              </a:p>
            </p:txBody>
          </p:sp>
          <p:sp>
            <p:nvSpPr>
              <p:cNvPr id="8259" name="Rectangle 66"/>
              <p:cNvSpPr>
                <a:spLocks noChangeArrowheads="1"/>
              </p:cNvSpPr>
              <p:nvPr/>
            </p:nvSpPr>
            <p:spPr bwMode="auto">
              <a:xfrm>
                <a:off x="3736" y="1609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60" name="Rectangle 67"/>
              <p:cNvSpPr>
                <a:spLocks noChangeArrowheads="1"/>
              </p:cNvSpPr>
              <p:nvPr/>
            </p:nvSpPr>
            <p:spPr bwMode="auto">
              <a:xfrm>
                <a:off x="3762" y="1609"/>
                <a:ext cx="90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B</a:t>
                </a:r>
                <a:endParaRPr lang="en-US" altLang="en-US" sz="1200" b="0"/>
              </a:p>
            </p:txBody>
          </p:sp>
          <p:sp>
            <p:nvSpPr>
              <p:cNvPr id="8261" name="Rectangle 68"/>
              <p:cNvSpPr>
                <a:spLocks noChangeArrowheads="1"/>
              </p:cNvSpPr>
              <p:nvPr/>
            </p:nvSpPr>
            <p:spPr bwMode="auto">
              <a:xfrm>
                <a:off x="3848" y="1517"/>
                <a:ext cx="86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62" name="Rectangle 69"/>
              <p:cNvSpPr>
                <a:spLocks noChangeArrowheads="1"/>
              </p:cNvSpPr>
              <p:nvPr/>
            </p:nvSpPr>
            <p:spPr bwMode="auto">
              <a:xfrm>
                <a:off x="3848" y="1517"/>
                <a:ext cx="86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63" name="Rectangle 70"/>
              <p:cNvSpPr>
                <a:spLocks noChangeArrowheads="1"/>
              </p:cNvSpPr>
              <p:nvPr/>
            </p:nvSpPr>
            <p:spPr bwMode="auto">
              <a:xfrm>
                <a:off x="4186" y="1552"/>
                <a:ext cx="243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Data</a:t>
                </a:r>
                <a:endParaRPr lang="en-US" altLang="en-US" sz="1200" b="0"/>
              </a:p>
            </p:txBody>
          </p:sp>
          <p:sp>
            <p:nvSpPr>
              <p:cNvPr id="8264" name="Rectangle 71"/>
              <p:cNvSpPr>
                <a:spLocks noChangeArrowheads="1"/>
              </p:cNvSpPr>
              <p:nvPr/>
            </p:nvSpPr>
            <p:spPr bwMode="auto">
              <a:xfrm>
                <a:off x="2518" y="1986"/>
                <a:ext cx="860" cy="18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65" name="Rectangle 72"/>
              <p:cNvSpPr>
                <a:spLocks noChangeArrowheads="1"/>
              </p:cNvSpPr>
              <p:nvPr/>
            </p:nvSpPr>
            <p:spPr bwMode="auto">
              <a:xfrm>
                <a:off x="2518" y="1986"/>
                <a:ext cx="860" cy="188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66" name="Rectangle 73"/>
              <p:cNvSpPr>
                <a:spLocks noChangeArrowheads="1"/>
              </p:cNvSpPr>
              <p:nvPr/>
            </p:nvSpPr>
            <p:spPr bwMode="auto">
              <a:xfrm>
                <a:off x="2785" y="2020"/>
                <a:ext cx="222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67" name="Rectangle 74"/>
              <p:cNvSpPr>
                <a:spLocks noChangeArrowheads="1"/>
              </p:cNvSpPr>
              <p:nvPr/>
            </p:nvSpPr>
            <p:spPr bwMode="auto">
              <a:xfrm>
                <a:off x="2951" y="2020"/>
                <a:ext cx="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68" name="Rectangle 75"/>
              <p:cNvSpPr>
                <a:spLocks noChangeArrowheads="1"/>
              </p:cNvSpPr>
              <p:nvPr/>
            </p:nvSpPr>
            <p:spPr bwMode="auto">
              <a:xfrm>
                <a:off x="2981" y="2020"/>
                <a:ext cx="191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LTF</a:t>
                </a:r>
                <a:endParaRPr lang="en-US" altLang="en-US" sz="1200" b="0"/>
              </a:p>
            </p:txBody>
          </p:sp>
          <p:sp>
            <p:nvSpPr>
              <p:cNvPr id="8269" name="Line 76"/>
              <p:cNvSpPr>
                <a:spLocks noChangeShapeType="1"/>
              </p:cNvSpPr>
              <p:nvPr/>
            </p:nvSpPr>
            <p:spPr bwMode="auto">
              <a:xfrm flipH="1">
                <a:off x="3378" y="1704"/>
                <a:ext cx="190" cy="28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Line 77"/>
              <p:cNvSpPr>
                <a:spLocks noChangeShapeType="1"/>
              </p:cNvSpPr>
              <p:nvPr/>
            </p:nvSpPr>
            <p:spPr bwMode="auto">
              <a:xfrm flipH="1">
                <a:off x="2524" y="1704"/>
                <a:ext cx="194" cy="28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Line 78"/>
              <p:cNvSpPr>
                <a:spLocks noChangeShapeType="1"/>
              </p:cNvSpPr>
              <p:nvPr/>
            </p:nvSpPr>
            <p:spPr bwMode="auto">
              <a:xfrm>
                <a:off x="3855" y="1715"/>
                <a:ext cx="6" cy="366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5" name="Rectangle 62"/>
            <p:cNvSpPr>
              <a:spLocks noChangeArrowheads="1"/>
            </p:cNvSpPr>
            <p:nvPr/>
          </p:nvSpPr>
          <p:spPr bwMode="auto">
            <a:xfrm>
              <a:off x="5348008" y="3100689"/>
              <a:ext cx="428625" cy="2968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b="0"/>
                <a:t>VHT – SIG - B</a:t>
              </a:r>
            </a:p>
          </p:txBody>
        </p:sp>
        <p:sp>
          <p:nvSpPr>
            <p:cNvPr id="8216" name="Rectangle 52"/>
            <p:cNvSpPr>
              <a:spLocks noChangeArrowheads="1"/>
            </p:cNvSpPr>
            <p:nvPr/>
          </p:nvSpPr>
          <p:spPr bwMode="auto">
            <a:xfrm>
              <a:off x="3548711" y="3100215"/>
              <a:ext cx="428625" cy="296863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700" b="0"/>
                <a:t>VHT - STF</a:t>
              </a:r>
            </a:p>
          </p:txBody>
        </p:sp>
        <p:sp>
          <p:nvSpPr>
            <p:cNvPr id="8217" name="Rectangle 30"/>
            <p:cNvSpPr>
              <a:spLocks noChangeArrowheads="1"/>
            </p:cNvSpPr>
            <p:nvPr/>
          </p:nvSpPr>
          <p:spPr bwMode="auto">
            <a:xfrm>
              <a:off x="266810" y="3105315"/>
              <a:ext cx="952500" cy="296863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/>
                <a:t>L-STF</a:t>
              </a:r>
            </a:p>
          </p:txBody>
        </p:sp>
        <p:sp>
          <p:nvSpPr>
            <p:cNvPr id="8218" name="Rectangle 35"/>
            <p:cNvSpPr>
              <a:spLocks noChangeArrowheads="1"/>
            </p:cNvSpPr>
            <p:nvPr/>
          </p:nvSpPr>
          <p:spPr bwMode="auto">
            <a:xfrm>
              <a:off x="1218254" y="3105315"/>
              <a:ext cx="952500" cy="296863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/>
                <a:t>L-LTF</a:t>
              </a:r>
            </a:p>
          </p:txBody>
        </p:sp>
        <p:sp>
          <p:nvSpPr>
            <p:cNvPr id="8219" name="Rectangle 40"/>
            <p:cNvSpPr>
              <a:spLocks noChangeArrowheads="1"/>
            </p:cNvSpPr>
            <p:nvPr/>
          </p:nvSpPr>
          <p:spPr bwMode="auto">
            <a:xfrm>
              <a:off x="2175645" y="3105315"/>
              <a:ext cx="428625" cy="296863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700" b="0"/>
                <a:t>L-SIG</a:t>
              </a:r>
              <a:endParaRPr lang="en-US" altLang="en-US" sz="800" b="0"/>
            </a:p>
          </p:txBody>
        </p:sp>
        <p:sp>
          <p:nvSpPr>
            <p:cNvPr id="8220" name="Rectangle 44"/>
            <p:cNvSpPr>
              <a:spLocks noChangeArrowheads="1"/>
            </p:cNvSpPr>
            <p:nvPr/>
          </p:nvSpPr>
          <p:spPr bwMode="auto">
            <a:xfrm>
              <a:off x="2605858" y="3105315"/>
              <a:ext cx="950912" cy="2968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/>
                <a:t>VHT-SIG-A</a:t>
              </a:r>
            </a:p>
          </p:txBody>
        </p:sp>
        <p:cxnSp>
          <p:nvCxnSpPr>
            <p:cNvPr id="8221" name="Straight Arrow Connector 8245"/>
            <p:cNvCxnSpPr>
              <a:cxnSpLocks noChangeShapeType="1"/>
              <a:stCxn id="8215" idx="3"/>
              <a:endCxn id="8271" idx="1"/>
            </p:cNvCxnSpPr>
            <p:nvPr/>
          </p:nvCxnSpPr>
          <p:spPr bwMode="auto">
            <a:xfrm flipV="1">
              <a:off x="5776633" y="3248995"/>
              <a:ext cx="330603" cy="126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202" name="Left Brace 25"/>
          <p:cNvSpPr>
            <a:spLocks/>
          </p:cNvSpPr>
          <p:nvPr/>
        </p:nvSpPr>
        <p:spPr bwMode="auto">
          <a:xfrm rot="5400000">
            <a:off x="3945731" y="-867568"/>
            <a:ext cx="141287" cy="6870700"/>
          </a:xfrm>
          <a:prstGeom prst="leftBrace">
            <a:avLst>
              <a:gd name="adj1" fmla="val 8330"/>
              <a:gd name="adj2" fmla="val 50556"/>
            </a:avLst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  <p:grpSp>
        <p:nvGrpSpPr>
          <p:cNvPr id="8203" name="Group 8253"/>
          <p:cNvGrpSpPr>
            <a:grpSpLocks/>
          </p:cNvGrpSpPr>
          <p:nvPr/>
        </p:nvGrpSpPr>
        <p:grpSpPr bwMode="auto">
          <a:xfrm>
            <a:off x="1092200" y="4471988"/>
            <a:ext cx="7264400" cy="1703387"/>
            <a:chOff x="555892" y="4032963"/>
            <a:chExt cx="7800819" cy="2141793"/>
          </a:xfrm>
        </p:grpSpPr>
        <p:grpSp>
          <p:nvGrpSpPr>
            <p:cNvPr id="8204" name="Group 19"/>
            <p:cNvGrpSpPr>
              <a:grpSpLocks/>
            </p:cNvGrpSpPr>
            <p:nvPr/>
          </p:nvGrpSpPr>
          <p:grpSpPr bwMode="auto">
            <a:xfrm>
              <a:off x="555892" y="4032963"/>
              <a:ext cx="7112452" cy="2131521"/>
              <a:chOff x="251520" y="2780928"/>
              <a:chExt cx="7507586" cy="3312880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251520" y="2780928"/>
                <a:ext cx="4896252" cy="3313333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11" name="Lightning Bolt 12"/>
              <p:cNvSpPr>
                <a:spLocks noChangeArrowheads="1"/>
              </p:cNvSpPr>
              <p:nvPr/>
            </p:nvSpPr>
            <p:spPr bwMode="auto">
              <a:xfrm rot="-1124501">
                <a:off x="1814261" y="3850100"/>
                <a:ext cx="519736" cy="832686"/>
              </a:xfrm>
              <a:prstGeom prst="lightningBol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cxnSp>
            <p:nvCxnSpPr>
              <p:cNvPr id="15" name="Straight Arrow Connector 14"/>
              <p:cNvCxnSpPr>
                <a:stCxn id="100" idx="1"/>
                <a:endCxn id="101" idx="3"/>
              </p:cNvCxnSpPr>
              <p:nvPr/>
            </p:nvCxnSpPr>
            <p:spPr bwMode="auto">
              <a:xfrm flipH="1">
                <a:off x="4910247" y="3720946"/>
                <a:ext cx="2499409" cy="0"/>
              </a:xfrm>
              <a:prstGeom prst="straightConnector1">
                <a:avLst/>
              </a:prstGeom>
              <a:ln>
                <a:prstDash val="dash"/>
                <a:headEnd type="none" w="sm" len="sm"/>
                <a:tailEnd type="triangle"/>
              </a:ln>
              <a:ex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9" name="Left-Right Arrow 18"/>
              <p:cNvSpPr/>
              <p:nvPr/>
            </p:nvSpPr>
            <p:spPr bwMode="auto">
              <a:xfrm>
                <a:off x="1854813" y="2787133"/>
                <a:ext cx="5903932" cy="443638"/>
              </a:xfrm>
              <a:prstGeom prst="leftRightArrow">
                <a:avLst/>
              </a:prstGeom>
              <a:ln>
                <a:headEnd type="none" w="sm" len="sm"/>
                <a:tailEnd type="none" w="sm" len="sm"/>
              </a:ln>
              <a:ex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 err="1">
                    <a:solidFill>
                      <a:schemeClr val="tx1"/>
                    </a:solidFill>
                  </a:rPr>
                  <a:t>ToF</a:t>
                </a:r>
                <a:r>
                  <a:rPr lang="en-US" dirty="0">
                    <a:solidFill>
                      <a:schemeClr val="tx1"/>
                    </a:solidFill>
                  </a:rPr>
                  <a:t> Measurement</a:t>
                </a:r>
              </a:p>
            </p:txBody>
          </p:sp>
        </p:grpSp>
        <p:sp>
          <p:nvSpPr>
            <p:cNvPr id="8250" name="Rectangle 8249"/>
            <p:cNvSpPr/>
            <p:nvPr/>
          </p:nvSpPr>
          <p:spPr bwMode="auto">
            <a:xfrm>
              <a:off x="1004235" y="4104822"/>
              <a:ext cx="1021129" cy="634753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RSTA</a:t>
              </a: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260616" y="5170728"/>
              <a:ext cx="1019425" cy="634753"/>
            </a:xfrm>
            <a:prstGeom prst="rect">
              <a:avLst/>
            </a:prstGeom>
            <a:solidFill>
              <a:srgbClr val="FF0000"/>
            </a:solidFill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Type B Adversary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7337286" y="4318402"/>
              <a:ext cx="1019425" cy="636750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ISTA actual position </a:t>
              </a: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3949999" y="4318402"/>
              <a:ext cx="1019425" cy="636750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Spoofed ISA Range</a:t>
              </a:r>
            </a:p>
          </p:txBody>
        </p:sp>
        <p:sp>
          <p:nvSpPr>
            <p:cNvPr id="8209" name="Rectangle 7"/>
            <p:cNvSpPr>
              <a:spLocks noChangeArrowheads="1"/>
            </p:cNvSpPr>
            <p:nvPr/>
          </p:nvSpPr>
          <p:spPr bwMode="auto">
            <a:xfrm>
              <a:off x="560520" y="5897757"/>
              <a:ext cx="1275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chemeClr val="accent2"/>
                  </a:solidFill>
                </a:rPr>
                <a:t>Allowed 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83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E00F7D75-BFF0-40F0-8430-09FEA4AD72A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smtClean="0"/>
          </a:p>
        </p:txBody>
      </p:sp>
      <p:sp>
        <p:nvSpPr>
          <p:cNvPr id="1024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951038"/>
          </a:xfrm>
        </p:spPr>
        <p:txBody>
          <a:bodyPr/>
          <a:lstStyle/>
          <a:p>
            <a:pPr algn="l"/>
            <a:r>
              <a:rPr lang="en-US" altLang="en-US" sz="2000" smtClean="0">
                <a:solidFill>
                  <a:srgbClr val="000000"/>
                </a:solidFill>
              </a:rPr>
              <a:t>Q: What about timing?</a:t>
            </a:r>
            <a:br>
              <a:rPr lang="en-US" altLang="en-US" sz="2000" smtClean="0">
                <a:solidFill>
                  <a:srgbClr val="000000"/>
                </a:solidFill>
              </a:rPr>
            </a:br>
            <a:r>
              <a:rPr lang="en-US" altLang="en-US" sz="2000" smtClean="0">
                <a:solidFill>
                  <a:srgbClr val="000000"/>
                </a:solidFill>
              </a:rPr>
              <a:t>A: It is a bad practice to rely on PHY properties as a protection mechanism. The adversary may move around freely between the RSTA and the ISTA until the desired attack timing is obtained and the attack is successful.</a:t>
            </a:r>
            <a:endParaRPr lang="en-US" altLang="en-US" smtClean="0"/>
          </a:p>
        </p:txBody>
      </p:sp>
      <p:grpSp>
        <p:nvGrpSpPr>
          <p:cNvPr id="10245" name="Group 6"/>
          <p:cNvGrpSpPr>
            <a:grpSpLocks/>
          </p:cNvGrpSpPr>
          <p:nvPr/>
        </p:nvGrpSpPr>
        <p:grpSpPr bwMode="auto">
          <a:xfrm>
            <a:off x="939800" y="3141663"/>
            <a:ext cx="7264400" cy="1701800"/>
            <a:chOff x="555892" y="4032963"/>
            <a:chExt cx="7800819" cy="2141793"/>
          </a:xfrm>
        </p:grpSpPr>
        <p:grpSp>
          <p:nvGrpSpPr>
            <p:cNvPr id="10248" name="Group 19"/>
            <p:cNvGrpSpPr>
              <a:grpSpLocks/>
            </p:cNvGrpSpPr>
            <p:nvPr/>
          </p:nvGrpSpPr>
          <p:grpSpPr bwMode="auto">
            <a:xfrm>
              <a:off x="555892" y="4032963"/>
              <a:ext cx="7112452" cy="2131521"/>
              <a:chOff x="251520" y="2780928"/>
              <a:chExt cx="7507586" cy="3312880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251520" y="2780928"/>
                <a:ext cx="4896252" cy="3313318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55" name="Lightning Bolt 12"/>
              <p:cNvSpPr>
                <a:spLocks noChangeArrowheads="1"/>
              </p:cNvSpPr>
              <p:nvPr/>
            </p:nvSpPr>
            <p:spPr bwMode="auto">
              <a:xfrm rot="-1124501">
                <a:off x="1814261" y="3850100"/>
                <a:ext cx="519736" cy="832686"/>
              </a:xfrm>
              <a:prstGeom prst="lightningBol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cxnSp>
            <p:nvCxnSpPr>
              <p:cNvPr id="16" name="Straight Arrow Connector 15"/>
              <p:cNvCxnSpPr>
                <a:stCxn id="11" idx="1"/>
                <a:endCxn id="12" idx="3"/>
              </p:cNvCxnSpPr>
              <p:nvPr/>
            </p:nvCxnSpPr>
            <p:spPr bwMode="auto">
              <a:xfrm flipH="1">
                <a:off x="4910247" y="3718718"/>
                <a:ext cx="2499409" cy="0"/>
              </a:xfrm>
              <a:prstGeom prst="straightConnector1">
                <a:avLst/>
              </a:prstGeom>
              <a:ln>
                <a:prstDash val="dash"/>
                <a:headEnd type="none" w="sm" len="sm"/>
                <a:tailEnd type="triangle"/>
              </a:ln>
              <a:ex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7" name="Left-Right Arrow 16"/>
              <p:cNvSpPr/>
              <p:nvPr/>
            </p:nvSpPr>
            <p:spPr bwMode="auto">
              <a:xfrm>
                <a:off x="1854813" y="2787139"/>
                <a:ext cx="5903932" cy="440948"/>
              </a:xfrm>
              <a:prstGeom prst="leftRightArrow">
                <a:avLst/>
              </a:prstGeom>
              <a:ln>
                <a:headEnd type="none" w="sm" len="sm"/>
                <a:tailEnd type="none" w="sm" len="sm"/>
              </a:ln>
              <a:ex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 err="1">
                    <a:solidFill>
                      <a:schemeClr val="tx1"/>
                    </a:solidFill>
                  </a:rPr>
                  <a:t>ToF</a:t>
                </a:r>
                <a:r>
                  <a:rPr lang="en-US" dirty="0">
                    <a:solidFill>
                      <a:schemeClr val="tx1"/>
                    </a:solidFill>
                  </a:rPr>
                  <a:t> Measurement</a:t>
                </a:r>
              </a:p>
            </p:txBody>
          </p:sp>
        </p:grpSp>
        <p:sp>
          <p:nvSpPr>
            <p:cNvPr id="9" name="Rectangle 8"/>
            <p:cNvSpPr/>
            <p:nvPr/>
          </p:nvSpPr>
          <p:spPr bwMode="auto">
            <a:xfrm>
              <a:off x="1004235" y="4104889"/>
              <a:ext cx="1021129" cy="635345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RSTA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260616" y="5169791"/>
              <a:ext cx="1019425" cy="775201"/>
            </a:xfrm>
            <a:prstGeom prst="rect">
              <a:avLst/>
            </a:prstGeom>
            <a:solidFill>
              <a:srgbClr val="FF0000"/>
            </a:solidFill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Adversary moves around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337286" y="4318668"/>
              <a:ext cx="1019425" cy="635345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ISTA actual position 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949999" y="4318668"/>
              <a:ext cx="1019425" cy="635345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Spoofed ISA Range</a:t>
              </a:r>
            </a:p>
          </p:txBody>
        </p:sp>
        <p:sp>
          <p:nvSpPr>
            <p:cNvPr id="10253" name="Rectangle 7"/>
            <p:cNvSpPr>
              <a:spLocks noChangeArrowheads="1"/>
            </p:cNvSpPr>
            <p:nvPr/>
          </p:nvSpPr>
          <p:spPr bwMode="auto">
            <a:xfrm>
              <a:off x="560520" y="5897757"/>
              <a:ext cx="1275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chemeClr val="accent2"/>
                  </a:solidFill>
                </a:rPr>
                <a:t>Allowed Area</a:t>
              </a:r>
            </a:p>
          </p:txBody>
        </p:sp>
      </p:grpSp>
      <p:sp>
        <p:nvSpPr>
          <p:cNvPr id="10246" name="Right Arrow 17"/>
          <p:cNvSpPr>
            <a:spLocks noChangeArrowheads="1"/>
          </p:cNvSpPr>
          <p:nvPr/>
        </p:nvSpPr>
        <p:spPr bwMode="auto">
          <a:xfrm>
            <a:off x="3563938" y="4292600"/>
            <a:ext cx="5329237" cy="215900"/>
          </a:xfrm>
          <a:prstGeom prst="rightArrow">
            <a:avLst>
              <a:gd name="adj1" fmla="val 50000"/>
              <a:gd name="adj2" fmla="val 50053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  <p:sp>
        <p:nvSpPr>
          <p:cNvPr id="10247" name="Right Arrow 18"/>
          <p:cNvSpPr>
            <a:spLocks noChangeArrowheads="1"/>
          </p:cNvSpPr>
          <p:nvPr/>
        </p:nvSpPr>
        <p:spPr bwMode="auto">
          <a:xfrm rot="10800000">
            <a:off x="107950" y="4306888"/>
            <a:ext cx="2374900" cy="123825"/>
          </a:xfrm>
          <a:prstGeom prst="rightArrow">
            <a:avLst>
              <a:gd name="adj1" fmla="val 50000"/>
              <a:gd name="adj2" fmla="val 5025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625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951038"/>
          </a:xfrm>
        </p:spPr>
        <p:txBody>
          <a:bodyPr/>
          <a:lstStyle/>
          <a:p>
            <a:pPr algn="l"/>
            <a:r>
              <a:rPr lang="en-US" altLang="en-US" sz="2000" smtClean="0">
                <a:solidFill>
                  <a:srgbClr val="000000"/>
                </a:solidFill>
              </a:rPr>
              <a:t>Q: Wouldn’t it create ACK decode error on RSTA side? </a:t>
            </a:r>
            <a:br>
              <a:rPr lang="en-US" altLang="en-US" sz="2000" smtClean="0">
                <a:solidFill>
                  <a:srgbClr val="000000"/>
                </a:solidFill>
              </a:rPr>
            </a:br>
            <a:r>
              <a:rPr lang="en-US" altLang="en-US" sz="2000" smtClean="0">
                <a:solidFill>
                  <a:srgbClr val="000000"/>
                </a:solidFill>
              </a:rPr>
              <a:t>A: No, the spoofed signal is perceived as multipath somewhat hindering the SINR while still allow for correct decoding while giving a wrong sense of distance.</a:t>
            </a:r>
            <a:endParaRPr lang="en-US" altLang="en-US" smtClean="0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C09E5569-E166-4A8F-92D2-B8A3D8DBAEE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smtClean="0"/>
          </a:p>
        </p:txBody>
      </p:sp>
      <p:pic>
        <p:nvPicPr>
          <p:cNvPr id="1229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10"/>
          <a:stretch>
            <a:fillRect/>
          </a:stretch>
        </p:blipFill>
        <p:spPr bwMode="auto">
          <a:xfrm>
            <a:off x="3995738" y="2133600"/>
            <a:ext cx="2533650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2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REVmc</a:t>
            </a:r>
            <a:r>
              <a:rPr lang="en-US" altLang="en-US" dirty="0" smtClean="0"/>
              <a:t> FTM uses ACK frames for measurements purposes only. </a:t>
            </a:r>
          </a:p>
          <a:p>
            <a:r>
              <a:rPr lang="en-US" altLang="en-US" dirty="0" smtClean="0"/>
              <a:t>The ACK doesn’t contain any information unknown to the attacker.</a:t>
            </a:r>
          </a:p>
          <a:p>
            <a:r>
              <a:rPr lang="en-US" altLang="en-US" dirty="0" smtClean="0"/>
              <a:t>This submission demonstrates a measurement attack over the ACK, with no specialized HW and no impact on successful ACK decoding. </a:t>
            </a:r>
          </a:p>
          <a:p>
            <a:r>
              <a:rPr lang="en-US" altLang="en-US" dirty="0" smtClean="0"/>
              <a:t>Thus, it is not useful to protect the ACK at the MAC level from these types of attack.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119ADFF0-8AD0-4F43-BFA0-EDC18A2C3159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4032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1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Do you agree that for </a:t>
            </a:r>
            <a:r>
              <a:rPr lang="en-US" altLang="en-US" dirty="0" err="1" smtClean="0"/>
              <a:t>REVmc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HEz</a:t>
            </a:r>
            <a:r>
              <a:rPr lang="en-US" altLang="en-US" dirty="0" smtClean="0"/>
              <a:t>, and </a:t>
            </a:r>
            <a:r>
              <a:rPr lang="en-US" altLang="en-US" dirty="0" err="1" smtClean="0"/>
              <a:t>VHTz</a:t>
            </a:r>
            <a:r>
              <a:rPr lang="en-US" altLang="en-US" dirty="0" smtClean="0"/>
              <a:t> FTM modes the fields over which range measurements is performed shall be protected for spoofing prevention against a Type B adversary? </a:t>
            </a:r>
          </a:p>
          <a:p>
            <a:endParaRPr lang="en-US" altLang="en-US" dirty="0" smtClean="0"/>
          </a:p>
          <a:p>
            <a:pPr lvl="1"/>
            <a:r>
              <a:rPr lang="en-US" altLang="en-US" dirty="0" smtClean="0"/>
              <a:t>Yes: </a:t>
            </a:r>
            <a:r>
              <a:rPr lang="en-US" altLang="en-US" dirty="0" smtClean="0"/>
              <a:t>14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No: </a:t>
            </a:r>
            <a:r>
              <a:rPr lang="en-US" altLang="en-US" dirty="0" smtClean="0"/>
              <a:t>0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Abstain</a:t>
            </a:r>
            <a:r>
              <a:rPr lang="en-US" altLang="en-US" dirty="0" smtClean="0"/>
              <a:t>: 2 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9CF2CB26-14DE-4AD2-B002-18E7BDC3600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61258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</a:t>
            </a:r>
            <a:endParaRPr lang="en-US" alt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Move to adopt the following text to the SFD and instruct the SFD editor to include it in </a:t>
            </a:r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dirty="0"/>
              <a:t>SFD under </a:t>
            </a:r>
            <a:r>
              <a:rPr lang="en-US" dirty="0" smtClean="0"/>
              <a:t>the security section </a:t>
            </a:r>
            <a:r>
              <a:rPr lang="en-US" dirty="0"/>
              <a:t>and grant editorial license to SFD Editor</a:t>
            </a:r>
          </a:p>
          <a:p>
            <a:pPr marL="457200" lvl="1" indent="0">
              <a:buNone/>
            </a:pPr>
            <a:r>
              <a:rPr lang="en-US" altLang="en-US" dirty="0" smtClean="0"/>
              <a:t>F</a:t>
            </a:r>
            <a:r>
              <a:rPr lang="en-US" altLang="en-US" dirty="0" smtClean="0"/>
              <a:t>or </a:t>
            </a:r>
            <a:r>
              <a:rPr lang="en-US" altLang="en-US" dirty="0" err="1" smtClean="0"/>
              <a:t>REVmc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HEz</a:t>
            </a:r>
            <a:r>
              <a:rPr lang="en-US" altLang="en-US" dirty="0" smtClean="0"/>
              <a:t>, and </a:t>
            </a:r>
            <a:r>
              <a:rPr lang="en-US" altLang="en-US" dirty="0" err="1" smtClean="0"/>
              <a:t>VHTz</a:t>
            </a:r>
            <a:r>
              <a:rPr lang="en-US" altLang="en-US" dirty="0" smtClean="0"/>
              <a:t> FTM modes the fields over which range measurements </a:t>
            </a:r>
            <a:r>
              <a:rPr lang="en-US" altLang="en-US" dirty="0" smtClean="0"/>
              <a:t>are</a:t>
            </a:r>
            <a:r>
              <a:rPr lang="en-US" altLang="en-US" dirty="0" smtClean="0"/>
              <a:t> </a:t>
            </a:r>
            <a:r>
              <a:rPr lang="en-US" altLang="en-US" dirty="0" smtClean="0"/>
              <a:t>performed shall be protected </a:t>
            </a:r>
            <a:r>
              <a:rPr lang="en-US" altLang="en-US" dirty="0" smtClean="0"/>
              <a:t>against </a:t>
            </a:r>
            <a:r>
              <a:rPr lang="en-US" altLang="en-US" dirty="0" smtClean="0"/>
              <a:t>a Type B </a:t>
            </a:r>
            <a:r>
              <a:rPr lang="en-US" altLang="en-US" dirty="0" smtClean="0"/>
              <a:t>adversary attack 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Moved by: Nehru Bhandaru</a:t>
            </a:r>
          </a:p>
          <a:p>
            <a:pPr marL="0" indent="0">
              <a:buNone/>
            </a:pPr>
            <a:r>
              <a:rPr lang="en-US" altLang="en-US" dirty="0" smtClean="0"/>
              <a:t>Seconded: SK Yong</a:t>
            </a:r>
          </a:p>
          <a:p>
            <a:pPr lvl="1"/>
            <a:r>
              <a:rPr lang="en-US" altLang="en-US" dirty="0" smtClean="0"/>
              <a:t>Yes</a:t>
            </a:r>
            <a:r>
              <a:rPr lang="en-US" altLang="en-US" dirty="0" smtClean="0"/>
              <a:t>: </a:t>
            </a:r>
            <a:r>
              <a:rPr lang="en-US" altLang="en-US" dirty="0" smtClean="0"/>
              <a:t>17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No: </a:t>
            </a:r>
            <a:r>
              <a:rPr lang="en-US" altLang="en-US" dirty="0" smtClean="0"/>
              <a:t>0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Abstain</a:t>
            </a:r>
            <a:r>
              <a:rPr lang="en-US" altLang="en-US" dirty="0" smtClean="0"/>
              <a:t>: 1</a:t>
            </a:r>
          </a:p>
          <a:p>
            <a:r>
              <a:rPr lang="en-US" altLang="en-US" dirty="0" smtClean="0"/>
              <a:t>Motion passes</a:t>
            </a:r>
            <a:r>
              <a:rPr lang="en-US" altLang="en-US" dirty="0" smtClean="0"/>
              <a:t>  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9CF2CB26-14DE-4AD2-B002-18E7BDC3600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98590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81406</TotalTime>
  <Words>548</Words>
  <Application>Microsoft Office PowerPoint</Application>
  <PresentationFormat>On-screen Show (4:3)</PresentationFormat>
  <Paragraphs>115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Times New Roman</vt:lpstr>
      <vt:lpstr>Wingdings</vt:lpstr>
      <vt:lpstr>ACcord-Submission</vt:lpstr>
      <vt:lpstr>Document</vt:lpstr>
      <vt:lpstr>Discussion on FTM Protection – follow up</vt:lpstr>
      <vt:lpstr>Abstract</vt:lpstr>
      <vt:lpstr>Mechanism for successful rage estimation attack</vt:lpstr>
      <vt:lpstr>Q: Is this attack simple to generate? A: Yes, hacker can configure NIC to transmit NDP frame in response to FTM frame at low power.</vt:lpstr>
      <vt:lpstr>Q: What about timing? A: It is a bad practice to rely on PHY properties as a protection mechanism. The adversary may move around freely between the RSTA and the ISTA until the desired attack timing is obtained and the attack is successful.</vt:lpstr>
      <vt:lpstr>Q: Wouldn’t it create ACK decode error on RSTA side?  A: No, the spoofed signal is perceived as multipath somewhat hindering the SINR while still allow for correct decoding while giving a wrong sense of distance.</vt:lpstr>
      <vt:lpstr>Summary </vt:lpstr>
      <vt:lpstr>Straw poll 1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207</cp:revision>
  <cp:lastPrinted>2013-07-10T22:27:23Z</cp:lastPrinted>
  <dcterms:created xsi:type="dcterms:W3CDTF">2009-11-13T19:11:16Z</dcterms:created>
  <dcterms:modified xsi:type="dcterms:W3CDTF">2017-05-09T06:28:03Z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