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ustom.xml" ContentType="application/vnd.openxmlformats-officedocument.custom-propertie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6"/>
  </p:notesMasterIdLst>
  <p:handoutMasterIdLst>
    <p:handoutMasterId r:id="rId37"/>
  </p:handoutMasterIdLst>
  <p:sldIdLst>
    <p:sldId id="269" r:id="rId2"/>
    <p:sldId id="393" r:id="rId3"/>
    <p:sldId id="324" r:id="rId4"/>
    <p:sldId id="352" r:id="rId5"/>
    <p:sldId id="317" r:id="rId6"/>
    <p:sldId id="318" r:id="rId7"/>
    <p:sldId id="319" r:id="rId8"/>
    <p:sldId id="320" r:id="rId9"/>
    <p:sldId id="321" r:id="rId10"/>
    <p:sldId id="322" r:id="rId11"/>
    <p:sldId id="450" r:id="rId12"/>
    <p:sldId id="451" r:id="rId13"/>
    <p:sldId id="433" r:id="rId14"/>
    <p:sldId id="440" r:id="rId15"/>
    <p:sldId id="467" r:id="rId16"/>
    <p:sldId id="465" r:id="rId17"/>
    <p:sldId id="469" r:id="rId18"/>
    <p:sldId id="470" r:id="rId19"/>
    <p:sldId id="471" r:id="rId20"/>
    <p:sldId id="473" r:id="rId21"/>
    <p:sldId id="474" r:id="rId22"/>
    <p:sldId id="476" r:id="rId23"/>
    <p:sldId id="477" r:id="rId24"/>
    <p:sldId id="480" r:id="rId25"/>
    <p:sldId id="478" r:id="rId26"/>
    <p:sldId id="482" r:id="rId27"/>
    <p:sldId id="483" r:id="rId28"/>
    <p:sldId id="485" r:id="rId29"/>
    <p:sldId id="484" r:id="rId30"/>
    <p:sldId id="481" r:id="rId31"/>
    <p:sldId id="486" r:id="rId32"/>
    <p:sldId id="487" r:id="rId33"/>
    <p:sldId id="488" r:id="rId34"/>
    <p:sldId id="489" r:id="rId3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771"/>
    <p:restoredTop sz="94808"/>
  </p:normalViewPr>
  <p:slideViewPr>
    <p:cSldViewPr>
      <p:cViewPr varScale="1">
        <p:scale>
          <a:sx n="77" d="100"/>
          <a:sy n="77" d="100"/>
        </p:scale>
        <p:origin x="-228" y="-90"/>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1410"/>
    </p:cViewPr>
  </p:sorterViewPr>
  <p:notesViewPr>
    <p:cSldViewPr>
      <p:cViewPr>
        <p:scale>
          <a:sx n="100" d="100"/>
          <a:sy n="100" d="100"/>
        </p:scale>
        <p:origin x="2936" y="-560"/>
      </p:cViewPr>
      <p:guideLst>
        <p:guide orient="horz" pos="2160"/>
        <p:guide pos="288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891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 xmlns:p14="http://schemas.microsoft.com/office/powerpoint/2010/main" val="25592705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506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4D8DF04-AFC0-42A5-B25D-E60A4BFE5824}" type="slidenum">
              <a:rPr lang="en-US" altLang="en-US"/>
              <a:pPr/>
              <a:t>10</a:t>
            </a:fld>
            <a:endParaRPr lang="en-US" altLang="en-US"/>
          </a:p>
        </p:txBody>
      </p:sp>
      <p:sp>
        <p:nvSpPr>
          <p:cNvPr id="45062" name="Rectangle 2"/>
          <p:cNvSpPr>
            <a:spLocks noGrp="1" noRot="1" noChangeAspect="1" noChangeArrowheads="1" noTextEdit="1"/>
          </p:cNvSpPr>
          <p:nvPr>
            <p:ph type="sldImg"/>
          </p:nvPr>
        </p:nvSpPr>
        <p:spPr>
          <a:xfrm>
            <a:off x="1149350" y="696913"/>
            <a:ext cx="4637088" cy="3478212"/>
          </a:xfrm>
          <a:ln/>
        </p:spPr>
      </p:sp>
      <p:sp>
        <p:nvSpPr>
          <p:cNvPr id="45063" name="Rectangle 3"/>
          <p:cNvSpPr>
            <a:spLocks noGrp="1" noChangeArrowheads="1"/>
          </p:cNvSpPr>
          <p:nvPr>
            <p:ph type="body" idx="1"/>
          </p:nvPr>
        </p:nvSpPr>
        <p:spPr>
          <a:xfrm>
            <a:off x="925513" y="4408488"/>
            <a:ext cx="5083175" cy="4175125"/>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 xmlns:p14="http://schemas.microsoft.com/office/powerpoint/2010/main" val="26186225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11</a:t>
            </a:fld>
            <a:endParaRPr lang="en-US" altLang="en-US"/>
          </a:p>
        </p:txBody>
      </p:sp>
    </p:spTree>
    <p:extLst>
      <p:ext uri="{BB962C8B-B14F-4D97-AF65-F5344CB8AC3E}">
        <p14:creationId xmlns="" xmlns:p14="http://schemas.microsoft.com/office/powerpoint/2010/main" val="13233739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12</a:t>
            </a:fld>
            <a:endParaRPr lang="en-US" altLang="en-US"/>
          </a:p>
        </p:txBody>
      </p:sp>
    </p:spTree>
    <p:extLst>
      <p:ext uri="{BB962C8B-B14F-4D97-AF65-F5344CB8AC3E}">
        <p14:creationId xmlns="" xmlns:p14="http://schemas.microsoft.com/office/powerpoint/2010/main" val="149977828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13</a:t>
            </a:fld>
            <a:endParaRPr lang="en-US" altLang="en-US"/>
          </a:p>
        </p:txBody>
      </p:sp>
    </p:spTree>
    <p:extLst>
      <p:ext uri="{BB962C8B-B14F-4D97-AF65-F5344CB8AC3E}">
        <p14:creationId xmlns="" xmlns:p14="http://schemas.microsoft.com/office/powerpoint/2010/main" val="39593226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14</a:t>
            </a:fld>
            <a:endParaRPr lang="en-US" altLang="en-US"/>
          </a:p>
        </p:txBody>
      </p:sp>
    </p:spTree>
    <p:extLst>
      <p:ext uri="{BB962C8B-B14F-4D97-AF65-F5344CB8AC3E}">
        <p14:creationId xmlns="" xmlns:p14="http://schemas.microsoft.com/office/powerpoint/2010/main" val="39593226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2</a:t>
            </a:fld>
            <a:endParaRPr lang="en-US" altLang="en-US"/>
          </a:p>
        </p:txBody>
      </p:sp>
    </p:spTree>
    <p:extLst>
      <p:ext uri="{BB962C8B-B14F-4D97-AF65-F5344CB8AC3E}">
        <p14:creationId xmlns="" xmlns:p14="http://schemas.microsoft.com/office/powerpoint/2010/main" val="4000346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a:t>
            </a:fld>
            <a:endParaRPr lang="en-US" altLang="en-US"/>
          </a:p>
        </p:txBody>
      </p:sp>
    </p:spTree>
    <p:extLst>
      <p:ext uri="{BB962C8B-B14F-4D97-AF65-F5344CB8AC3E}">
        <p14:creationId xmlns="" xmlns:p14="http://schemas.microsoft.com/office/powerpoint/2010/main" val="2537249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4</a:t>
            </a:fld>
            <a:endParaRPr lang="en-US" altLang="en-US"/>
          </a:p>
        </p:txBody>
      </p:sp>
    </p:spTree>
    <p:extLst>
      <p:ext uri="{BB962C8B-B14F-4D97-AF65-F5344CB8AC3E}">
        <p14:creationId xmlns="" xmlns:p14="http://schemas.microsoft.com/office/powerpoint/2010/main" val="836732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994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88FFA44B-A05E-4727-910F-414F593231F4}" type="slidenum">
              <a:rPr lang="en-US" altLang="en-US"/>
              <a:pPr/>
              <a:t>5</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 xmlns:p14="http://schemas.microsoft.com/office/powerpoint/2010/main" val="16375375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0965"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73079917-35D1-411C-A26F-0E38B27BD051}" type="slidenum">
              <a:rPr lang="en-US" altLang="en-US"/>
              <a:pPr/>
              <a:t>6</a:t>
            </a:fld>
            <a:endParaRPr lang="en-US" altLang="en-US"/>
          </a:p>
        </p:txBody>
      </p:sp>
      <p:sp>
        <p:nvSpPr>
          <p:cNvPr id="40966" name="Rectangle 2"/>
          <p:cNvSpPr>
            <a:spLocks noGrp="1" noChangeArrowheads="1"/>
          </p:cNvSpPr>
          <p:nvPr>
            <p:ph type="body" idx="1"/>
          </p:nvPr>
        </p:nvSpPr>
        <p:spPr>
          <a:xfrm>
            <a:off x="925513" y="4408488"/>
            <a:ext cx="5083175" cy="4175125"/>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40967"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 xmlns:p14="http://schemas.microsoft.com/office/powerpoint/2010/main" val="11776440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1989"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0E7487C3-F7A9-474A-832C-DD83B8C43F93}" type="slidenum">
              <a:rPr lang="en-US" altLang="en-US"/>
              <a:pPr/>
              <a:t>7</a:t>
            </a:fld>
            <a:endParaRPr lang="en-US" altLang="en-US"/>
          </a:p>
        </p:txBody>
      </p:sp>
      <p:sp>
        <p:nvSpPr>
          <p:cNvPr id="41990" name="Rectangle 2"/>
          <p:cNvSpPr>
            <a:spLocks noGrp="1" noRot="1" noChangeAspect="1" noChangeArrowheads="1" noTextEdit="1"/>
          </p:cNvSpPr>
          <p:nvPr>
            <p:ph type="sldImg"/>
          </p:nvPr>
        </p:nvSpPr>
        <p:spPr>
          <a:xfrm>
            <a:off x="1149350" y="696913"/>
            <a:ext cx="4637088" cy="3478212"/>
          </a:xfrm>
          <a:ln/>
        </p:spPr>
      </p:sp>
      <p:sp>
        <p:nvSpPr>
          <p:cNvPr id="41991" name="Rectangle 3"/>
          <p:cNvSpPr>
            <a:spLocks noGrp="1" noChangeArrowheads="1"/>
          </p:cNvSpPr>
          <p:nvPr>
            <p:ph type="body" idx="1"/>
          </p:nvPr>
        </p:nvSpPr>
        <p:spPr>
          <a:xfrm>
            <a:off x="925513" y="4408488"/>
            <a:ext cx="5083175" cy="4175125"/>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 xmlns:p14="http://schemas.microsoft.com/office/powerpoint/2010/main" val="26138936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3013"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2ED9F0BE-5515-4486-A150-A7FF622CB7E6}" type="slidenum">
              <a:rPr lang="en-US" altLang="en-US"/>
              <a:pPr/>
              <a:t>8</a:t>
            </a:fld>
            <a:endParaRPr lang="en-US" altLang="en-US"/>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 xmlns:p14="http://schemas.microsoft.com/office/powerpoint/2010/main" val="19161780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403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B60E471E-B7F2-4213-8AA3-40FB3EBC7B3F}" type="slidenum">
              <a:rPr lang="en-US" altLang="en-US"/>
              <a:pPr/>
              <a:t>9</a:t>
            </a:fld>
            <a:endParaRPr lang="en-US" altLang="en-US"/>
          </a:p>
        </p:txBody>
      </p:sp>
      <p:sp>
        <p:nvSpPr>
          <p:cNvPr id="44038" name="Rectangle 2"/>
          <p:cNvSpPr>
            <a:spLocks noGrp="1" noRot="1" noChangeAspect="1" noChangeArrowheads="1" noTextEdit="1"/>
          </p:cNvSpPr>
          <p:nvPr>
            <p:ph type="sldImg"/>
          </p:nvPr>
        </p:nvSpPr>
        <p:spPr>
          <a:xfrm>
            <a:off x="1154113" y="701675"/>
            <a:ext cx="4625975" cy="3468688"/>
          </a:xfrm>
          <a:ln/>
        </p:spPr>
      </p:sp>
      <p:sp>
        <p:nvSpPr>
          <p:cNvPr id="4403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 xmlns:p14="http://schemas.microsoft.com/office/powerpoint/2010/main" val="10771939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Tree>
    <p:extLst>
      <p:ext uri="{BB962C8B-B14F-4D97-AF65-F5344CB8AC3E}">
        <p14:creationId xmlns="" xmlns:p14="http://schemas.microsoft.com/office/powerpoint/2010/main" val="23049611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Tree>
    <p:extLst>
      <p:ext uri="{BB962C8B-B14F-4D97-AF65-F5344CB8AC3E}">
        <p14:creationId xmlns="" xmlns:p14="http://schemas.microsoft.com/office/powerpoint/2010/main" val="133535478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2017</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Tree>
    <p:extLst>
      <p:ext uri="{BB962C8B-B14F-4D97-AF65-F5344CB8AC3E}">
        <p14:creationId xmlns="" xmlns:p14="http://schemas.microsoft.com/office/powerpoint/2010/main" val="2834688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2017</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Tree>
    <p:extLst>
      <p:ext uri="{BB962C8B-B14F-4D97-AF65-F5344CB8AC3E}">
        <p14:creationId xmlns="" xmlns:p14="http://schemas.microsoft.com/office/powerpoint/2010/main" val="9370704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2017</a:t>
            </a:r>
            <a:endParaRPr lang="en-US" dirty="0"/>
          </a:p>
        </p:txBody>
      </p:sp>
      <p:sp>
        <p:nvSpPr>
          <p:cNvPr id="1029" name="Rectangle 5"/>
          <p:cNvSpPr>
            <a:spLocks noGrp="1" noChangeArrowheads="1"/>
          </p:cNvSpPr>
          <p:nvPr>
            <p:ph type="ftr" sz="quarter" idx="3"/>
          </p:nvPr>
        </p:nvSpPr>
        <p:spPr bwMode="auto">
          <a:xfrm>
            <a:off x="6844742" y="6475413"/>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Eric Wong (Apple)</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5059770" y="332601"/>
            <a:ext cx="3398430"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802.11-17/0786r2</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hyperlink" Target="mailto:jrosdahl@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dt" sz="quarter" idx="10"/>
          </p:nvPr>
        </p:nvSpPr>
        <p:spPr>
          <a:xfrm>
            <a:off x="696913" y="332601"/>
            <a:ext cx="968214"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1028" name="Footer Placeholder 4"/>
          <p:cNvSpPr>
            <a:spLocks noGrp="1"/>
          </p:cNvSpPr>
          <p:nvPr>
            <p:ph type="ftr" sz="quarter" idx="11"/>
          </p:nvPr>
        </p:nvSpPr>
        <p:spPr>
          <a:xfrm>
            <a:off x="6676619" y="6475413"/>
            <a:ext cx="1867306"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1029"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sz="2800" dirty="0" err="1" smtClean="0"/>
              <a:t>TGax</a:t>
            </a:r>
            <a:r>
              <a:rPr lang="en-US" altLang="en-US" sz="2800" dirty="0" smtClean="0"/>
              <a:t> MAC Ad-hoc </a:t>
            </a:r>
            <a:br>
              <a:rPr lang="en-US" altLang="en-US" sz="2800" dirty="0" smtClean="0"/>
            </a:br>
            <a:r>
              <a:rPr lang="en-US" altLang="en-US" sz="2800" dirty="0" smtClean="0"/>
              <a:t>May 2017 Meeting Agenda</a:t>
            </a:r>
          </a:p>
        </p:txBody>
      </p:sp>
      <p:sp>
        <p:nvSpPr>
          <p:cNvPr id="1031" name="Rectangle 6"/>
          <p:cNvSpPr>
            <a:spLocks noGrp="1" noChangeArrowheads="1"/>
          </p:cNvSpPr>
          <p:nvPr>
            <p:ph type="body" idx="1"/>
          </p:nvPr>
        </p:nvSpPr>
        <p:spPr>
          <a:xfrm>
            <a:off x="696913" y="1752600"/>
            <a:ext cx="7758112" cy="381000"/>
          </a:xfrm>
          <a:noFill/>
        </p:spPr>
        <p:txBody>
          <a:bodyPr/>
          <a:lstStyle/>
          <a:p>
            <a:pPr algn="ctr">
              <a:buFontTx/>
              <a:buNone/>
            </a:pPr>
            <a:r>
              <a:rPr lang="en-US" altLang="en-US" sz="1800" dirty="0" smtClean="0"/>
              <a:t>Date:</a:t>
            </a:r>
            <a:r>
              <a:rPr lang="en-US" altLang="en-US" sz="1800" b="0" dirty="0" smtClean="0"/>
              <a:t> May 8-13, 2017</a:t>
            </a:r>
          </a:p>
        </p:txBody>
      </p:sp>
      <p:sp>
        <p:nvSpPr>
          <p:cNvPr id="1032" name="Rectangle 12"/>
          <p:cNvSpPr>
            <a:spLocks noChangeArrowheads="1"/>
          </p:cNvSpPr>
          <p:nvPr/>
        </p:nvSpPr>
        <p:spPr bwMode="auto">
          <a:xfrm>
            <a:off x="841375" y="2399506"/>
            <a:ext cx="14478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1600" b="1" dirty="0"/>
              <a:t>Authors:</a:t>
            </a:r>
            <a:endParaRPr lang="en-US" altLang="en-US" sz="1600" dirty="0"/>
          </a:p>
        </p:txBody>
      </p:sp>
      <p:graphicFrame>
        <p:nvGraphicFramePr>
          <p:cNvPr id="3" name="Table 2"/>
          <p:cNvGraphicFramePr>
            <a:graphicFrameLocks noGrp="1"/>
          </p:cNvGraphicFramePr>
          <p:nvPr>
            <p:extLst>
              <p:ext uri="{D42A27DB-BD31-4B8C-83A1-F6EECF244321}">
                <p14:modId xmlns="" xmlns:p14="http://schemas.microsoft.com/office/powerpoint/2010/main" val="1848487150"/>
              </p:ext>
            </p:extLst>
          </p:nvPr>
        </p:nvGraphicFramePr>
        <p:xfrm>
          <a:off x="609600" y="2821146"/>
          <a:ext cx="8001000" cy="1483360"/>
        </p:xfrm>
        <a:graphic>
          <a:graphicData uri="http://schemas.openxmlformats.org/drawingml/2006/table">
            <a:tbl>
              <a:tblPr firstRow="1" bandRow="1">
                <a:tableStyleId>{C4B1156A-380E-4F78-BDF5-A606A8083BF9}</a:tableStyleId>
              </a:tblPr>
              <a:tblGrid>
                <a:gridCol w="1718085"/>
                <a:gridCol w="1164102"/>
                <a:gridCol w="1463793"/>
                <a:gridCol w="864410"/>
                <a:gridCol w="2790610"/>
              </a:tblGrid>
              <a:tr h="370840">
                <a:tc>
                  <a:txBody>
                    <a:bodyPr/>
                    <a:lstStyle/>
                    <a:p>
                      <a:pPr algn="ctr"/>
                      <a:r>
                        <a:rPr lang="en-US" sz="1600" dirty="0" smtClean="0"/>
                        <a:t>Name</a:t>
                      </a: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noFill/>
                  </a:tcPr>
                </a:tc>
                <a:tc>
                  <a:txBody>
                    <a:bodyPr/>
                    <a:lstStyle/>
                    <a:p>
                      <a:pPr algn="ctr"/>
                      <a:r>
                        <a:rPr lang="en-US" sz="1600" dirty="0" smtClean="0"/>
                        <a:t>Company</a:t>
                      </a:r>
                      <a:endParaRPr lang="en-US" sz="1600" dirty="0">
                        <a:solidFill>
                          <a:schemeClr val="tx1"/>
                        </a:solidFill>
                      </a:endParaRPr>
                    </a:p>
                  </a:txBody>
                  <a:tcPr anchor="ctr">
                    <a:lnT w="12700" cap="flat" cmpd="sng" algn="ctr">
                      <a:solidFill>
                        <a:schemeClr val="tx1"/>
                      </a:solidFill>
                      <a:prstDash val="solid"/>
                      <a:round/>
                      <a:headEnd type="none" w="med" len="med"/>
                      <a:tailEnd type="none" w="med" len="med"/>
                    </a:lnT>
                    <a:noFill/>
                  </a:tcPr>
                </a:tc>
                <a:tc>
                  <a:txBody>
                    <a:bodyPr/>
                    <a:lstStyle/>
                    <a:p>
                      <a:pPr algn="ctr"/>
                      <a:r>
                        <a:rPr lang="en-US" sz="1600" dirty="0" smtClean="0"/>
                        <a:t>Address</a:t>
                      </a:r>
                      <a:endParaRPr lang="en-US" sz="1600" dirty="0">
                        <a:solidFill>
                          <a:schemeClr val="tx1"/>
                        </a:solidFill>
                      </a:endParaRPr>
                    </a:p>
                  </a:txBody>
                  <a:tcPr anchor="ctr">
                    <a:lnT w="12700" cap="flat" cmpd="sng" algn="ctr">
                      <a:solidFill>
                        <a:schemeClr val="tx1"/>
                      </a:solidFill>
                      <a:prstDash val="solid"/>
                      <a:round/>
                      <a:headEnd type="none" w="med" len="med"/>
                      <a:tailEnd type="none" w="med" len="med"/>
                    </a:lnT>
                    <a:noFill/>
                  </a:tcPr>
                </a:tc>
                <a:tc>
                  <a:txBody>
                    <a:bodyPr/>
                    <a:lstStyle/>
                    <a:p>
                      <a:pPr algn="ctr"/>
                      <a:r>
                        <a:rPr lang="en-US" sz="1600" dirty="0" smtClean="0"/>
                        <a:t>Phone</a:t>
                      </a:r>
                      <a:endParaRPr lang="en-US" sz="1600" dirty="0">
                        <a:solidFill>
                          <a:schemeClr val="tx1"/>
                        </a:solidFill>
                      </a:endParaRPr>
                    </a:p>
                  </a:txBody>
                  <a:tcPr anchor="ctr">
                    <a:lnT w="12700" cap="flat" cmpd="sng" algn="ctr">
                      <a:solidFill>
                        <a:schemeClr val="tx1"/>
                      </a:solidFill>
                      <a:prstDash val="solid"/>
                      <a:round/>
                      <a:headEnd type="none" w="med" len="med"/>
                      <a:tailEnd type="none" w="med" len="med"/>
                    </a:lnT>
                    <a:noFill/>
                  </a:tcPr>
                </a:tc>
                <a:tc>
                  <a:txBody>
                    <a:bodyPr/>
                    <a:lstStyle/>
                    <a:p>
                      <a:pPr algn="ctr"/>
                      <a:r>
                        <a:rPr lang="en-US" sz="1600" dirty="0" smtClean="0"/>
                        <a:t>E-mail</a:t>
                      </a:r>
                      <a:endParaRPr lang="en-US" sz="1600" dirty="0">
                        <a:solidFill>
                          <a:schemeClr val="tx1"/>
                        </a:solidFill>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r>
              <a:tr h="370840">
                <a:tc>
                  <a:txBody>
                    <a:bodyPr/>
                    <a:lstStyle/>
                    <a:p>
                      <a:pPr algn="ctr">
                        <a:lnSpc>
                          <a:spcPct val="100000"/>
                        </a:lnSpc>
                        <a:spcBef>
                          <a:spcPts val="1200"/>
                        </a:spcBef>
                        <a:spcAft>
                          <a:spcPts val="1200"/>
                        </a:spcAft>
                      </a:pPr>
                      <a:r>
                        <a:rPr lang="en-US" sz="1600" dirty="0" smtClean="0"/>
                        <a:t>Reza </a:t>
                      </a:r>
                      <a:r>
                        <a:rPr lang="en-US" sz="1600" dirty="0" err="1" smtClean="0"/>
                        <a:t>Hedayat</a:t>
                      </a: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noFill/>
                  </a:tcPr>
                </a:tc>
                <a:tc>
                  <a:txBody>
                    <a:bodyPr/>
                    <a:lstStyle/>
                    <a:p>
                      <a:pPr algn="ctr">
                        <a:lnSpc>
                          <a:spcPct val="100000"/>
                        </a:lnSpc>
                        <a:spcBef>
                          <a:spcPts val="1200"/>
                        </a:spcBef>
                        <a:spcAft>
                          <a:spcPts val="1200"/>
                        </a:spcAft>
                      </a:pPr>
                      <a:r>
                        <a:rPr lang="en-US" sz="1600" dirty="0" err="1" smtClean="0"/>
                        <a:t>Newracom</a:t>
                      </a:r>
                      <a:endParaRPr lang="en-US" sz="1600" dirty="0">
                        <a:solidFill>
                          <a:schemeClr val="tx1"/>
                        </a:solidFill>
                      </a:endParaRPr>
                    </a:p>
                  </a:txBody>
                  <a:tcPr anchor="ctr">
                    <a:noFill/>
                  </a:tcPr>
                </a:tc>
                <a:tc>
                  <a:txBody>
                    <a:bodyPr/>
                    <a:lstStyle/>
                    <a:p>
                      <a:pPr algn="ctr">
                        <a:lnSpc>
                          <a:spcPct val="100000"/>
                        </a:lnSpc>
                        <a:spcBef>
                          <a:spcPts val="1200"/>
                        </a:spcBef>
                        <a:spcAft>
                          <a:spcPts val="1200"/>
                        </a:spcAft>
                      </a:pPr>
                      <a:r>
                        <a:rPr lang="en-US" sz="1600" dirty="0" smtClean="0"/>
                        <a:t>Irvine,</a:t>
                      </a:r>
                      <a:r>
                        <a:rPr lang="en-US" sz="1600" baseline="0" dirty="0" smtClean="0"/>
                        <a:t> CA</a:t>
                      </a:r>
                      <a:endParaRPr lang="en-US" sz="1600" dirty="0">
                        <a:solidFill>
                          <a:schemeClr val="tx1"/>
                        </a:solidFill>
                      </a:endParaRPr>
                    </a:p>
                  </a:txBody>
                  <a:tcPr anchor="ctr">
                    <a:noFill/>
                  </a:tcPr>
                </a:tc>
                <a:tc>
                  <a:txBody>
                    <a:bodyPr/>
                    <a:lstStyle/>
                    <a:p>
                      <a:pPr algn="ctr">
                        <a:lnSpc>
                          <a:spcPct val="100000"/>
                        </a:lnSpc>
                        <a:spcBef>
                          <a:spcPts val="1200"/>
                        </a:spcBef>
                        <a:spcAft>
                          <a:spcPts val="1200"/>
                        </a:spcAft>
                      </a:pPr>
                      <a:endParaRPr lang="en-US" sz="1600" dirty="0">
                        <a:solidFill>
                          <a:schemeClr val="tx1"/>
                        </a:solidFill>
                      </a:endParaRPr>
                    </a:p>
                  </a:txBody>
                  <a:tcPr anchor="ctr">
                    <a:noFill/>
                  </a:tcPr>
                </a:tc>
                <a:tc>
                  <a:txBody>
                    <a:bodyPr/>
                    <a:lstStyle/>
                    <a:p>
                      <a:pPr algn="ctr">
                        <a:lnSpc>
                          <a:spcPct val="100000"/>
                        </a:lnSpc>
                        <a:spcBef>
                          <a:spcPts val="1200"/>
                        </a:spcBef>
                        <a:spcAft>
                          <a:spcPts val="1200"/>
                        </a:spcAft>
                      </a:pPr>
                      <a:r>
                        <a:rPr lang="en-US" sz="1600" dirty="0" err="1" smtClean="0"/>
                        <a:t>reza.hedayat</a:t>
                      </a:r>
                      <a:r>
                        <a:rPr lang="en-US" sz="1600" dirty="0" smtClean="0"/>
                        <a:t> at </a:t>
                      </a:r>
                      <a:r>
                        <a:rPr lang="en-US" sz="1600" dirty="0" err="1" smtClean="0"/>
                        <a:t>newracom.com</a:t>
                      </a:r>
                      <a:endParaRPr lang="en-US" sz="1600" dirty="0">
                        <a:solidFill>
                          <a:schemeClr val="tx1"/>
                        </a:solidFill>
                      </a:endParaRPr>
                    </a:p>
                  </a:txBody>
                  <a:tcPr anchor="ctr">
                    <a:lnR w="12700" cap="flat" cmpd="sng" algn="ctr">
                      <a:solidFill>
                        <a:schemeClr val="tx1"/>
                      </a:solidFill>
                      <a:prstDash val="solid"/>
                      <a:round/>
                      <a:headEnd type="none" w="med" len="med"/>
                      <a:tailEnd type="none" w="med" len="med"/>
                    </a:lnR>
                    <a:noFill/>
                  </a:tcPr>
                </a:tc>
              </a:tr>
              <a:tr h="370840">
                <a:tc>
                  <a:txBody>
                    <a:bodyPr/>
                    <a:lstStyle/>
                    <a:p>
                      <a:pPr algn="ctr">
                        <a:lnSpc>
                          <a:spcPct val="100000"/>
                        </a:lnSpc>
                        <a:spcBef>
                          <a:spcPts val="1200"/>
                        </a:spcBef>
                        <a:spcAft>
                          <a:spcPts val="1200"/>
                        </a:spcAft>
                      </a:pPr>
                      <a:r>
                        <a:rPr lang="en-US" sz="1600" dirty="0" smtClean="0"/>
                        <a:t>Eric Wong</a:t>
                      </a: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noFill/>
                  </a:tcPr>
                </a:tc>
                <a:tc>
                  <a:txBody>
                    <a:bodyPr/>
                    <a:lstStyle/>
                    <a:p>
                      <a:pPr algn="ctr">
                        <a:lnSpc>
                          <a:spcPct val="100000"/>
                        </a:lnSpc>
                        <a:spcBef>
                          <a:spcPts val="1200"/>
                        </a:spcBef>
                        <a:spcAft>
                          <a:spcPts val="1200"/>
                        </a:spcAft>
                      </a:pPr>
                      <a:r>
                        <a:rPr lang="en-US" sz="1600" dirty="0" smtClean="0"/>
                        <a:t>Apple</a:t>
                      </a:r>
                      <a:endParaRPr lang="en-US" sz="1600" dirty="0">
                        <a:solidFill>
                          <a:schemeClr val="tx1"/>
                        </a:solidFill>
                      </a:endParaRPr>
                    </a:p>
                  </a:txBody>
                  <a:tcPr anchor="ctr">
                    <a:noFill/>
                  </a:tcPr>
                </a:tc>
                <a:tc>
                  <a:txBody>
                    <a:bodyPr/>
                    <a:lstStyle/>
                    <a:p>
                      <a:pPr algn="ctr">
                        <a:lnSpc>
                          <a:spcPct val="100000"/>
                        </a:lnSpc>
                        <a:spcBef>
                          <a:spcPts val="1200"/>
                        </a:spcBef>
                        <a:spcAft>
                          <a:spcPts val="1200"/>
                        </a:spcAft>
                      </a:pPr>
                      <a:r>
                        <a:rPr lang="en-US" sz="1600" dirty="0" smtClean="0"/>
                        <a:t>Cupertino, CA</a:t>
                      </a:r>
                      <a:endParaRPr lang="en-US" sz="1600" dirty="0">
                        <a:solidFill>
                          <a:schemeClr val="tx1"/>
                        </a:solidFill>
                      </a:endParaRPr>
                    </a:p>
                  </a:txBody>
                  <a:tcPr anchor="ctr">
                    <a:noFill/>
                  </a:tcPr>
                </a:tc>
                <a:tc>
                  <a:txBody>
                    <a:bodyPr/>
                    <a:lstStyle/>
                    <a:p>
                      <a:pPr algn="ctr">
                        <a:lnSpc>
                          <a:spcPct val="100000"/>
                        </a:lnSpc>
                        <a:spcBef>
                          <a:spcPts val="1200"/>
                        </a:spcBef>
                        <a:spcAft>
                          <a:spcPts val="1200"/>
                        </a:spcAft>
                      </a:pPr>
                      <a:endParaRPr lang="en-US" sz="1600" dirty="0">
                        <a:solidFill>
                          <a:schemeClr val="tx1"/>
                        </a:solidFill>
                      </a:endParaRPr>
                    </a:p>
                  </a:txBody>
                  <a:tcPr anchor="ctr">
                    <a:noFill/>
                  </a:tcPr>
                </a:tc>
                <a:tc>
                  <a:txBody>
                    <a:bodyPr/>
                    <a:lstStyle/>
                    <a:p>
                      <a:pPr algn="ctr">
                        <a:lnSpc>
                          <a:spcPct val="100000"/>
                        </a:lnSpc>
                        <a:spcBef>
                          <a:spcPts val="1200"/>
                        </a:spcBef>
                        <a:spcAft>
                          <a:spcPts val="1200"/>
                        </a:spcAft>
                      </a:pPr>
                      <a:r>
                        <a:rPr lang="en-US" sz="1600" dirty="0" err="1" smtClean="0"/>
                        <a:t>ericwong@apple.com</a:t>
                      </a:r>
                      <a:endParaRPr lang="en-US" sz="1600" dirty="0">
                        <a:solidFill>
                          <a:schemeClr val="tx1"/>
                        </a:solidFill>
                      </a:endParaRPr>
                    </a:p>
                  </a:txBody>
                  <a:tcPr anchor="ctr">
                    <a:lnR w="12700" cap="flat" cmpd="sng" algn="ctr">
                      <a:solidFill>
                        <a:schemeClr val="tx1"/>
                      </a:solidFill>
                      <a:prstDash val="solid"/>
                      <a:round/>
                      <a:headEnd type="none" w="med" len="med"/>
                      <a:tailEnd type="none" w="med" len="med"/>
                    </a:lnR>
                    <a:noFill/>
                  </a:tcPr>
                </a:tc>
              </a:tr>
              <a:tr h="370840">
                <a:tc>
                  <a:txBody>
                    <a:bodyPr/>
                    <a:lstStyle/>
                    <a:p>
                      <a:pPr algn="ctr">
                        <a:lnSpc>
                          <a:spcPct val="100000"/>
                        </a:lnSpc>
                        <a:spcBef>
                          <a:spcPts val="1200"/>
                        </a:spcBef>
                        <a:spcAft>
                          <a:spcPts val="1200"/>
                        </a:spcAft>
                      </a:pPr>
                      <a:r>
                        <a:rPr lang="en-US" sz="1600" dirty="0" smtClean="0"/>
                        <a:t>Chao-Chun</a:t>
                      </a:r>
                      <a:r>
                        <a:rPr lang="en-US" sz="1600" baseline="0" dirty="0" smtClean="0"/>
                        <a:t> Wang</a:t>
                      </a: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tc>
                  <a:txBody>
                    <a:bodyPr/>
                    <a:lstStyle/>
                    <a:p>
                      <a:pPr algn="ctr">
                        <a:lnSpc>
                          <a:spcPct val="100000"/>
                        </a:lnSpc>
                        <a:spcBef>
                          <a:spcPts val="1200"/>
                        </a:spcBef>
                        <a:spcAft>
                          <a:spcPts val="1200"/>
                        </a:spcAft>
                      </a:pPr>
                      <a:r>
                        <a:rPr lang="en-US" sz="1600" dirty="0" err="1" smtClean="0"/>
                        <a:t>MediaTek</a:t>
                      </a:r>
                      <a:endParaRPr lang="en-US" sz="1600" dirty="0">
                        <a:solidFill>
                          <a:schemeClr val="tx1"/>
                        </a:solidFill>
                      </a:endParaRPr>
                    </a:p>
                  </a:txBody>
                  <a:tcPr anchor="ctr">
                    <a:lnB w="12700" cap="flat" cmpd="sng" algn="ctr">
                      <a:solidFill>
                        <a:schemeClr val="tx1"/>
                      </a:solidFill>
                      <a:prstDash val="solid"/>
                      <a:round/>
                      <a:headEnd type="none" w="med" len="med"/>
                      <a:tailEnd type="none" w="med" len="med"/>
                    </a:lnB>
                    <a:noFill/>
                  </a:tcPr>
                </a:tc>
                <a:tc>
                  <a:txBody>
                    <a:bodyPr/>
                    <a:lstStyle/>
                    <a:p>
                      <a:pPr algn="ctr">
                        <a:lnSpc>
                          <a:spcPct val="100000"/>
                        </a:lnSpc>
                        <a:spcBef>
                          <a:spcPts val="1200"/>
                        </a:spcBef>
                        <a:spcAft>
                          <a:spcPts val="1200"/>
                        </a:spcAft>
                      </a:pPr>
                      <a:r>
                        <a:rPr lang="en-US" sz="1600" dirty="0" smtClean="0">
                          <a:solidFill>
                            <a:schemeClr val="tx1"/>
                          </a:solidFill>
                        </a:rPr>
                        <a:t>San Jose, Ca</a:t>
                      </a:r>
                      <a:endParaRPr lang="en-US" sz="1600" dirty="0">
                        <a:solidFill>
                          <a:schemeClr val="tx1"/>
                        </a:solidFill>
                      </a:endParaRPr>
                    </a:p>
                  </a:txBody>
                  <a:tcPr anchor="ctr">
                    <a:lnB w="12700" cap="flat" cmpd="sng" algn="ctr">
                      <a:solidFill>
                        <a:schemeClr val="tx1"/>
                      </a:solidFill>
                      <a:prstDash val="solid"/>
                      <a:round/>
                      <a:headEnd type="none" w="med" len="med"/>
                      <a:tailEnd type="none" w="med" len="med"/>
                    </a:lnB>
                    <a:noFill/>
                  </a:tcPr>
                </a:tc>
                <a:tc>
                  <a:txBody>
                    <a:bodyPr/>
                    <a:lstStyle/>
                    <a:p>
                      <a:pPr algn="ctr">
                        <a:lnSpc>
                          <a:spcPct val="100000"/>
                        </a:lnSpc>
                        <a:spcBef>
                          <a:spcPts val="1200"/>
                        </a:spcBef>
                        <a:spcAft>
                          <a:spcPts val="1200"/>
                        </a:spcAft>
                      </a:pPr>
                      <a:endParaRPr lang="en-US" sz="1600" dirty="0">
                        <a:solidFill>
                          <a:schemeClr val="tx1"/>
                        </a:solidFill>
                      </a:endParaRPr>
                    </a:p>
                  </a:txBody>
                  <a:tcPr anchor="ctr">
                    <a:lnB w="12700" cap="flat" cmpd="sng" algn="ctr">
                      <a:solidFill>
                        <a:schemeClr val="tx1"/>
                      </a:solidFill>
                      <a:prstDash val="solid"/>
                      <a:round/>
                      <a:headEnd type="none" w="med" len="med"/>
                      <a:tailEnd type="none" w="med" len="med"/>
                    </a:lnB>
                    <a:noFill/>
                  </a:tcPr>
                </a:tc>
                <a:tc>
                  <a:txBody>
                    <a:bodyPr/>
                    <a:lstStyle/>
                    <a:p>
                      <a:pPr algn="ctr">
                        <a:lnSpc>
                          <a:spcPct val="100000"/>
                        </a:lnSpc>
                        <a:spcBef>
                          <a:spcPts val="1200"/>
                        </a:spcBef>
                        <a:spcAft>
                          <a:spcPts val="1200"/>
                        </a:spcAft>
                      </a:pPr>
                      <a:r>
                        <a:rPr lang="en-US" sz="1600" dirty="0" err="1" smtClean="0"/>
                        <a:t>chaochun.wang@mediatek.com</a:t>
                      </a:r>
                      <a:endParaRPr lang="en-US" sz="1600" dirty="0">
                        <a:solidFill>
                          <a:schemeClr val="tx1"/>
                        </a:solidFill>
                      </a:endParaRP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Slide Number Placeholder 4"/>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89D65ABE-CCC9-435B-ADFD-9E86D81E54AB}" type="slidenum">
              <a:rPr lang="en-US" altLang="en-US"/>
              <a:pPr/>
              <a:t>10</a:t>
            </a:fld>
            <a:endParaRPr lang="en-US" altLang="en-US"/>
          </a:p>
        </p:txBody>
      </p:sp>
      <p:sp>
        <p:nvSpPr>
          <p:cNvPr id="18437" name="Rectangle 2"/>
          <p:cNvSpPr>
            <a:spLocks noGrp="1" noChangeArrowheads="1"/>
          </p:cNvSpPr>
          <p:nvPr>
            <p:ph type="title"/>
          </p:nvPr>
        </p:nvSpPr>
        <p:spPr>
          <a:xfrm>
            <a:off x="685800" y="685800"/>
            <a:ext cx="7772400" cy="609600"/>
          </a:xfrm>
        </p:spPr>
        <p:txBody>
          <a:bodyPr/>
          <a:lstStyle/>
          <a:p>
            <a:r>
              <a:rPr lang="en-US" altLang="en-US" sz="2800" u="sng" smtClean="0"/>
              <a:t>Other Guidelines for IEEE WG Meetings</a:t>
            </a:r>
          </a:p>
        </p:txBody>
      </p:sp>
      <p:sp>
        <p:nvSpPr>
          <p:cNvPr id="18438"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500" b="1" u="sng" dirty="0">
              <a:solidFill>
                <a:srgbClr val="FF0000"/>
              </a:solidFill>
            </a:endParaRPr>
          </a:p>
          <a:p>
            <a:pPr>
              <a:lnSpc>
                <a:spcPct val="80000"/>
              </a:lnSpc>
              <a:spcBef>
                <a:spcPct val="20000"/>
              </a:spcBef>
              <a:spcAft>
                <a:spcPct val="40000"/>
              </a:spcAft>
              <a:buFontTx/>
              <a:buChar char="•"/>
            </a:pPr>
            <a:r>
              <a:rPr lang="en-US" altLang="en-US" sz="2000" dirty="0"/>
              <a:t>All IEEE-SA standards meetings shall be conducted in compliance with all applicable laws, including antitrust and competition laws.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interpretation, validity, or essentiality of patents/patent claims.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specific license rates, terms, or conditions.</a:t>
            </a:r>
          </a:p>
          <a:p>
            <a:pPr lvl="2">
              <a:lnSpc>
                <a:spcPct val="80000"/>
              </a:lnSpc>
              <a:spcBef>
                <a:spcPct val="20000"/>
              </a:spcBef>
              <a:spcAft>
                <a:spcPct val="40000"/>
              </a:spcAft>
              <a:buFontTx/>
              <a:buChar char="•"/>
            </a:pPr>
            <a:r>
              <a:rPr lang="en-US" altLang="en-US" sz="1600" dirty="0"/>
              <a:t>Relative costs, including licensing costs of essential patent claims, of different technical approaches may be discussed in standards development meetings. </a:t>
            </a:r>
          </a:p>
          <a:p>
            <a:pPr lvl="3">
              <a:lnSpc>
                <a:spcPct val="80000"/>
              </a:lnSpc>
              <a:spcBef>
                <a:spcPct val="20000"/>
              </a:spcBef>
              <a:spcAft>
                <a:spcPct val="40000"/>
              </a:spcAft>
              <a:buFontTx/>
              <a:buChar char="–"/>
            </a:pPr>
            <a:r>
              <a:rPr lang="en-GB" altLang="en-US" sz="1600" dirty="0"/>
              <a:t>Technical considerations remain primary focus</a:t>
            </a:r>
            <a:endParaRPr lang="en-US" altLang="en-US" sz="1600" dirty="0"/>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or engage in the fixing of product prices, allocation of customers, or division of sales markets.</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status or substance of ongoing or threatened litigation.</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be silent if inappropriate topics are discussed </a:t>
            </a:r>
            <a:r>
              <a:rPr lang="en-US" altLang="ja-JP" sz="1800" b="1" dirty="0">
                <a:latin typeface="Arial" pitchFamily="34" charset="0"/>
              </a:rPr>
              <a:t>…</a:t>
            </a:r>
            <a:r>
              <a:rPr lang="en-US" altLang="ja-JP" sz="1800" b="1" dirty="0"/>
              <a:t> do formally object.</a:t>
            </a:r>
          </a:p>
          <a:p>
            <a:pPr algn="ctr">
              <a:lnSpc>
                <a:spcPct val="80000"/>
              </a:lnSpc>
              <a:spcBef>
                <a:spcPct val="20000"/>
              </a:spcBef>
            </a:pPr>
            <a:r>
              <a:rPr lang="en-US" altLang="en-US" dirty="0"/>
              <a:t>---------------------------------------------------------------   </a:t>
            </a:r>
            <a:endParaRPr lang="en-US" altLang="en-US" sz="1400" dirty="0"/>
          </a:p>
          <a:p>
            <a:pPr algn="ctr">
              <a:lnSpc>
                <a:spcPct val="80000"/>
              </a:lnSpc>
              <a:spcBef>
                <a:spcPct val="20000"/>
              </a:spcBef>
            </a:pPr>
            <a:r>
              <a:rPr lang="en-US" altLang="en-US" sz="1400" dirty="0"/>
              <a:t>See </a:t>
            </a:r>
            <a:r>
              <a:rPr lang="en-US" altLang="en-US" sz="1400" i="1" dirty="0"/>
              <a:t>IEEE-SA Standards Board Operations Manual</a:t>
            </a:r>
            <a:r>
              <a:rPr lang="en-US" altLang="en-US" sz="1400" dirty="0"/>
              <a:t>, clause 5.3.10 and </a:t>
            </a:r>
            <a:r>
              <a:rPr lang="en-GB" altLang="en-US" sz="1400" dirty="0"/>
              <a:t>“Promoting Competition and Innovation: What You Need to Know about the IEEE Standards Association's Antitrust and Competition Policy”</a:t>
            </a:r>
            <a:r>
              <a:rPr lang="en-US" altLang="ja-JP" sz="1400" dirty="0"/>
              <a:t> for more details.</a:t>
            </a:r>
            <a:endParaRPr lang="en-US" altLang="en-US" sz="1400" dirty="0"/>
          </a:p>
        </p:txBody>
      </p:sp>
      <p:sp>
        <p:nvSpPr>
          <p:cNvPr id="1843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#4</a:t>
            </a:r>
            <a:endParaRPr lang="en-US" altLang="en-US" sz="2400"/>
          </a:p>
        </p:txBody>
      </p:sp>
      <p:sp>
        <p:nvSpPr>
          <p:cNvPr id="8" name="Rectangle 4"/>
          <p:cNvSpPr>
            <a:spLocks noGrp="1" noChangeArrowheads="1"/>
          </p:cNvSpPr>
          <p:nvPr>
            <p:ph type="dt" sz="quarter" idx="10"/>
          </p:nvPr>
        </p:nvSpPr>
        <p:spPr>
          <a:xfrm>
            <a:off x="696913" y="332601"/>
            <a:ext cx="968214"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9" name="Footer Placeholder 4"/>
          <p:cNvSpPr>
            <a:spLocks noGrp="1"/>
          </p:cNvSpPr>
          <p:nvPr>
            <p:ph type="ftr" sz="quarter" idx="11"/>
          </p:nvPr>
        </p:nvSpPr>
        <p:spPr>
          <a:xfrm>
            <a:off x="6676619" y="6475413"/>
            <a:ext cx="1867306"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Submissions (MAC)</a:t>
            </a:r>
          </a:p>
        </p:txBody>
      </p:sp>
      <p:sp>
        <p:nvSpPr>
          <p:cNvPr id="2054"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a:t>Slide </a:t>
            </a:r>
            <a:fld id="{62774C0D-C46E-4098-B5A1-9836ACE85E63}" type="slidenum">
              <a:rPr lang="en-US" altLang="en-US"/>
              <a:pPr/>
              <a:t>11</a:t>
            </a:fld>
            <a:endParaRPr lang="en-US" altLang="en-US" dirty="0"/>
          </a:p>
        </p:txBody>
      </p:sp>
      <p:sp>
        <p:nvSpPr>
          <p:cNvPr id="7" name="Rectangle 4"/>
          <p:cNvSpPr>
            <a:spLocks noGrp="1" noChangeArrowheads="1"/>
          </p:cNvSpPr>
          <p:nvPr>
            <p:ph type="dt" sz="quarter" idx="10"/>
          </p:nvPr>
        </p:nvSpPr>
        <p:spPr>
          <a:xfrm>
            <a:off x="696913" y="332601"/>
            <a:ext cx="968214"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graphicFrame>
        <p:nvGraphicFramePr>
          <p:cNvPr id="10" name="Table 9"/>
          <p:cNvGraphicFramePr>
            <a:graphicFrameLocks noGrp="1"/>
          </p:cNvGraphicFramePr>
          <p:nvPr/>
        </p:nvGraphicFramePr>
        <p:xfrm>
          <a:off x="1219201" y="1447800"/>
          <a:ext cx="7162800" cy="4744554"/>
        </p:xfrm>
        <a:graphic>
          <a:graphicData uri="http://schemas.openxmlformats.org/drawingml/2006/table">
            <a:tbl>
              <a:tblPr/>
              <a:tblGrid>
                <a:gridCol w="1746236"/>
                <a:gridCol w="1933332"/>
                <a:gridCol w="1542970"/>
                <a:gridCol w="1940262"/>
              </a:tblGrid>
              <a:tr h="299720">
                <a:tc>
                  <a:txBody>
                    <a:bodyPr/>
                    <a:lstStyle/>
                    <a:p>
                      <a:pPr algn="l" fontAlgn="auto"/>
                      <a:r>
                        <a:rPr lang="en-US" sz="1100" b="0" i="0" u="none" strike="noStrike" dirty="0">
                          <a:solidFill>
                            <a:srgbClr val="000000"/>
                          </a:solidFill>
                          <a:latin typeface="Times New Roman"/>
                        </a:rPr>
                        <a:t>11-17/0073</a:t>
                      </a:r>
                      <a:r>
                        <a:rPr lang="en-US" sz="1100" b="0" i="0" u="none" strike="noStrike" dirty="0">
                          <a:solidFill>
                            <a:srgbClr val="000000"/>
                          </a:solidFill>
                          <a:latin typeface="Calibri"/>
                        </a:rPr>
                        <a:t> </a:t>
                      </a:r>
                      <a:endParaRPr lang="en-US" sz="1100" b="0" i="0" u="none" strike="noStrike" dirty="0">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CR for 27.5.2.7 NDP feedback report</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Laurent Cariou</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MAC</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99720">
                <a:tc>
                  <a:txBody>
                    <a:bodyPr/>
                    <a:lstStyle/>
                    <a:p>
                      <a:pPr algn="l" fontAlgn="auto"/>
                      <a:r>
                        <a:rPr lang="en-US" sz="1100" b="0" i="0" u="none" strike="noStrike" dirty="0">
                          <a:solidFill>
                            <a:srgbClr val="000000"/>
                          </a:solidFill>
                          <a:latin typeface="Times New Roman"/>
                        </a:rPr>
                        <a:t>11-17/0088</a:t>
                      </a:r>
                      <a:r>
                        <a:rPr lang="en-US" sz="1100" b="0" i="0" u="none" strike="noStrike" dirty="0">
                          <a:solidFill>
                            <a:srgbClr val="000000"/>
                          </a:solidFill>
                          <a:latin typeface="Calibri"/>
                        </a:rPr>
                        <a:t> </a:t>
                      </a:r>
                      <a:endParaRPr lang="en-US" sz="1100" b="0" i="0" u="none" strike="noStrike" dirty="0">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fr-FR" sz="1100" b="0" i="0" u="none" strike="noStrike">
                          <a:solidFill>
                            <a:srgbClr val="000000"/>
                          </a:solidFill>
                          <a:latin typeface="Times New Roman"/>
                        </a:rPr>
                        <a:t>CR on 10.22.2.8 TXOP limits</a:t>
                      </a:r>
                      <a:r>
                        <a:rPr lang="fr-FR" sz="1100" b="0" i="0" u="none" strike="noStrike">
                          <a:solidFill>
                            <a:srgbClr val="000000"/>
                          </a:solidFill>
                          <a:latin typeface="Calibri"/>
                        </a:rPr>
                        <a:t> </a:t>
                      </a:r>
                      <a:endParaRPr lang="fr-FR"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Woojin Ahn </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dirty="0">
                          <a:solidFill>
                            <a:srgbClr val="000000"/>
                          </a:solidFill>
                          <a:latin typeface="Times New Roman"/>
                        </a:rPr>
                        <a:t>MAC</a:t>
                      </a:r>
                      <a:r>
                        <a:rPr lang="en-US" sz="1100" b="0" i="0" u="none" strike="noStrike" dirty="0">
                          <a:solidFill>
                            <a:srgbClr val="000000"/>
                          </a:solidFill>
                          <a:latin typeface="Calibri"/>
                        </a:rPr>
                        <a:t> </a:t>
                      </a:r>
                      <a:endParaRPr lang="en-US" sz="1100" b="0" i="0" u="none" strike="noStrike" dirty="0">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99720">
                <a:tc>
                  <a:txBody>
                    <a:bodyPr/>
                    <a:lstStyle/>
                    <a:p>
                      <a:pPr algn="l" fontAlgn="auto"/>
                      <a:r>
                        <a:rPr lang="en-US" sz="1100" b="0" i="0" u="none" strike="noStrike">
                          <a:solidFill>
                            <a:srgbClr val="000000"/>
                          </a:solidFill>
                          <a:latin typeface="Times New Roman"/>
                        </a:rPr>
                        <a:t>11-17/0340</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CR for 11-1-3-10</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Yonggang Fang</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dirty="0">
                          <a:solidFill>
                            <a:srgbClr val="000000"/>
                          </a:solidFill>
                          <a:latin typeface="Times New Roman"/>
                        </a:rPr>
                        <a:t>MAC</a:t>
                      </a:r>
                      <a:r>
                        <a:rPr lang="en-US" sz="1100" b="0" i="0" u="none" strike="noStrike" dirty="0">
                          <a:solidFill>
                            <a:srgbClr val="000000"/>
                          </a:solidFill>
                          <a:latin typeface="Calibri"/>
                        </a:rPr>
                        <a:t> </a:t>
                      </a:r>
                      <a:endParaRPr lang="en-US" sz="1100" b="0" i="0" u="none" strike="noStrike" dirty="0">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99720">
                <a:tc>
                  <a:txBody>
                    <a:bodyPr/>
                    <a:lstStyle/>
                    <a:p>
                      <a:pPr algn="l" fontAlgn="auto"/>
                      <a:r>
                        <a:rPr lang="en-US" sz="1100" b="0" i="0" u="none" strike="noStrike">
                          <a:solidFill>
                            <a:srgbClr val="000000"/>
                          </a:solidFill>
                          <a:latin typeface="Times New Roman"/>
                        </a:rPr>
                        <a:t>11-17/0576</a:t>
                      </a: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800" b="0" i="0" u="none" strike="noStrike" dirty="0">
                          <a:solidFill>
                            <a:srgbClr val="000000"/>
                          </a:solidFill>
                          <a:latin typeface="Times New Roman"/>
                        </a:rPr>
                        <a:t>Resolutions for Comments related to Extended Range Beacon</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Po-Kai Huang </a:t>
                      </a: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MAC </a:t>
                      </a: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99720">
                <a:tc>
                  <a:txBody>
                    <a:bodyPr/>
                    <a:lstStyle/>
                    <a:p>
                      <a:pPr algn="l" fontAlgn="auto"/>
                      <a:r>
                        <a:rPr lang="en-US" sz="1100" b="0" i="0" u="none" strike="noStrike">
                          <a:solidFill>
                            <a:srgbClr val="000000"/>
                          </a:solidFill>
                          <a:latin typeface="Times New Roman"/>
                        </a:rPr>
                        <a:t>11-17/0360</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LB225 CR for Subclause 27.3.3-Part 1</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Ming Gan</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MAC</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99720">
                <a:tc>
                  <a:txBody>
                    <a:bodyPr/>
                    <a:lstStyle/>
                    <a:p>
                      <a:pPr algn="l" fontAlgn="auto"/>
                      <a:r>
                        <a:rPr lang="en-US" sz="1100" b="0" i="0" u="none" strike="noStrike">
                          <a:solidFill>
                            <a:srgbClr val="000000"/>
                          </a:solidFill>
                          <a:latin typeface="Times New Roman"/>
                        </a:rPr>
                        <a:t>11-17/0389</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CIDs-for-27-2-1-part1</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Kaiying Lv </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MAC</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99720">
                <a:tc>
                  <a:txBody>
                    <a:bodyPr/>
                    <a:lstStyle/>
                    <a:p>
                      <a:pPr algn="l" fontAlgn="auto"/>
                      <a:r>
                        <a:rPr lang="en-US" sz="1100" b="0" i="0" u="none" strike="noStrike">
                          <a:solidFill>
                            <a:srgbClr val="000000"/>
                          </a:solidFill>
                          <a:latin typeface="Times New Roman"/>
                        </a:rPr>
                        <a:t>11-17/0553</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fr-FR" sz="1100" b="0" i="0" u="none" strike="noStrike">
                          <a:solidFill>
                            <a:srgbClr val="000000"/>
                          </a:solidFill>
                          <a:latin typeface="Times New Roman"/>
                        </a:rPr>
                        <a:t>LB225 11ax D1.0 Comment Resolution 27.10.4 Part 1</a:t>
                      </a:r>
                      <a:r>
                        <a:rPr lang="fr-FR" sz="1100" b="0" i="0" u="none" strike="noStrike">
                          <a:solidFill>
                            <a:srgbClr val="000000"/>
                          </a:solidFill>
                          <a:latin typeface="Calibri"/>
                        </a:rPr>
                        <a:t> </a:t>
                      </a:r>
                      <a:endParaRPr lang="fr-FR"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Liwen Chu</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MAC</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99720">
                <a:tc>
                  <a:txBody>
                    <a:bodyPr/>
                    <a:lstStyle/>
                    <a:p>
                      <a:pPr algn="l" fontAlgn="auto"/>
                      <a:r>
                        <a:rPr lang="en-US" sz="1100" b="0" i="0" u="none" strike="noStrike">
                          <a:solidFill>
                            <a:srgbClr val="000000"/>
                          </a:solidFill>
                          <a:latin typeface="Times New Roman"/>
                        </a:rPr>
                        <a:t>11-17/0581</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LB225-MAC-CR-Miscellaneous</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Alfred Asterjadhi</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MAC</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99720">
                <a:tc>
                  <a:txBody>
                    <a:bodyPr/>
                    <a:lstStyle/>
                    <a:p>
                      <a:pPr algn="l" fontAlgn="auto"/>
                      <a:r>
                        <a:rPr lang="en-US" sz="1100" b="0" i="0" u="none" strike="noStrike">
                          <a:solidFill>
                            <a:srgbClr val="000000"/>
                          </a:solidFill>
                          <a:latin typeface="Times New Roman"/>
                        </a:rPr>
                        <a:t>11-17/0586</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lb225-cr-mac_miscellaneous_part2</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Yongho Seok</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MAC</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99720">
                <a:tc>
                  <a:txBody>
                    <a:bodyPr/>
                    <a:lstStyle/>
                    <a:p>
                      <a:pPr algn="l" fontAlgn="auto"/>
                      <a:r>
                        <a:rPr lang="en-US" sz="1100" b="0" i="0" u="none" strike="noStrike">
                          <a:solidFill>
                            <a:srgbClr val="000000"/>
                          </a:solidFill>
                          <a:latin typeface="Times New Roman"/>
                        </a:rPr>
                        <a:t>11-17/0602</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Misc 27_12</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Alfred Asterjadhi</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MAC</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99720">
                <a:tc>
                  <a:txBody>
                    <a:bodyPr/>
                    <a:lstStyle/>
                    <a:p>
                      <a:pPr algn="l" fontAlgn="auto"/>
                      <a:r>
                        <a:rPr lang="en-US" sz="1100" b="0" i="0" u="none" strike="noStrike">
                          <a:solidFill>
                            <a:srgbClr val="000000"/>
                          </a:solidFill>
                          <a:latin typeface="Times New Roman"/>
                        </a:rPr>
                        <a:t>11-17/0603</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Misc 27_15</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Alfred Asterjadhi</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MAC</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99720">
                <a:tc>
                  <a:txBody>
                    <a:bodyPr/>
                    <a:lstStyle/>
                    <a:p>
                      <a:pPr algn="l" fontAlgn="auto"/>
                      <a:r>
                        <a:rPr lang="en-US" sz="1100" b="0" i="0" u="none" strike="noStrike">
                          <a:solidFill>
                            <a:srgbClr val="000000"/>
                          </a:solidFill>
                          <a:latin typeface="Times New Roman"/>
                        </a:rPr>
                        <a:t>11-17/0604</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Misc RDP Control</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Alfred Asterjadhi</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MAC</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99720">
                <a:tc>
                  <a:txBody>
                    <a:bodyPr/>
                    <a:lstStyle/>
                    <a:p>
                      <a:pPr algn="l" fontAlgn="auto"/>
                      <a:r>
                        <a:rPr lang="en-US" sz="1100" b="0" i="0" u="none" strike="noStrike">
                          <a:solidFill>
                            <a:srgbClr val="000000"/>
                          </a:solidFill>
                          <a:latin typeface="Times New Roman"/>
                        </a:rPr>
                        <a:t>11-17/0607</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LB225-MAC-CR-Misc BSR Control</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Alfred Asterjadhi</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MAC</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99720">
                <a:tc>
                  <a:txBody>
                    <a:bodyPr/>
                    <a:lstStyle/>
                    <a:p>
                      <a:pPr algn="l" fontAlgn="auto"/>
                      <a:r>
                        <a:rPr lang="en-US" sz="1100" b="0" i="0" u="none" strike="noStrike">
                          <a:solidFill>
                            <a:srgbClr val="000000"/>
                          </a:solidFill>
                          <a:latin typeface="Times New Roman"/>
                        </a:rPr>
                        <a:t>11-17/0621</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CRs for Section 27.4 - part 2</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George Cherian</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MAC</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99720">
                <a:tc>
                  <a:txBody>
                    <a:bodyPr/>
                    <a:lstStyle/>
                    <a:p>
                      <a:pPr algn="l" fontAlgn="auto"/>
                      <a:r>
                        <a:rPr lang="en-US" sz="1100" b="0" i="0" u="none" strike="noStrike">
                          <a:solidFill>
                            <a:srgbClr val="000000"/>
                          </a:solidFill>
                          <a:latin typeface="Times New Roman"/>
                        </a:rPr>
                        <a:t>11-17/0631</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CR for section 9.4.2.139 ADDBA Extension element</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Frank Hsu</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dirty="0">
                          <a:solidFill>
                            <a:srgbClr val="000000"/>
                          </a:solidFill>
                          <a:latin typeface="Times New Roman"/>
                        </a:rPr>
                        <a:t>MAC</a:t>
                      </a:r>
                      <a:r>
                        <a:rPr lang="en-US" sz="1100" b="0" i="0" u="none" strike="noStrike" dirty="0">
                          <a:solidFill>
                            <a:srgbClr val="000000"/>
                          </a:solidFill>
                          <a:latin typeface="Calibri"/>
                        </a:rPr>
                        <a:t> </a:t>
                      </a:r>
                      <a:endParaRPr lang="en-US" sz="1100" b="0" i="0" u="none" strike="noStrike" dirty="0">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bl>
          </a:graphicData>
        </a:graphic>
      </p:graphicFrame>
    </p:spTree>
    <p:extLst>
      <p:ext uri="{BB962C8B-B14F-4D97-AF65-F5344CB8AC3E}">
        <p14:creationId xmlns="" xmlns:p14="http://schemas.microsoft.com/office/powerpoint/2010/main" val="1688345618"/>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Submissions (MAC)</a:t>
            </a:r>
          </a:p>
        </p:txBody>
      </p:sp>
      <p:sp>
        <p:nvSpPr>
          <p:cNvPr id="2054"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a:t>Slide </a:t>
            </a:r>
            <a:fld id="{62774C0D-C46E-4098-B5A1-9836ACE85E63}" type="slidenum">
              <a:rPr lang="en-US" altLang="en-US"/>
              <a:pPr/>
              <a:t>12</a:t>
            </a:fld>
            <a:endParaRPr lang="en-US" altLang="en-US" dirty="0"/>
          </a:p>
        </p:txBody>
      </p:sp>
      <p:sp>
        <p:nvSpPr>
          <p:cNvPr id="9" name="TextBox 8"/>
          <p:cNvSpPr txBox="1"/>
          <p:nvPr/>
        </p:nvSpPr>
        <p:spPr>
          <a:xfrm>
            <a:off x="696913" y="5937647"/>
            <a:ext cx="5562600" cy="615553"/>
          </a:xfrm>
          <a:prstGeom prst="rect">
            <a:avLst/>
          </a:prstGeom>
          <a:noFill/>
        </p:spPr>
        <p:txBody>
          <a:bodyPr wrap="square" rtlCol="0">
            <a:spAutoFit/>
          </a:bodyPr>
          <a:lstStyle/>
          <a:p>
            <a:r>
              <a:rPr lang="en-US" sz="1100" dirty="0" smtClean="0">
                <a:solidFill>
                  <a:srgbClr val="00B050"/>
                </a:solidFill>
              </a:rPr>
              <a:t>Green</a:t>
            </a:r>
            <a:r>
              <a:rPr lang="en-US" sz="1100" dirty="0" smtClean="0"/>
              <a:t>: Completed with at least one passing pre-Motion</a:t>
            </a:r>
          </a:p>
          <a:p>
            <a:r>
              <a:rPr lang="en-US" sz="1100" dirty="0" smtClean="0">
                <a:solidFill>
                  <a:srgbClr val="FF0000"/>
                </a:solidFill>
              </a:rPr>
              <a:t>Red</a:t>
            </a:r>
            <a:r>
              <a:rPr lang="en-US" sz="1100" dirty="0" smtClean="0"/>
              <a:t>: Completed with no passing pre-Motion</a:t>
            </a:r>
          </a:p>
          <a:p>
            <a:r>
              <a:rPr lang="en-US" sz="1100" dirty="0" smtClean="0">
                <a:solidFill>
                  <a:srgbClr val="0070C0"/>
                </a:solidFill>
              </a:rPr>
              <a:t>Blue</a:t>
            </a:r>
            <a:r>
              <a:rPr lang="en-US" sz="1100" dirty="0" smtClean="0"/>
              <a:t>: Partially completed presentation</a:t>
            </a:r>
          </a:p>
        </p:txBody>
      </p:sp>
      <p:sp>
        <p:nvSpPr>
          <p:cNvPr id="8" name="Rectangle 4"/>
          <p:cNvSpPr>
            <a:spLocks noGrp="1" noChangeArrowheads="1"/>
          </p:cNvSpPr>
          <p:nvPr>
            <p:ph type="dt" sz="quarter" idx="10"/>
          </p:nvPr>
        </p:nvSpPr>
        <p:spPr>
          <a:xfrm>
            <a:off x="696913" y="332601"/>
            <a:ext cx="968214"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10" name="Footer Placeholder 4"/>
          <p:cNvSpPr>
            <a:spLocks noGrp="1"/>
          </p:cNvSpPr>
          <p:nvPr>
            <p:ph type="ftr" sz="quarter" idx="11"/>
          </p:nvPr>
        </p:nvSpPr>
        <p:spPr>
          <a:xfrm>
            <a:off x="6676619" y="6475413"/>
            <a:ext cx="1867306"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graphicFrame>
        <p:nvGraphicFramePr>
          <p:cNvPr id="11" name="Table 10"/>
          <p:cNvGraphicFramePr>
            <a:graphicFrameLocks noGrp="1"/>
          </p:cNvGraphicFramePr>
          <p:nvPr/>
        </p:nvGraphicFramePr>
        <p:xfrm>
          <a:off x="838200" y="1286651"/>
          <a:ext cx="7924801" cy="4579659"/>
        </p:xfrm>
        <a:graphic>
          <a:graphicData uri="http://schemas.openxmlformats.org/drawingml/2006/table">
            <a:tbl>
              <a:tblPr/>
              <a:tblGrid>
                <a:gridCol w="1932006"/>
                <a:gridCol w="2139006"/>
                <a:gridCol w="1707116"/>
                <a:gridCol w="2146673"/>
              </a:tblGrid>
              <a:tr h="165020">
                <a:tc>
                  <a:txBody>
                    <a:bodyPr/>
                    <a:lstStyle/>
                    <a:p>
                      <a:pPr algn="l" fontAlgn="auto"/>
                      <a:r>
                        <a:rPr lang="en-US" sz="1100" b="0" i="0" u="none" strike="noStrike">
                          <a:solidFill>
                            <a:srgbClr val="000000"/>
                          </a:solidFill>
                          <a:latin typeface="Times New Roman"/>
                        </a:rPr>
                        <a:t>11-17/0669</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CR for CID 4928</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Kaiying Lv </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MAC</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324431">
                <a:tc>
                  <a:txBody>
                    <a:bodyPr/>
                    <a:lstStyle/>
                    <a:p>
                      <a:pPr algn="l" fontAlgn="auto"/>
                      <a:r>
                        <a:rPr lang="en-US" sz="1100" b="0" i="0" u="none" strike="noStrike">
                          <a:solidFill>
                            <a:srgbClr val="000000"/>
                          </a:solidFill>
                          <a:latin typeface="Times New Roman"/>
                        </a:rPr>
                        <a:t>11-17/0677</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CRs for Section 9.3.1.9 block ack - part 2</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George Cherian</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MAC</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324431">
                <a:tc>
                  <a:txBody>
                    <a:bodyPr/>
                    <a:lstStyle/>
                    <a:p>
                      <a:pPr algn="l" fontAlgn="auto"/>
                      <a:r>
                        <a:rPr lang="en-US" sz="1100" b="0" i="0" u="none" strike="noStrike">
                          <a:solidFill>
                            <a:srgbClr val="000000"/>
                          </a:solidFill>
                          <a:latin typeface="Times New Roman"/>
                        </a:rPr>
                        <a:t>11-17/0688</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fr-FR" sz="1100" b="0" i="0" u="none" strike="noStrike">
                          <a:solidFill>
                            <a:srgbClr val="000000"/>
                          </a:solidFill>
                          <a:latin typeface="Times New Roman"/>
                        </a:rPr>
                        <a:t>LB225 11ax D1.0 Comment Resolution 27.10.4 - Part II</a:t>
                      </a:r>
                      <a:r>
                        <a:rPr lang="fr-FR" sz="1100" b="0" i="0" u="none" strike="noStrike">
                          <a:solidFill>
                            <a:srgbClr val="000000"/>
                          </a:solidFill>
                          <a:latin typeface="Calibri"/>
                        </a:rPr>
                        <a:t> </a:t>
                      </a:r>
                      <a:endParaRPr lang="fr-FR"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Chittabrata Ghosh </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MAC</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165020">
                <a:tc>
                  <a:txBody>
                    <a:bodyPr/>
                    <a:lstStyle/>
                    <a:p>
                      <a:pPr algn="l" fontAlgn="auto"/>
                      <a:r>
                        <a:rPr lang="en-US" sz="1100" b="0" i="0" u="none" strike="noStrike">
                          <a:solidFill>
                            <a:srgbClr val="000000"/>
                          </a:solidFill>
                          <a:latin typeface="Times New Roman"/>
                        </a:rPr>
                        <a:t>11-17/0702</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CR for CID 9574</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Kaiying Lv </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MAC</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99450">
                <a:tc>
                  <a:txBody>
                    <a:bodyPr/>
                    <a:lstStyle/>
                    <a:p>
                      <a:pPr algn="l" fontAlgn="auto"/>
                      <a:r>
                        <a:rPr lang="en-US" sz="1100" b="0" i="0" u="none" strike="noStrike">
                          <a:solidFill>
                            <a:srgbClr val="000000"/>
                          </a:solidFill>
                          <a:latin typeface="Times New Roman"/>
                        </a:rPr>
                        <a:t>11-17/0727</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LB225 MAC CR for Clause 10-9</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James Yee</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MAC</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324431">
                <a:tc>
                  <a:txBody>
                    <a:bodyPr/>
                    <a:lstStyle/>
                    <a:p>
                      <a:pPr algn="l" fontAlgn="auto"/>
                      <a:r>
                        <a:rPr lang="en-US" sz="1100" b="0" i="0" u="none" strike="noStrike">
                          <a:solidFill>
                            <a:srgbClr val="000000"/>
                          </a:solidFill>
                          <a:latin typeface="Times New Roman"/>
                        </a:rPr>
                        <a:t>11-17/0733</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comment-resolution-on-TIM-broadcast</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Jason Yuchen Guo </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MAC</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324431">
                <a:tc>
                  <a:txBody>
                    <a:bodyPr/>
                    <a:lstStyle/>
                    <a:p>
                      <a:pPr algn="l" fontAlgn="auto"/>
                      <a:r>
                        <a:rPr lang="en-US" sz="1100" b="0" i="0" u="none" strike="noStrike">
                          <a:solidFill>
                            <a:srgbClr val="000000"/>
                          </a:solidFill>
                          <a:latin typeface="Times New Roman"/>
                        </a:rPr>
                        <a:t>11-17/0735</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CR to CID4850 and CID8153 on TWT</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Jarkko Kneckt </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MAC</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99450">
                <a:tc>
                  <a:txBody>
                    <a:bodyPr/>
                    <a:lstStyle/>
                    <a:p>
                      <a:pPr algn="l" fontAlgn="auto"/>
                      <a:r>
                        <a:rPr lang="en-US" sz="1100" b="0" i="0" u="none" strike="noStrike">
                          <a:solidFill>
                            <a:srgbClr val="000000"/>
                          </a:solidFill>
                          <a:latin typeface="Times New Roman"/>
                        </a:rPr>
                        <a:t>11-17/0744</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CR for 10.3.2.4 and 27.2.2 Part II</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Po-Kai Huang</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MAC</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483842">
                <a:tc>
                  <a:txBody>
                    <a:bodyPr/>
                    <a:lstStyle/>
                    <a:p>
                      <a:pPr algn="l" fontAlgn="auto"/>
                      <a:r>
                        <a:rPr lang="en-US" sz="1100" b="0" i="0" u="none" strike="noStrike">
                          <a:solidFill>
                            <a:srgbClr val="000000"/>
                          </a:solidFill>
                          <a:latin typeface="Times New Roman"/>
                        </a:rPr>
                        <a:t>11-17/0751</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Comment Resolution on retransmission of OFDMA random access</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Yunbo Li</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MU</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324431">
                <a:tc>
                  <a:txBody>
                    <a:bodyPr/>
                    <a:lstStyle/>
                    <a:p>
                      <a:pPr algn="l" fontAlgn="auto"/>
                      <a:r>
                        <a:rPr lang="en-US" sz="1100" b="0" i="0" u="none" strike="noStrike">
                          <a:solidFill>
                            <a:srgbClr val="000000"/>
                          </a:solidFill>
                          <a:latin typeface="Times New Roman"/>
                        </a:rPr>
                        <a:t>11-17/759</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comment-resolution-on-CID 9333 and 9969</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Jason Yuchen Guo </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MAC</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99450">
                <a:tc>
                  <a:txBody>
                    <a:bodyPr/>
                    <a:lstStyle/>
                    <a:p>
                      <a:pPr algn="l" fontAlgn="auto"/>
                      <a:r>
                        <a:rPr lang="en-US" sz="1100" b="0" i="0" u="none" strike="noStrike">
                          <a:solidFill>
                            <a:srgbClr val="000000"/>
                          </a:solidFill>
                          <a:latin typeface="Times New Roman"/>
                        </a:rPr>
                        <a:t>11-17/0765</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follow up unify queue size report</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Zhou Lan</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MAC</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99450">
                <a:tc>
                  <a:txBody>
                    <a:bodyPr/>
                    <a:lstStyle/>
                    <a:p>
                      <a:pPr algn="l" fontAlgn="auto"/>
                      <a:r>
                        <a:rPr lang="en-US" sz="1100" b="0" i="0" u="none" strike="noStrike">
                          <a:solidFill>
                            <a:srgbClr val="000000"/>
                          </a:solidFill>
                          <a:latin typeface="Times New Roman"/>
                        </a:rPr>
                        <a:t>11-17/0766</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spec text unify queue size report</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Zhou Lan</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MAC</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99450">
                <a:tc>
                  <a:txBody>
                    <a:bodyPr/>
                    <a:lstStyle/>
                    <a:p>
                      <a:pPr algn="l" fontAlgn="auto"/>
                      <a:r>
                        <a:rPr lang="en-US" sz="1100" b="0" i="0" u="none" strike="noStrike">
                          <a:solidFill>
                            <a:srgbClr val="000000"/>
                          </a:solidFill>
                          <a:latin typeface="Times New Roman"/>
                        </a:rPr>
                        <a:t>11-17/0729</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CR for CID7250 7251 and 7252</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Kiseon Ryu </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MAC</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165020">
                <a:tc>
                  <a:txBody>
                    <a:bodyPr/>
                    <a:lstStyle/>
                    <a:p>
                      <a:pPr algn="l" fontAlgn="auto"/>
                      <a:r>
                        <a:rPr lang="en-US" sz="1100" b="0" i="0" u="none" strike="noStrike">
                          <a:solidFill>
                            <a:srgbClr val="000000"/>
                          </a:solidFill>
                          <a:latin typeface="Times New Roman"/>
                        </a:rPr>
                        <a:t>11-17/0730</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CR for CID7255</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Kiseon Ryu </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MAC</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165020">
                <a:tc>
                  <a:txBody>
                    <a:bodyPr/>
                    <a:lstStyle/>
                    <a:p>
                      <a:pPr algn="l" fontAlgn="auto"/>
                      <a:r>
                        <a:rPr lang="en-US" sz="1100" b="0" i="0" u="none" strike="noStrike">
                          <a:solidFill>
                            <a:srgbClr val="000000"/>
                          </a:solidFill>
                          <a:latin typeface="Times New Roman"/>
                        </a:rPr>
                        <a:t>11-17/0775</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non ht definition</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Matthew Fischer</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MAC</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165020">
                <a:tc>
                  <a:txBody>
                    <a:bodyPr/>
                    <a:lstStyle/>
                    <a:p>
                      <a:pPr algn="l" fontAlgn="auto"/>
                      <a:r>
                        <a:rPr lang="en-US" sz="1100" b="0" i="0" u="none" strike="noStrike" dirty="0">
                          <a:solidFill>
                            <a:srgbClr val="000000"/>
                          </a:solidFill>
                          <a:latin typeface="Times New Roman"/>
                        </a:rPr>
                        <a:t>11-17/0777</a:t>
                      </a:r>
                      <a:r>
                        <a:rPr lang="en-US" sz="1100" b="0" i="0" u="none" strike="noStrike" dirty="0">
                          <a:solidFill>
                            <a:srgbClr val="000000"/>
                          </a:solidFill>
                          <a:latin typeface="Calibri"/>
                        </a:rPr>
                        <a:t> </a:t>
                      </a:r>
                      <a:endParaRPr lang="en-US" sz="1100" b="0" i="0" u="none" strike="noStrike" dirty="0">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cr-twt-ie</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Matthew Fischer</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dirty="0">
                          <a:solidFill>
                            <a:srgbClr val="000000"/>
                          </a:solidFill>
                          <a:latin typeface="Times New Roman"/>
                        </a:rPr>
                        <a:t>MAC</a:t>
                      </a:r>
                      <a:r>
                        <a:rPr lang="en-US" sz="1100" b="0" i="0" u="none" strike="noStrike" dirty="0">
                          <a:solidFill>
                            <a:srgbClr val="000000"/>
                          </a:solidFill>
                          <a:latin typeface="Calibri"/>
                        </a:rPr>
                        <a:t> </a:t>
                      </a:r>
                      <a:endParaRPr lang="en-US" sz="1100" b="0" i="0" u="none" strike="noStrike" dirty="0">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bl>
          </a:graphicData>
        </a:graphic>
      </p:graphicFrame>
    </p:spTree>
    <p:extLst>
      <p:ext uri="{BB962C8B-B14F-4D97-AF65-F5344CB8AC3E}">
        <p14:creationId xmlns="" xmlns:p14="http://schemas.microsoft.com/office/powerpoint/2010/main" val="51326276"/>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t>Ad Hoc Groups Operation (</a:t>
            </a:r>
            <a:r>
              <a:rPr lang="en-US" altLang="en-US" dirty="0"/>
              <a:t>1/2)</a:t>
            </a:r>
            <a:br>
              <a:rPr lang="en-US" altLang="en-US" dirty="0"/>
            </a:br>
            <a:r>
              <a:rPr lang="en-US" altLang="en-US" sz="1800" dirty="0" smtClean="0"/>
              <a:t>Governing document </a:t>
            </a:r>
            <a:r>
              <a:rPr lang="en-US" altLang="en-US" sz="1800" dirty="0"/>
              <a:t>is </a:t>
            </a:r>
            <a:r>
              <a:rPr lang="en-US" altLang="en-US" sz="1800" dirty="0" smtClean="0"/>
              <a:t>15/075r0</a:t>
            </a:r>
          </a:p>
        </p:txBody>
      </p:sp>
      <p:sp>
        <p:nvSpPr>
          <p:cNvPr id="25603" name="Content Placeholder 2"/>
          <p:cNvSpPr>
            <a:spLocks noGrp="1"/>
          </p:cNvSpPr>
          <p:nvPr>
            <p:ph idx="1"/>
          </p:nvPr>
        </p:nvSpPr>
        <p:spPr>
          <a:xfrm>
            <a:off x="685800" y="1676400"/>
            <a:ext cx="7772400" cy="4114800"/>
          </a:xfrm>
        </p:spPr>
        <p:txBody>
          <a:bodyPr/>
          <a:lstStyle/>
          <a:p>
            <a:pPr lvl="0"/>
            <a:r>
              <a:rPr lang="en-GB" sz="1800" dirty="0" smtClean="0"/>
              <a:t>Proposed </a:t>
            </a:r>
            <a:r>
              <a:rPr lang="en-GB" sz="1800" dirty="0"/>
              <a:t>changes to the specification framework shall be discussed in the ad hoc groups first, which are then brought to the </a:t>
            </a:r>
            <a:r>
              <a:rPr lang="en-GB" sz="1800" dirty="0" err="1"/>
              <a:t>Taskgroup</a:t>
            </a:r>
            <a:r>
              <a:rPr lang="en-GB" sz="1800" dirty="0"/>
              <a:t> for an approval vote.</a:t>
            </a:r>
            <a:endParaRPr lang="en-US" sz="1800" dirty="0"/>
          </a:p>
          <a:p>
            <a:pPr lvl="0"/>
            <a:r>
              <a:rPr lang="en-GB" sz="1800" dirty="0"/>
              <a:t>A straw poll (doesn’t require voting rights) result of &gt;=75% is required within an Ad Hoc to approve the resolution of all or part of an issue and forward that resolved item to the </a:t>
            </a:r>
            <a:r>
              <a:rPr lang="en-GB" sz="1800" dirty="0" err="1"/>
              <a:t>Taskgroup</a:t>
            </a:r>
            <a:r>
              <a:rPr lang="en-GB" sz="1800" dirty="0"/>
              <a:t> where it becomes a motion that requires &gt;=75% approval to modify the specification framework or the draft specification. </a:t>
            </a:r>
            <a:endParaRPr lang="en-US" sz="1800" dirty="0"/>
          </a:p>
          <a:p>
            <a:pPr lvl="0"/>
            <a:r>
              <a:rPr lang="en-GB" sz="1800" dirty="0"/>
              <a:t>The straw poll affection the TG specification framework shall include </a:t>
            </a:r>
            <a:endParaRPr lang="en-US" sz="1800" dirty="0"/>
          </a:p>
          <a:p>
            <a:pPr marL="742950" lvl="2" indent="0">
              <a:buNone/>
            </a:pPr>
            <a:r>
              <a:rPr lang="en-GB" sz="1600" i="1" dirty="0"/>
              <a:t>Do you agree to add to the TG Specification Framework:</a:t>
            </a:r>
            <a:endParaRPr lang="en-US" sz="1600" dirty="0"/>
          </a:p>
          <a:p>
            <a:pPr marL="742950" lvl="2" indent="0">
              <a:buNone/>
            </a:pPr>
            <a:r>
              <a:rPr lang="en-GB" sz="1600" i="1" dirty="0" err="1"/>
              <a:t>x.y.z</a:t>
            </a:r>
            <a:r>
              <a:rPr lang="en-GB" sz="1600" i="1" dirty="0"/>
              <a:t>. [brief description of the feature]</a:t>
            </a:r>
            <a:endParaRPr lang="en-US" sz="1600" dirty="0"/>
          </a:p>
          <a:p>
            <a:pPr lvl="0"/>
            <a:r>
              <a:rPr lang="en-GB" sz="1800" dirty="0"/>
              <a:t>In the case a consensus can not be reached within an Ad Hoc group (a stalemate that prohibits further progress), the subject is moved to the </a:t>
            </a:r>
            <a:r>
              <a:rPr lang="en-GB" sz="1800" dirty="0" err="1"/>
              <a:t>Taskgroup</a:t>
            </a:r>
            <a:r>
              <a:rPr lang="en-GB" sz="1800" dirty="0"/>
              <a:t> if an Ad Hoc straw poll vote to move the subject to the </a:t>
            </a:r>
            <a:r>
              <a:rPr lang="en-GB" sz="1800" dirty="0" err="1"/>
              <a:t>Taskgroup</a:t>
            </a:r>
            <a:r>
              <a:rPr lang="en-GB" sz="1800" dirty="0"/>
              <a:t> achieves &gt;50% approval. </a:t>
            </a:r>
            <a:endParaRPr lang="en-US" sz="1800" dirty="0"/>
          </a:p>
        </p:txBody>
      </p:sp>
      <p:sp>
        <p:nvSpPr>
          <p:cNvPr id="25606"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13</a:t>
            </a:fld>
            <a:endParaRPr lang="en-US" altLang="en-US"/>
          </a:p>
        </p:txBody>
      </p:sp>
      <p:sp>
        <p:nvSpPr>
          <p:cNvPr id="7" name="Rectangle 4"/>
          <p:cNvSpPr>
            <a:spLocks noGrp="1" noChangeArrowheads="1"/>
          </p:cNvSpPr>
          <p:nvPr>
            <p:ph type="dt" sz="quarter" idx="10"/>
          </p:nvPr>
        </p:nvSpPr>
        <p:spPr>
          <a:xfrm>
            <a:off x="696913" y="332601"/>
            <a:ext cx="968214"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t>Ad Hoc Groups Operation (</a:t>
            </a:r>
            <a:r>
              <a:rPr lang="en-US" altLang="en-US" dirty="0"/>
              <a:t>2/2)</a:t>
            </a:r>
            <a:br>
              <a:rPr lang="en-US" altLang="en-US" dirty="0"/>
            </a:br>
            <a:r>
              <a:rPr lang="en-US" altLang="en-US" sz="1800" dirty="0"/>
              <a:t>Governing document is 15/075r0</a:t>
            </a:r>
            <a:endParaRPr lang="en-US" altLang="en-US" sz="1800" dirty="0" smtClean="0"/>
          </a:p>
        </p:txBody>
      </p:sp>
      <p:sp>
        <p:nvSpPr>
          <p:cNvPr id="25603" name="Content Placeholder 2"/>
          <p:cNvSpPr>
            <a:spLocks noGrp="1"/>
          </p:cNvSpPr>
          <p:nvPr>
            <p:ph idx="1"/>
          </p:nvPr>
        </p:nvSpPr>
        <p:spPr>
          <a:xfrm>
            <a:off x="685800" y="1676400"/>
            <a:ext cx="7772400" cy="4114800"/>
          </a:xfrm>
        </p:spPr>
        <p:txBody>
          <a:bodyPr/>
          <a:lstStyle/>
          <a:p>
            <a:pPr lvl="0"/>
            <a:r>
              <a:rPr lang="en-GB" sz="1800" dirty="0" smtClean="0"/>
              <a:t>A </a:t>
            </a:r>
            <a:r>
              <a:rPr lang="en-GB" sz="1800" dirty="0"/>
              <a:t>motion passing with &gt;50% in the </a:t>
            </a:r>
            <a:r>
              <a:rPr lang="en-GB" sz="1800" dirty="0" err="1"/>
              <a:t>Taskgroup</a:t>
            </a:r>
            <a:r>
              <a:rPr lang="en-GB" sz="1800" dirty="0"/>
              <a:t> shall be sufficient to move an issue previously assigned to an Ad Hoc group to any Ad Hoc group. A straw poll vote of &gt;50% is required in an Ad Hoc group to refuse an issue from the </a:t>
            </a:r>
            <a:r>
              <a:rPr lang="en-GB" sz="1800" dirty="0" err="1"/>
              <a:t>Taskgroup</a:t>
            </a:r>
            <a:r>
              <a:rPr lang="en-GB" sz="1800" dirty="0"/>
              <a:t>.</a:t>
            </a:r>
            <a:endParaRPr lang="en-US" sz="1800" dirty="0"/>
          </a:p>
          <a:p>
            <a:pPr lvl="0"/>
            <a:r>
              <a:rPr lang="en-GB" sz="1800" dirty="0"/>
              <a:t>An issue may be sent from one Ad Hoc to another if both the sending Ad Hoc and the receiving Ad Hoc approve straw polls for taking the respective actions with &gt;50% approval. A notice should be sent to the reflector indicating the approval of a straw poll to move an issue.</a:t>
            </a:r>
            <a:endParaRPr lang="en-US" sz="1800" dirty="0"/>
          </a:p>
          <a:p>
            <a:r>
              <a:rPr lang="en-GB" sz="1800" dirty="0"/>
              <a:t>During </a:t>
            </a:r>
            <a:r>
              <a:rPr lang="en-GB" sz="1800" dirty="0" err="1"/>
              <a:t>Taskgroup</a:t>
            </a:r>
            <a:r>
              <a:rPr lang="en-GB" sz="1800" dirty="0"/>
              <a:t> face to face Plenary and Interim sessions, Chairs for each of the Functional Block Ad </a:t>
            </a:r>
            <a:r>
              <a:rPr lang="en-GB" sz="1800" dirty="0" err="1"/>
              <a:t>Hocs</a:t>
            </a:r>
            <a:r>
              <a:rPr lang="en-GB" sz="1800" dirty="0"/>
              <a:t> shall report on Progress and Content to the Entire </a:t>
            </a:r>
            <a:r>
              <a:rPr lang="en-GB" sz="1800" dirty="0" err="1"/>
              <a:t>Taskgroup</a:t>
            </a:r>
            <a:r>
              <a:rPr lang="en-GB" sz="1800" dirty="0"/>
              <a:t>. These Update sessions provide the opportunity for peer review to ensure the creation of a coherent Specification.</a:t>
            </a:r>
            <a:endParaRPr lang="en-US" altLang="en-US" sz="1800" dirty="0" smtClean="0"/>
          </a:p>
        </p:txBody>
      </p:sp>
      <p:sp>
        <p:nvSpPr>
          <p:cNvPr id="25606"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14</a:t>
            </a:fld>
            <a:endParaRPr lang="en-US" altLang="en-US"/>
          </a:p>
        </p:txBody>
      </p:sp>
      <p:sp>
        <p:nvSpPr>
          <p:cNvPr id="7" name="Rectangle 4"/>
          <p:cNvSpPr>
            <a:spLocks noGrp="1" noChangeArrowheads="1"/>
          </p:cNvSpPr>
          <p:nvPr>
            <p:ph type="dt" sz="quarter" idx="10"/>
          </p:nvPr>
        </p:nvSpPr>
        <p:spPr>
          <a:xfrm>
            <a:off x="696913" y="332601"/>
            <a:ext cx="968214"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Tree>
    <p:extLst>
      <p:ext uri="{BB962C8B-B14F-4D97-AF65-F5344CB8AC3E}">
        <p14:creationId xmlns="" xmlns:p14="http://schemas.microsoft.com/office/powerpoint/2010/main" val="405411189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accent1"/>
            </a:solidFill>
          </a:ln>
        </p:spPr>
        <p:txBody>
          <a:bodyPr/>
          <a:lstStyle/>
          <a:p>
            <a:r>
              <a:rPr lang="en-US" sz="2800" dirty="0" smtClean="0"/>
              <a:t>Move to accept resolutions to following </a:t>
            </a:r>
            <a:r>
              <a:rPr lang="pt-BR" sz="2800" dirty="0" smtClean="0"/>
              <a:t>CIDs </a:t>
            </a:r>
            <a:r>
              <a:rPr lang="en-GB" sz="2800" dirty="0" smtClean="0"/>
              <a:t>in doc 11-17/0603r0 (11 CIDs)</a:t>
            </a:r>
          </a:p>
          <a:p>
            <a:pPr lvl="1"/>
            <a:r>
              <a:rPr lang="pt-BR" sz="2400" dirty="0" smtClean="0"/>
              <a:t>5111, 5512, 5513, 5514, 5515, 5516, 5517, 7153, 8327, 9317, 7583</a:t>
            </a:r>
            <a:endParaRPr lang="en-US" sz="2800" dirty="0" smtClean="0"/>
          </a:p>
          <a:p>
            <a:endParaRPr lang="en-US" sz="2800" dirty="0" smtClean="0"/>
          </a:p>
          <a:p>
            <a:r>
              <a:rPr lang="en-US" sz="3200" dirty="0" smtClean="0"/>
              <a:t>Results: </a:t>
            </a:r>
            <a:r>
              <a:rPr lang="en-US" sz="2800" dirty="0" smtClean="0"/>
              <a:t>Y/N/A: 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15</a:t>
            </a:fld>
            <a:endParaRPr lang="en-US"/>
          </a:p>
        </p:txBody>
      </p:sp>
      <p:sp>
        <p:nvSpPr>
          <p:cNvPr id="5" name="Title 4"/>
          <p:cNvSpPr>
            <a:spLocks noGrp="1"/>
          </p:cNvSpPr>
          <p:nvPr>
            <p:ph type="title"/>
          </p:nvPr>
        </p:nvSpPr>
        <p:spPr/>
        <p:txBody>
          <a:bodyPr/>
          <a:lstStyle/>
          <a:p>
            <a:r>
              <a:rPr lang="en-US" dirty="0" smtClean="0"/>
              <a:t>Straw Poll #1</a:t>
            </a:r>
            <a:r>
              <a:rPr lang="en-US" dirty="0"/>
              <a:t/>
            </a:r>
            <a:br>
              <a:rPr lang="en-US" dirty="0"/>
            </a:br>
            <a:r>
              <a:rPr lang="en-US" sz="2000" dirty="0" smtClean="0">
                <a:solidFill>
                  <a:schemeClr val="tx1"/>
                </a:solidFill>
              </a:rPr>
              <a:t>(11-17-0603-00-00ax-misc-27-15</a:t>
            </a:r>
            <a:r>
              <a:rPr lang="en-US" sz="2000" dirty="0" smtClean="0"/>
              <a:t>)</a:t>
            </a:r>
            <a:endParaRPr lang="en-US" sz="2000" dirty="0"/>
          </a:p>
        </p:txBody>
      </p:sp>
      <p:sp>
        <p:nvSpPr>
          <p:cNvPr id="7" name="Rectangle 4"/>
          <p:cNvSpPr>
            <a:spLocks noGrp="1" noChangeArrowheads="1"/>
          </p:cNvSpPr>
          <p:nvPr>
            <p:ph type="dt" sz="quarter" idx="10"/>
          </p:nvPr>
        </p:nvSpPr>
        <p:spPr>
          <a:xfrm>
            <a:off x="696913" y="332601"/>
            <a:ext cx="968214"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Tree>
    <p:extLst>
      <p:ext uri="{BB962C8B-B14F-4D97-AF65-F5344CB8AC3E}">
        <p14:creationId xmlns="" xmlns:p14="http://schemas.microsoft.com/office/powerpoint/2010/main" val="18273461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p:spPr>
        <p:txBody>
          <a:bodyPr/>
          <a:lstStyle/>
          <a:p>
            <a:r>
              <a:rPr lang="en-US" sz="2800" dirty="0" smtClean="0"/>
              <a:t>Move to accept resolutions to following </a:t>
            </a:r>
            <a:r>
              <a:rPr lang="pt-BR" sz="2800" dirty="0" smtClean="0"/>
              <a:t>CIDs </a:t>
            </a:r>
            <a:r>
              <a:rPr lang="en-GB" sz="2800" dirty="0" smtClean="0"/>
              <a:t>in doc 11-17/0604r1 (4 CIDs)</a:t>
            </a:r>
            <a:endParaRPr lang="pt-BR" sz="2800" dirty="0" smtClean="0"/>
          </a:p>
          <a:p>
            <a:pPr lvl="1"/>
            <a:r>
              <a:rPr lang="en-GB" sz="2400" dirty="0" smtClean="0"/>
              <a:t>3156, 3160, 9812, 8246</a:t>
            </a:r>
            <a:endParaRPr lang="en-US" sz="2400" dirty="0" smtClean="0"/>
          </a:p>
          <a:p>
            <a:endParaRPr lang="en-US" sz="2800" dirty="0" smtClean="0"/>
          </a:p>
          <a:p>
            <a:endParaRPr lang="en-US" sz="2800" dirty="0" smtClean="0"/>
          </a:p>
          <a:p>
            <a:endParaRPr lang="en-US" sz="2800" dirty="0" smtClean="0"/>
          </a:p>
          <a:p>
            <a:r>
              <a:rPr lang="en-US" sz="3200" dirty="0" smtClean="0"/>
              <a:t>Results: </a:t>
            </a:r>
            <a:r>
              <a:rPr lang="en-US" sz="2800" dirty="0" smtClean="0"/>
              <a:t>Y/N/A: 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16</a:t>
            </a:fld>
            <a:endParaRPr lang="en-US"/>
          </a:p>
        </p:txBody>
      </p:sp>
      <p:sp>
        <p:nvSpPr>
          <p:cNvPr id="5" name="Title 4"/>
          <p:cNvSpPr>
            <a:spLocks noGrp="1"/>
          </p:cNvSpPr>
          <p:nvPr>
            <p:ph type="title"/>
          </p:nvPr>
        </p:nvSpPr>
        <p:spPr/>
        <p:txBody>
          <a:bodyPr/>
          <a:lstStyle/>
          <a:p>
            <a:r>
              <a:rPr lang="en-US" dirty="0" smtClean="0"/>
              <a:t>Straw Poll #2</a:t>
            </a:r>
            <a:r>
              <a:rPr lang="en-US" dirty="0"/>
              <a:t/>
            </a:r>
            <a:br>
              <a:rPr lang="en-US" dirty="0"/>
            </a:br>
            <a:r>
              <a:rPr lang="en-US" sz="2000" dirty="0" smtClean="0">
                <a:solidFill>
                  <a:schemeClr val="tx1"/>
                </a:solidFill>
              </a:rPr>
              <a:t>(11-17-0604-01-00ax-misc-rdp-control.docx</a:t>
            </a:r>
            <a:r>
              <a:rPr lang="en-US" sz="2000" dirty="0" smtClean="0"/>
              <a:t>)</a:t>
            </a:r>
            <a:endParaRPr lang="en-US" sz="2000" dirty="0"/>
          </a:p>
        </p:txBody>
      </p:sp>
      <p:sp>
        <p:nvSpPr>
          <p:cNvPr id="7" name="Rectangle 4"/>
          <p:cNvSpPr>
            <a:spLocks noGrp="1" noChangeArrowheads="1"/>
          </p:cNvSpPr>
          <p:nvPr>
            <p:ph type="dt" sz="quarter" idx="10"/>
          </p:nvPr>
        </p:nvSpPr>
        <p:spPr>
          <a:xfrm>
            <a:off x="696913" y="332601"/>
            <a:ext cx="968214"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Tree>
    <p:extLst>
      <p:ext uri="{BB962C8B-B14F-4D97-AF65-F5344CB8AC3E}">
        <p14:creationId xmlns="" xmlns:p14="http://schemas.microsoft.com/office/powerpoint/2010/main" val="182734617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p:spPr>
        <p:txBody>
          <a:bodyPr/>
          <a:lstStyle/>
          <a:p>
            <a:r>
              <a:rPr lang="en-US" sz="2800" dirty="0" smtClean="0"/>
              <a:t>Move to accept resolutions to following </a:t>
            </a:r>
            <a:r>
              <a:rPr lang="pt-BR" sz="2800" dirty="0" smtClean="0"/>
              <a:t>CIDs </a:t>
            </a:r>
            <a:r>
              <a:rPr lang="en-GB" sz="2800" dirty="0" smtClean="0"/>
              <a:t>in doc 11-17/0621r2 (54 CIDs)</a:t>
            </a:r>
            <a:endParaRPr lang="pt-BR" sz="2800" dirty="0" smtClean="0"/>
          </a:p>
          <a:p>
            <a:pPr lvl="1"/>
            <a:r>
              <a:rPr lang="en-GB" dirty="0" smtClean="0"/>
              <a:t>6098, 6648, 6645, 6644, 5807, 7078, 7087, 3070, 3069, 3214, </a:t>
            </a:r>
            <a:endParaRPr lang="en-US" dirty="0" smtClean="0"/>
          </a:p>
          <a:p>
            <a:pPr lvl="1"/>
            <a:r>
              <a:rPr lang="en-GB" dirty="0" smtClean="0"/>
              <a:t>5037, 9525, </a:t>
            </a:r>
            <a:r>
              <a:rPr lang="en-GB" strike="sngStrike" dirty="0" smtClean="0">
                <a:solidFill>
                  <a:srgbClr val="FF0000"/>
                </a:solidFill>
              </a:rPr>
              <a:t>9394, 9395</a:t>
            </a:r>
            <a:r>
              <a:rPr lang="en-GB" dirty="0" smtClean="0"/>
              <a:t>, 9443, 9447, 9446, 9445, 9567, 9288, </a:t>
            </a:r>
            <a:endParaRPr lang="en-US" dirty="0" smtClean="0"/>
          </a:p>
          <a:p>
            <a:pPr lvl="1"/>
            <a:r>
              <a:rPr lang="en-GB" dirty="0" smtClean="0"/>
              <a:t>9330, 9876, 9887, 9886, 9885, 9884, 9883, 9881, 9880, 9879, </a:t>
            </a:r>
            <a:endParaRPr lang="en-US" dirty="0" smtClean="0"/>
          </a:p>
          <a:p>
            <a:pPr lvl="1"/>
            <a:r>
              <a:rPr lang="en-GB" dirty="0" smtClean="0"/>
              <a:t>9878, 9877, 8150, 9719, 8551, 8550, 8215, 7657, 7939, 7938, </a:t>
            </a:r>
            <a:endParaRPr lang="en-US" dirty="0" smtClean="0"/>
          </a:p>
          <a:p>
            <a:pPr lvl="1"/>
            <a:r>
              <a:rPr lang="en-GB" dirty="0" smtClean="0"/>
              <a:t>8050, 7804, 7799, 7800, 7801, 7803, 7805, 8695, 8471, 8466, </a:t>
            </a:r>
            <a:endParaRPr lang="en-US" dirty="0" smtClean="0"/>
          </a:p>
          <a:p>
            <a:pPr lvl="1"/>
            <a:r>
              <a:rPr lang="en-GB" dirty="0" smtClean="0"/>
              <a:t>8465, 8462, 8461, 8549, 10328, 10331</a:t>
            </a:r>
            <a:endParaRPr lang="en-US" sz="2800" dirty="0" smtClean="0"/>
          </a:p>
          <a:p>
            <a:r>
              <a:rPr lang="en-US" sz="3200" dirty="0" smtClean="0"/>
              <a:t>Results: </a:t>
            </a:r>
            <a:r>
              <a:rPr lang="en-US" sz="2800" dirty="0" smtClean="0"/>
              <a:t>Y/N/A: 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17</a:t>
            </a:fld>
            <a:endParaRPr lang="en-US"/>
          </a:p>
        </p:txBody>
      </p:sp>
      <p:sp>
        <p:nvSpPr>
          <p:cNvPr id="5" name="Title 4"/>
          <p:cNvSpPr>
            <a:spLocks noGrp="1"/>
          </p:cNvSpPr>
          <p:nvPr>
            <p:ph type="title"/>
          </p:nvPr>
        </p:nvSpPr>
        <p:spPr/>
        <p:txBody>
          <a:bodyPr/>
          <a:lstStyle/>
          <a:p>
            <a:r>
              <a:rPr lang="en-US" dirty="0" smtClean="0"/>
              <a:t>Straw Poll #3</a:t>
            </a:r>
            <a:r>
              <a:rPr lang="en-US" dirty="0"/>
              <a:t/>
            </a:r>
            <a:br>
              <a:rPr lang="en-US" dirty="0"/>
            </a:br>
            <a:r>
              <a:rPr lang="en-US" sz="2000" dirty="0" smtClean="0">
                <a:solidFill>
                  <a:schemeClr val="tx1"/>
                </a:solidFill>
              </a:rPr>
              <a:t>(11-17-0621-02-00ax-crs-for-section-27-4-part-2.docx</a:t>
            </a:r>
            <a:r>
              <a:rPr lang="en-US" sz="2000" dirty="0" smtClean="0"/>
              <a:t>)</a:t>
            </a:r>
            <a:endParaRPr lang="en-US" sz="2000" dirty="0"/>
          </a:p>
        </p:txBody>
      </p:sp>
      <p:sp>
        <p:nvSpPr>
          <p:cNvPr id="7" name="Rectangle 4"/>
          <p:cNvSpPr>
            <a:spLocks noGrp="1" noChangeArrowheads="1"/>
          </p:cNvSpPr>
          <p:nvPr>
            <p:ph type="dt" sz="quarter" idx="10"/>
          </p:nvPr>
        </p:nvSpPr>
        <p:spPr>
          <a:xfrm>
            <a:off x="696913" y="332601"/>
            <a:ext cx="968214"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Tree>
    <p:extLst>
      <p:ext uri="{BB962C8B-B14F-4D97-AF65-F5344CB8AC3E}">
        <p14:creationId xmlns="" xmlns:p14="http://schemas.microsoft.com/office/powerpoint/2010/main" val="182734617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p:spPr>
        <p:txBody>
          <a:bodyPr/>
          <a:lstStyle/>
          <a:p>
            <a:r>
              <a:rPr lang="en-US" sz="2800" dirty="0" smtClean="0"/>
              <a:t>Move to accept resolutions to following </a:t>
            </a:r>
            <a:r>
              <a:rPr lang="pt-BR" sz="2800" dirty="0" smtClean="0"/>
              <a:t>CIDs </a:t>
            </a:r>
            <a:r>
              <a:rPr lang="en-GB" sz="2800" dirty="0" smtClean="0"/>
              <a:t>in doc 11-17/0729r0 (3 CIDs)</a:t>
            </a:r>
            <a:endParaRPr lang="pt-BR" sz="2800" dirty="0" smtClean="0"/>
          </a:p>
          <a:p>
            <a:pPr lvl="1"/>
            <a:r>
              <a:rPr lang="en-GB" dirty="0" smtClean="0"/>
              <a:t>CID 7250, 7251, 7252</a:t>
            </a:r>
            <a:endParaRPr lang="en-US" sz="2800" dirty="0" smtClean="0"/>
          </a:p>
          <a:p>
            <a:endParaRPr lang="en-US" sz="3200" dirty="0" smtClean="0"/>
          </a:p>
          <a:p>
            <a:r>
              <a:rPr lang="en-US" sz="3200" dirty="0" smtClean="0"/>
              <a:t>Results: </a:t>
            </a:r>
            <a:r>
              <a:rPr lang="en-US" sz="2800" dirty="0" smtClean="0"/>
              <a:t>Y/N/A: 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18</a:t>
            </a:fld>
            <a:endParaRPr lang="en-US"/>
          </a:p>
        </p:txBody>
      </p:sp>
      <p:sp>
        <p:nvSpPr>
          <p:cNvPr id="5" name="Title 4"/>
          <p:cNvSpPr>
            <a:spLocks noGrp="1"/>
          </p:cNvSpPr>
          <p:nvPr>
            <p:ph type="title"/>
          </p:nvPr>
        </p:nvSpPr>
        <p:spPr/>
        <p:txBody>
          <a:bodyPr/>
          <a:lstStyle/>
          <a:p>
            <a:r>
              <a:rPr lang="en-US" dirty="0" smtClean="0"/>
              <a:t>Straw Poll #4</a:t>
            </a:r>
            <a:r>
              <a:rPr lang="en-US" dirty="0"/>
              <a:t/>
            </a:r>
            <a:br>
              <a:rPr lang="en-US" dirty="0"/>
            </a:br>
            <a:r>
              <a:rPr lang="en-US" sz="2000" dirty="0" smtClean="0">
                <a:solidFill>
                  <a:schemeClr val="tx1"/>
                </a:solidFill>
              </a:rPr>
              <a:t>(11-17-0729-00-00ax-cr-for-cid7250-7251-and-7252.docx</a:t>
            </a:r>
            <a:r>
              <a:rPr lang="en-US" sz="2000" dirty="0" smtClean="0"/>
              <a:t>)</a:t>
            </a:r>
            <a:endParaRPr lang="en-US" sz="2000" dirty="0"/>
          </a:p>
        </p:txBody>
      </p:sp>
      <p:sp>
        <p:nvSpPr>
          <p:cNvPr id="7" name="Rectangle 4"/>
          <p:cNvSpPr>
            <a:spLocks noGrp="1" noChangeArrowheads="1"/>
          </p:cNvSpPr>
          <p:nvPr>
            <p:ph type="dt" sz="quarter" idx="10"/>
          </p:nvPr>
        </p:nvSpPr>
        <p:spPr>
          <a:xfrm>
            <a:off x="696913" y="332601"/>
            <a:ext cx="968214"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Tree>
    <p:extLst>
      <p:ext uri="{BB962C8B-B14F-4D97-AF65-F5344CB8AC3E}">
        <p14:creationId xmlns="" xmlns:p14="http://schemas.microsoft.com/office/powerpoint/2010/main" val="182734617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p:spPr>
        <p:txBody>
          <a:bodyPr/>
          <a:lstStyle/>
          <a:p>
            <a:r>
              <a:rPr lang="en-US" sz="2800" dirty="0" smtClean="0"/>
              <a:t>Move to accept resolutions to following </a:t>
            </a:r>
            <a:r>
              <a:rPr lang="pt-BR" sz="2800" dirty="0" smtClean="0"/>
              <a:t>CIDs </a:t>
            </a:r>
            <a:r>
              <a:rPr lang="en-GB" sz="2800" dirty="0" smtClean="0"/>
              <a:t>in doc 11-17/0730r1 (1 CID)</a:t>
            </a:r>
            <a:endParaRPr lang="pt-BR" sz="2800" dirty="0" smtClean="0"/>
          </a:p>
          <a:p>
            <a:pPr lvl="1"/>
            <a:r>
              <a:rPr lang="en-GB" dirty="0" smtClean="0"/>
              <a:t>CID 7255</a:t>
            </a:r>
            <a:endParaRPr lang="en-US" sz="2800" dirty="0" smtClean="0"/>
          </a:p>
          <a:p>
            <a:endParaRPr lang="en-US" sz="3200" dirty="0" smtClean="0"/>
          </a:p>
          <a:p>
            <a:r>
              <a:rPr lang="en-US" sz="3200" dirty="0" smtClean="0"/>
              <a:t>Results: </a:t>
            </a:r>
            <a:r>
              <a:rPr lang="en-US" sz="2800" dirty="0" smtClean="0"/>
              <a:t>Y/N/A: 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19</a:t>
            </a:fld>
            <a:endParaRPr lang="en-US"/>
          </a:p>
        </p:txBody>
      </p:sp>
      <p:sp>
        <p:nvSpPr>
          <p:cNvPr id="5" name="Title 4"/>
          <p:cNvSpPr>
            <a:spLocks noGrp="1"/>
          </p:cNvSpPr>
          <p:nvPr>
            <p:ph type="title"/>
          </p:nvPr>
        </p:nvSpPr>
        <p:spPr/>
        <p:txBody>
          <a:bodyPr/>
          <a:lstStyle/>
          <a:p>
            <a:r>
              <a:rPr lang="en-US" dirty="0" smtClean="0"/>
              <a:t>Straw Poll #5</a:t>
            </a:r>
            <a:r>
              <a:rPr lang="en-US" dirty="0"/>
              <a:t/>
            </a:r>
            <a:br>
              <a:rPr lang="en-US" dirty="0"/>
            </a:br>
            <a:r>
              <a:rPr lang="en-US" sz="2000" smtClean="0">
                <a:solidFill>
                  <a:schemeClr val="tx1"/>
                </a:solidFill>
              </a:rPr>
              <a:t>(11-17-0730-01-00ax-cr-for-cid7255.docx</a:t>
            </a:r>
            <a:r>
              <a:rPr lang="en-US" sz="2000" dirty="0" smtClean="0"/>
              <a:t>)</a:t>
            </a:r>
            <a:endParaRPr lang="en-US" sz="2000" dirty="0"/>
          </a:p>
        </p:txBody>
      </p:sp>
      <p:sp>
        <p:nvSpPr>
          <p:cNvPr id="7" name="Rectangle 4"/>
          <p:cNvSpPr>
            <a:spLocks noGrp="1" noChangeArrowheads="1"/>
          </p:cNvSpPr>
          <p:nvPr>
            <p:ph type="dt" sz="quarter" idx="10"/>
          </p:nvPr>
        </p:nvSpPr>
        <p:spPr>
          <a:xfrm>
            <a:off x="696913" y="332601"/>
            <a:ext cx="968214"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Tree>
    <p:extLst>
      <p:ext uri="{BB962C8B-B14F-4D97-AF65-F5344CB8AC3E}">
        <p14:creationId xmlns="" xmlns:p14="http://schemas.microsoft.com/office/powerpoint/2010/main" val="18273461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MAC Ad Hoc</a:t>
            </a:r>
            <a:endParaRPr lang="en-CA" altLang="en-US" dirty="0" smtClean="0"/>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FontTx/>
              <a:buNone/>
            </a:pPr>
            <a:r>
              <a:rPr lang="en-US" altLang="en-US" sz="2000" dirty="0" smtClean="0">
                <a:latin typeface="Arial" pitchFamily="34" charset="0"/>
              </a:rPr>
              <a:t>Reza Hedayat (NEWRACOM)</a:t>
            </a:r>
          </a:p>
          <a:p>
            <a:pPr algn="ctr">
              <a:lnSpc>
                <a:spcPct val="90000"/>
              </a:lnSpc>
              <a:buFontTx/>
              <a:buNone/>
            </a:pPr>
            <a:r>
              <a:rPr lang="en-US" altLang="en-US" sz="2000" dirty="0" smtClean="0">
                <a:latin typeface="Arial" pitchFamily="34" charset="0"/>
              </a:rPr>
              <a:t>Eric Wong (Apple)</a:t>
            </a:r>
          </a:p>
          <a:p>
            <a:pPr algn="ctr">
              <a:lnSpc>
                <a:spcPct val="90000"/>
              </a:lnSpc>
              <a:buFontTx/>
              <a:buNone/>
            </a:pPr>
            <a:r>
              <a:rPr lang="en-US" altLang="en-US" sz="2000" dirty="0" smtClean="0">
                <a:latin typeface="Arial" pitchFamily="34" charset="0"/>
              </a:rPr>
              <a:t>Chao-Chun Wang (</a:t>
            </a:r>
            <a:r>
              <a:rPr lang="en-US" altLang="en-US" sz="2000" dirty="0" err="1" smtClean="0">
                <a:latin typeface="Arial" pitchFamily="34" charset="0"/>
              </a:rPr>
              <a:t>MediaTek</a:t>
            </a:r>
            <a:r>
              <a:rPr lang="en-US" altLang="en-US" sz="2000" smtClean="0">
                <a:latin typeface="Arial" pitchFamily="34" charset="0"/>
              </a:rPr>
              <a:t>)</a:t>
            </a:r>
            <a:endParaRPr lang="en-US" altLang="en-US" sz="2000" dirty="0" smtClean="0">
              <a:latin typeface="Arial" pitchFamily="34" charset="0"/>
            </a:endParaRPr>
          </a:p>
        </p:txBody>
      </p:sp>
      <p:sp>
        <p:nvSpPr>
          <p:cNvPr id="9222"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
        <p:nvSpPr>
          <p:cNvPr id="7" name="Rectangle 4"/>
          <p:cNvSpPr>
            <a:spLocks noGrp="1" noChangeArrowheads="1"/>
          </p:cNvSpPr>
          <p:nvPr>
            <p:ph type="dt" sz="quarter" idx="10"/>
          </p:nvPr>
        </p:nvSpPr>
        <p:spPr>
          <a:xfrm>
            <a:off x="696913" y="332601"/>
            <a:ext cx="968214"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p:spPr>
        <p:txBody>
          <a:bodyPr/>
          <a:lstStyle/>
          <a:p>
            <a:r>
              <a:rPr lang="en-US" sz="3200" dirty="0" smtClean="0"/>
              <a:t>Which option do you support for the resolution of ER beacon comments?</a:t>
            </a:r>
          </a:p>
          <a:p>
            <a:pPr lvl="1"/>
            <a:r>
              <a:rPr lang="en-US" sz="2800" dirty="0" smtClean="0"/>
              <a:t>Option 1: 0340r3 (Keep ER beacon)</a:t>
            </a:r>
          </a:p>
          <a:p>
            <a:pPr lvl="1"/>
            <a:r>
              <a:rPr lang="en-US" sz="2800" dirty="0" smtClean="0"/>
              <a:t>Option 2</a:t>
            </a:r>
            <a:r>
              <a:rPr lang="en-US" sz="2800" dirty="0" smtClean="0">
                <a:sym typeface="Wingdings" pitchFamily="2" charset="2"/>
              </a:rPr>
              <a:t>: 0576r2 (Remove ER Beacon)</a:t>
            </a:r>
          </a:p>
          <a:p>
            <a:pPr lvl="1"/>
            <a:endParaRPr lang="en-US" sz="2800" dirty="0" smtClean="0">
              <a:sym typeface="Wingdings" pitchFamily="2" charset="2"/>
            </a:endParaRPr>
          </a:p>
          <a:p>
            <a:pPr lvl="1"/>
            <a:r>
              <a:rPr lang="en-US" sz="2800" dirty="0" smtClean="0">
                <a:sym typeface="Wingdings" pitchFamily="2" charset="2"/>
              </a:rPr>
              <a:t>Result: </a:t>
            </a:r>
          </a:p>
          <a:p>
            <a:pPr lvl="2"/>
            <a:r>
              <a:rPr lang="en-US" sz="2600" dirty="0" smtClean="0">
                <a:sym typeface="Wingdings" pitchFamily="2" charset="2"/>
              </a:rPr>
              <a:t>Option 1: 21</a:t>
            </a:r>
          </a:p>
          <a:p>
            <a:pPr lvl="2"/>
            <a:r>
              <a:rPr lang="en-US" sz="2600" dirty="0" smtClean="0">
                <a:sym typeface="Wingdings" pitchFamily="2" charset="2"/>
              </a:rPr>
              <a:t>Option 2: 1</a:t>
            </a:r>
          </a:p>
          <a:p>
            <a:pPr lvl="1"/>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20</a:t>
            </a:fld>
            <a:endParaRPr lang="en-US"/>
          </a:p>
        </p:txBody>
      </p:sp>
      <p:sp>
        <p:nvSpPr>
          <p:cNvPr id="5" name="Title 4"/>
          <p:cNvSpPr>
            <a:spLocks noGrp="1"/>
          </p:cNvSpPr>
          <p:nvPr>
            <p:ph type="title"/>
          </p:nvPr>
        </p:nvSpPr>
        <p:spPr/>
        <p:txBody>
          <a:bodyPr/>
          <a:lstStyle/>
          <a:p>
            <a:r>
              <a:rPr lang="en-US" dirty="0" smtClean="0"/>
              <a:t>Straw Poll #6</a:t>
            </a:r>
            <a:r>
              <a:rPr lang="en-US" dirty="0"/>
              <a:t/>
            </a:r>
            <a:br>
              <a:rPr lang="en-US" dirty="0"/>
            </a:br>
            <a:endParaRPr lang="en-US" sz="2000" dirty="0"/>
          </a:p>
        </p:txBody>
      </p:sp>
      <p:sp>
        <p:nvSpPr>
          <p:cNvPr id="7" name="Rectangle 4"/>
          <p:cNvSpPr>
            <a:spLocks noGrp="1" noChangeArrowheads="1"/>
          </p:cNvSpPr>
          <p:nvPr>
            <p:ph type="dt" sz="quarter" idx="10"/>
          </p:nvPr>
        </p:nvSpPr>
        <p:spPr>
          <a:xfrm>
            <a:off x="696913" y="332601"/>
            <a:ext cx="968214"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Tree>
    <p:extLst>
      <p:ext uri="{BB962C8B-B14F-4D97-AF65-F5344CB8AC3E}">
        <p14:creationId xmlns="" xmlns:p14="http://schemas.microsoft.com/office/powerpoint/2010/main" val="182734617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p:spPr>
        <p:txBody>
          <a:bodyPr/>
          <a:lstStyle/>
          <a:p>
            <a:r>
              <a:rPr lang="en-US" sz="2800" dirty="0" smtClean="0"/>
              <a:t>Move to accept resolutions to following </a:t>
            </a:r>
            <a:r>
              <a:rPr lang="pt-BR" sz="2800" dirty="0" smtClean="0"/>
              <a:t>CIDs </a:t>
            </a:r>
            <a:r>
              <a:rPr lang="en-GB" sz="2800" dirty="0" smtClean="0"/>
              <a:t>in doc 11-17/0601r4 (8 CID)</a:t>
            </a:r>
            <a:endParaRPr lang="pt-BR" sz="2800" dirty="0" smtClean="0"/>
          </a:p>
          <a:p>
            <a:pPr lvl="1"/>
            <a:r>
              <a:rPr lang="en-GB" sz="2400" dirty="0" smtClean="0"/>
              <a:t>5851, 7249, 9495, 9803, 6260, 7051, 7192, 7193</a:t>
            </a:r>
            <a:endParaRPr lang="en-US" sz="2400" dirty="0" smtClean="0"/>
          </a:p>
          <a:p>
            <a:endParaRPr lang="en-US" sz="3200" dirty="0" smtClean="0"/>
          </a:p>
          <a:p>
            <a:r>
              <a:rPr lang="en-US" sz="3200" dirty="0" smtClean="0"/>
              <a:t>Results: </a:t>
            </a:r>
            <a:r>
              <a:rPr lang="en-US" sz="2800" dirty="0" smtClean="0"/>
              <a:t>Y/N/A: 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21</a:t>
            </a:fld>
            <a:endParaRPr lang="en-US"/>
          </a:p>
        </p:txBody>
      </p:sp>
      <p:sp>
        <p:nvSpPr>
          <p:cNvPr id="5" name="Title 4"/>
          <p:cNvSpPr>
            <a:spLocks noGrp="1"/>
          </p:cNvSpPr>
          <p:nvPr>
            <p:ph type="title"/>
          </p:nvPr>
        </p:nvSpPr>
        <p:spPr/>
        <p:txBody>
          <a:bodyPr/>
          <a:lstStyle/>
          <a:p>
            <a:r>
              <a:rPr lang="en-US" dirty="0" smtClean="0"/>
              <a:t>Straw Poll #7</a:t>
            </a:r>
            <a:r>
              <a:rPr lang="en-US" dirty="0"/>
              <a:t/>
            </a:r>
            <a:br>
              <a:rPr lang="en-US" dirty="0"/>
            </a:br>
            <a:r>
              <a:rPr lang="en-US" sz="2000" dirty="0" smtClean="0">
                <a:solidFill>
                  <a:schemeClr val="tx1"/>
                </a:solidFill>
              </a:rPr>
              <a:t>(11-17-0601-04-00ax-misc-om-control</a:t>
            </a:r>
            <a:r>
              <a:rPr lang="en-US" sz="2000" dirty="0" smtClean="0"/>
              <a:t>)</a:t>
            </a:r>
            <a:endParaRPr lang="en-US" sz="2000" dirty="0"/>
          </a:p>
        </p:txBody>
      </p:sp>
      <p:sp>
        <p:nvSpPr>
          <p:cNvPr id="7" name="Rectangle 4"/>
          <p:cNvSpPr>
            <a:spLocks noGrp="1" noChangeArrowheads="1"/>
          </p:cNvSpPr>
          <p:nvPr>
            <p:ph type="dt" sz="quarter" idx="10"/>
          </p:nvPr>
        </p:nvSpPr>
        <p:spPr>
          <a:xfrm>
            <a:off x="696913" y="332601"/>
            <a:ext cx="968214"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Tree>
    <p:extLst>
      <p:ext uri="{BB962C8B-B14F-4D97-AF65-F5344CB8AC3E}">
        <p14:creationId xmlns="" xmlns:p14="http://schemas.microsoft.com/office/powerpoint/2010/main" val="182734617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p:spPr>
        <p:txBody>
          <a:bodyPr/>
          <a:lstStyle/>
          <a:p>
            <a:r>
              <a:rPr lang="en-US" sz="2800" dirty="0" smtClean="0"/>
              <a:t>Move to accept resolutions to following </a:t>
            </a:r>
            <a:r>
              <a:rPr lang="pt-BR" sz="2800" dirty="0" smtClean="0"/>
              <a:t>CIDs </a:t>
            </a:r>
            <a:r>
              <a:rPr lang="en-GB" sz="2800" dirty="0" smtClean="0"/>
              <a:t>in doc 11-17/0733r0 (3 CID)</a:t>
            </a:r>
            <a:endParaRPr lang="pt-BR" sz="2800" dirty="0" smtClean="0"/>
          </a:p>
          <a:p>
            <a:pPr lvl="1"/>
            <a:r>
              <a:rPr lang="en-US" strike="sngStrike" dirty="0" smtClean="0"/>
              <a:t>5973</a:t>
            </a:r>
            <a:r>
              <a:rPr lang="en-US" dirty="0" smtClean="0"/>
              <a:t> , 8543 , 9697 , </a:t>
            </a:r>
            <a:r>
              <a:rPr lang="en-US" strike="sngStrike" dirty="0" smtClean="0"/>
              <a:t>9870</a:t>
            </a:r>
            <a:r>
              <a:rPr lang="en-US" dirty="0" smtClean="0"/>
              <a:t> , 9871 </a:t>
            </a:r>
          </a:p>
          <a:p>
            <a:endParaRPr lang="en-US" sz="3200" dirty="0" smtClean="0"/>
          </a:p>
          <a:p>
            <a:r>
              <a:rPr lang="en-US" sz="3200" dirty="0" smtClean="0"/>
              <a:t>Results: </a:t>
            </a:r>
            <a:r>
              <a:rPr lang="en-US" sz="2800" dirty="0" smtClean="0"/>
              <a:t>Y/N/A: 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22</a:t>
            </a:fld>
            <a:endParaRPr lang="en-US"/>
          </a:p>
        </p:txBody>
      </p:sp>
      <p:sp>
        <p:nvSpPr>
          <p:cNvPr id="5" name="Title 4"/>
          <p:cNvSpPr>
            <a:spLocks noGrp="1"/>
          </p:cNvSpPr>
          <p:nvPr>
            <p:ph type="title"/>
          </p:nvPr>
        </p:nvSpPr>
        <p:spPr/>
        <p:txBody>
          <a:bodyPr/>
          <a:lstStyle/>
          <a:p>
            <a:r>
              <a:rPr lang="en-US" dirty="0" smtClean="0"/>
              <a:t>Straw Poll #8</a:t>
            </a:r>
            <a:r>
              <a:rPr lang="en-US" dirty="0"/>
              <a:t/>
            </a:r>
            <a:br>
              <a:rPr lang="en-US" dirty="0"/>
            </a:br>
            <a:r>
              <a:rPr lang="en-US" sz="2000" dirty="0" smtClean="0">
                <a:solidFill>
                  <a:schemeClr val="tx1"/>
                </a:solidFill>
              </a:rPr>
              <a:t>(11-17-0733-00-00ax-comment-resolution-on-tim-broadcast.docx</a:t>
            </a:r>
            <a:r>
              <a:rPr lang="en-US" sz="2000" dirty="0" smtClean="0"/>
              <a:t>)</a:t>
            </a:r>
            <a:endParaRPr lang="en-US" sz="2000" dirty="0"/>
          </a:p>
        </p:txBody>
      </p:sp>
      <p:sp>
        <p:nvSpPr>
          <p:cNvPr id="7" name="Rectangle 4"/>
          <p:cNvSpPr>
            <a:spLocks noGrp="1" noChangeArrowheads="1"/>
          </p:cNvSpPr>
          <p:nvPr>
            <p:ph type="dt" sz="quarter" idx="10"/>
          </p:nvPr>
        </p:nvSpPr>
        <p:spPr>
          <a:xfrm>
            <a:off x="696913" y="332601"/>
            <a:ext cx="968214"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Tree>
    <p:extLst>
      <p:ext uri="{BB962C8B-B14F-4D97-AF65-F5344CB8AC3E}">
        <p14:creationId xmlns="" xmlns:p14="http://schemas.microsoft.com/office/powerpoint/2010/main" val="182734617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p:spPr>
        <p:txBody>
          <a:bodyPr/>
          <a:lstStyle/>
          <a:p>
            <a:r>
              <a:rPr lang="en-US" sz="2800" dirty="0" smtClean="0"/>
              <a:t>Move to accept resolutions to following </a:t>
            </a:r>
            <a:r>
              <a:rPr lang="pt-BR" sz="2800" dirty="0" smtClean="0"/>
              <a:t>CIDs </a:t>
            </a:r>
            <a:r>
              <a:rPr lang="en-GB" sz="2800" dirty="0" smtClean="0"/>
              <a:t>in doc 11-17/0735r4 ( 2 CID)</a:t>
            </a:r>
          </a:p>
          <a:p>
            <a:pPr lvl="1"/>
            <a:r>
              <a:rPr lang="en-GB" dirty="0" smtClean="0"/>
              <a:t>4850, 8153</a:t>
            </a:r>
            <a:endParaRPr lang="pt-BR" dirty="0" smtClean="0"/>
          </a:p>
          <a:p>
            <a:pPr lvl="1"/>
            <a:endParaRPr lang="en-US" sz="2800" dirty="0" smtClean="0"/>
          </a:p>
          <a:p>
            <a:r>
              <a:rPr lang="en-US" sz="3200" dirty="0" smtClean="0"/>
              <a:t>Results: </a:t>
            </a:r>
            <a:r>
              <a:rPr lang="en-US" sz="2800" dirty="0" smtClean="0"/>
              <a:t>Y/N/A:Passed by unanimous consent</a:t>
            </a:r>
          </a:p>
          <a:p>
            <a:pPr>
              <a:buNone/>
            </a:pPr>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23</a:t>
            </a:fld>
            <a:endParaRPr lang="en-US"/>
          </a:p>
        </p:txBody>
      </p:sp>
      <p:sp>
        <p:nvSpPr>
          <p:cNvPr id="5" name="Title 4"/>
          <p:cNvSpPr>
            <a:spLocks noGrp="1"/>
          </p:cNvSpPr>
          <p:nvPr>
            <p:ph type="title"/>
          </p:nvPr>
        </p:nvSpPr>
        <p:spPr/>
        <p:txBody>
          <a:bodyPr/>
          <a:lstStyle/>
          <a:p>
            <a:r>
              <a:rPr lang="en-US" dirty="0" smtClean="0"/>
              <a:t>Straw Poll #9</a:t>
            </a:r>
            <a:r>
              <a:rPr lang="en-US" dirty="0"/>
              <a:t/>
            </a:r>
            <a:br>
              <a:rPr lang="en-US" dirty="0"/>
            </a:br>
            <a:r>
              <a:rPr lang="en-US" sz="2000" dirty="0" smtClean="0">
                <a:solidFill>
                  <a:schemeClr val="tx1"/>
                </a:solidFill>
              </a:rPr>
              <a:t>(11-17-0735-04-00ax-cr-to-cid4850-and-cid8153-on-twt.docx</a:t>
            </a:r>
            <a:r>
              <a:rPr lang="en-US" sz="2000" dirty="0" smtClean="0"/>
              <a:t>)</a:t>
            </a:r>
            <a:endParaRPr lang="en-US" sz="2000" dirty="0"/>
          </a:p>
        </p:txBody>
      </p:sp>
      <p:sp>
        <p:nvSpPr>
          <p:cNvPr id="7" name="Rectangle 4"/>
          <p:cNvSpPr>
            <a:spLocks noGrp="1" noChangeArrowheads="1"/>
          </p:cNvSpPr>
          <p:nvPr>
            <p:ph type="dt" sz="quarter" idx="10"/>
          </p:nvPr>
        </p:nvSpPr>
        <p:spPr>
          <a:xfrm>
            <a:off x="696913" y="332601"/>
            <a:ext cx="968214"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Tree>
    <p:extLst>
      <p:ext uri="{BB962C8B-B14F-4D97-AF65-F5344CB8AC3E}">
        <p14:creationId xmlns="" xmlns:p14="http://schemas.microsoft.com/office/powerpoint/2010/main" val="182734617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p:spPr>
        <p:txBody>
          <a:bodyPr/>
          <a:lstStyle/>
          <a:p>
            <a:r>
              <a:rPr lang="en-US" sz="2800" dirty="0" smtClean="0"/>
              <a:t>Move to accept resolutions to following </a:t>
            </a:r>
            <a:r>
              <a:rPr lang="pt-BR" sz="2800" dirty="0" smtClean="0"/>
              <a:t>CIDs </a:t>
            </a:r>
            <a:r>
              <a:rPr lang="en-GB" sz="2800" dirty="0" smtClean="0"/>
              <a:t>in doc 11-17/0677r1 ( 32 CID)</a:t>
            </a:r>
          </a:p>
          <a:p>
            <a:pPr lvl="1"/>
            <a:r>
              <a:rPr lang="en-GB" dirty="0" smtClean="0"/>
              <a:t>6275, 5824, 5880, 5764, 7474, 7309, 7391, 7526, 6951, 6950</a:t>
            </a:r>
            <a:endParaRPr lang="en-US" dirty="0" smtClean="0"/>
          </a:p>
          <a:p>
            <a:pPr lvl="1"/>
            <a:r>
              <a:rPr lang="en-GB" dirty="0" smtClean="0"/>
              <a:t>7133, </a:t>
            </a:r>
            <a:r>
              <a:rPr lang="en-GB" strike="sngStrike" dirty="0" smtClean="0"/>
              <a:t>4852</a:t>
            </a:r>
            <a:r>
              <a:rPr lang="en-GB" dirty="0" smtClean="0"/>
              <a:t>, 3109, 3161, 3008, 3007, 3009, 3446, 5450, 5451</a:t>
            </a:r>
            <a:endParaRPr lang="en-US" dirty="0" smtClean="0"/>
          </a:p>
          <a:p>
            <a:pPr lvl="1"/>
            <a:r>
              <a:rPr lang="en-GB" dirty="0" smtClean="0"/>
              <a:t>5452, 5057, 5128, 9624, 9623, 9622, 9361, 7732, 7731, 7728</a:t>
            </a:r>
            <a:endParaRPr lang="en-US" dirty="0" smtClean="0"/>
          </a:p>
          <a:p>
            <a:pPr lvl="1"/>
            <a:r>
              <a:rPr lang="en-GB" dirty="0" smtClean="0"/>
              <a:t>7726, 8480, 10191</a:t>
            </a:r>
            <a:endParaRPr lang="en-US" dirty="0" smtClean="0"/>
          </a:p>
          <a:p>
            <a:r>
              <a:rPr lang="en-US" sz="3200" dirty="0" smtClean="0"/>
              <a:t>Results: </a:t>
            </a:r>
            <a:r>
              <a:rPr lang="en-US" sz="2800" dirty="0" smtClean="0"/>
              <a:t>Y/N/A:Passed by unanimous consent</a:t>
            </a:r>
          </a:p>
          <a:p>
            <a:pPr>
              <a:buNone/>
            </a:pPr>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24</a:t>
            </a:fld>
            <a:endParaRPr lang="en-US"/>
          </a:p>
        </p:txBody>
      </p:sp>
      <p:sp>
        <p:nvSpPr>
          <p:cNvPr id="5" name="Title 4"/>
          <p:cNvSpPr>
            <a:spLocks noGrp="1"/>
          </p:cNvSpPr>
          <p:nvPr>
            <p:ph type="title"/>
          </p:nvPr>
        </p:nvSpPr>
        <p:spPr/>
        <p:txBody>
          <a:bodyPr/>
          <a:lstStyle/>
          <a:p>
            <a:r>
              <a:rPr lang="en-US" dirty="0" smtClean="0"/>
              <a:t>Straw Poll #10</a:t>
            </a:r>
            <a:r>
              <a:rPr lang="en-US" dirty="0"/>
              <a:t/>
            </a:r>
            <a:br>
              <a:rPr lang="en-US" dirty="0"/>
            </a:br>
            <a:r>
              <a:rPr lang="en-US" sz="2000" dirty="0" smtClean="0">
                <a:solidFill>
                  <a:schemeClr val="tx1"/>
                </a:solidFill>
              </a:rPr>
              <a:t>(11-17-0677-01-00ax-crs-for-section-9-3-1-9-block-ack-part-2.docx</a:t>
            </a:r>
            <a:r>
              <a:rPr lang="en-US" sz="2000" dirty="0" smtClean="0"/>
              <a:t>)</a:t>
            </a:r>
            <a:endParaRPr lang="en-US" sz="2000" dirty="0"/>
          </a:p>
        </p:txBody>
      </p:sp>
      <p:sp>
        <p:nvSpPr>
          <p:cNvPr id="7" name="Rectangle 4"/>
          <p:cNvSpPr>
            <a:spLocks noGrp="1" noChangeArrowheads="1"/>
          </p:cNvSpPr>
          <p:nvPr>
            <p:ph type="dt" sz="quarter" idx="10"/>
          </p:nvPr>
        </p:nvSpPr>
        <p:spPr>
          <a:xfrm>
            <a:off x="696913" y="332601"/>
            <a:ext cx="968214"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Tree>
    <p:extLst>
      <p:ext uri="{BB962C8B-B14F-4D97-AF65-F5344CB8AC3E}">
        <p14:creationId xmlns="" xmlns:p14="http://schemas.microsoft.com/office/powerpoint/2010/main" val="182734617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828800"/>
            <a:ext cx="7772400" cy="4495800"/>
          </a:xfrm>
        </p:spPr>
        <p:txBody>
          <a:bodyPr/>
          <a:lstStyle/>
          <a:p>
            <a:r>
              <a:rPr lang="en-US" sz="2800" dirty="0" smtClean="0"/>
              <a:t>Move to accept resolutions to following </a:t>
            </a:r>
            <a:r>
              <a:rPr lang="pt-BR" sz="2800" dirty="0" smtClean="0"/>
              <a:t>CIDs </a:t>
            </a:r>
            <a:r>
              <a:rPr lang="en-GB" sz="2800" dirty="0" smtClean="0"/>
              <a:t>in doc 11-17/0751r2 ( 10 CID)</a:t>
            </a:r>
          </a:p>
          <a:p>
            <a:pPr lvl="1"/>
            <a:r>
              <a:rPr lang="en-US" dirty="0" smtClean="0"/>
              <a:t>3239 </a:t>
            </a:r>
            <a:r>
              <a:rPr lang="en-GB" dirty="0" smtClean="0"/>
              <a:t>, 5724,  7152 , 8281, 8305, 9714, 6006, 6007, 7427, 9572</a:t>
            </a:r>
            <a:endParaRPr lang="pt-BR" dirty="0" smtClean="0"/>
          </a:p>
          <a:p>
            <a:pPr lvl="1"/>
            <a:endParaRPr lang="en-US" sz="2800" dirty="0" smtClean="0"/>
          </a:p>
          <a:p>
            <a:r>
              <a:rPr lang="en-US" sz="3200" dirty="0" smtClean="0"/>
              <a:t>Results: </a:t>
            </a:r>
            <a:r>
              <a:rPr lang="en-US" sz="2800" dirty="0" smtClean="0"/>
              <a:t>Y/N/A: Passed by unanimous consent</a:t>
            </a:r>
          </a:p>
          <a:p>
            <a:pPr>
              <a:buNone/>
            </a:pPr>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25</a:t>
            </a:fld>
            <a:endParaRPr lang="en-US"/>
          </a:p>
        </p:txBody>
      </p:sp>
      <p:sp>
        <p:nvSpPr>
          <p:cNvPr id="5" name="Title 4"/>
          <p:cNvSpPr>
            <a:spLocks noGrp="1"/>
          </p:cNvSpPr>
          <p:nvPr>
            <p:ph type="title"/>
          </p:nvPr>
        </p:nvSpPr>
        <p:spPr/>
        <p:txBody>
          <a:bodyPr/>
          <a:lstStyle/>
          <a:p>
            <a:r>
              <a:rPr lang="en-US" dirty="0" smtClean="0"/>
              <a:t>Straw Poll #11</a:t>
            </a:r>
            <a:r>
              <a:rPr lang="en-US" dirty="0"/>
              <a:t/>
            </a:r>
            <a:br>
              <a:rPr lang="en-US" dirty="0"/>
            </a:br>
            <a:r>
              <a:rPr lang="en-US" sz="2000" dirty="0" smtClean="0">
                <a:solidFill>
                  <a:schemeClr val="tx1"/>
                </a:solidFill>
              </a:rPr>
              <a:t>(11-17-0751-02-00ax-comment-resolution-on-retransmission-of-ofdma-random-access.docx</a:t>
            </a:r>
            <a:r>
              <a:rPr lang="en-US" sz="2000" dirty="0" smtClean="0"/>
              <a:t>)</a:t>
            </a:r>
            <a:endParaRPr lang="en-US" sz="2000" dirty="0"/>
          </a:p>
        </p:txBody>
      </p:sp>
      <p:sp>
        <p:nvSpPr>
          <p:cNvPr id="7" name="Rectangle 4"/>
          <p:cNvSpPr>
            <a:spLocks noGrp="1" noChangeArrowheads="1"/>
          </p:cNvSpPr>
          <p:nvPr>
            <p:ph type="dt" sz="quarter" idx="10"/>
          </p:nvPr>
        </p:nvSpPr>
        <p:spPr>
          <a:xfrm>
            <a:off x="696913" y="332601"/>
            <a:ext cx="968214"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Tree>
    <p:extLst>
      <p:ext uri="{BB962C8B-B14F-4D97-AF65-F5344CB8AC3E}">
        <p14:creationId xmlns="" xmlns:p14="http://schemas.microsoft.com/office/powerpoint/2010/main" val="182734617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828800"/>
            <a:ext cx="7772400" cy="4495800"/>
          </a:xfrm>
        </p:spPr>
        <p:txBody>
          <a:bodyPr/>
          <a:lstStyle/>
          <a:p>
            <a:r>
              <a:rPr lang="en-US" sz="2800" dirty="0" smtClean="0"/>
              <a:t>Move to accept resolutions to following </a:t>
            </a:r>
            <a:r>
              <a:rPr lang="pt-BR" sz="2800" dirty="0" smtClean="0"/>
              <a:t>CIDs </a:t>
            </a:r>
            <a:r>
              <a:rPr lang="en-GB" sz="2800" dirty="0" smtClean="0"/>
              <a:t>in doc 11-17/0340r5 ( 23 CID)</a:t>
            </a:r>
          </a:p>
          <a:p>
            <a:pPr lvl="1"/>
            <a:r>
              <a:rPr lang="en-GB" dirty="0" smtClean="0"/>
              <a:t>Clause 11.1.3.10 (15):   </a:t>
            </a:r>
            <a:r>
              <a:rPr lang="en-GB" strike="sngStrike" dirty="0" smtClean="0"/>
              <a:t>3054</a:t>
            </a:r>
            <a:r>
              <a:rPr lang="en-GB" dirty="0" smtClean="0"/>
              <a:t>, 3055, 5165, 5797, 5905, 6554, 6556, 6560, 7961, 7977, 7978, 7979, 9334, 9561, 9696, 9868,  </a:t>
            </a:r>
            <a:endParaRPr lang="en-US" dirty="0" smtClean="0"/>
          </a:p>
          <a:p>
            <a:pPr lvl="1"/>
            <a:r>
              <a:rPr lang="en-GB" dirty="0" smtClean="0"/>
              <a:t>Clause 3.2 (5):                6228, 6223, 4708, 6917, 6918</a:t>
            </a:r>
            <a:endParaRPr lang="en-US" dirty="0" smtClean="0"/>
          </a:p>
          <a:p>
            <a:pPr lvl="1"/>
            <a:r>
              <a:rPr lang="en-GB" dirty="0" smtClean="0"/>
              <a:t>Clause 9.4.2.219 (3):     7997, 9562, 9563 </a:t>
            </a:r>
            <a:endParaRPr lang="en-US" dirty="0" smtClean="0"/>
          </a:p>
          <a:p>
            <a:pPr lvl="1">
              <a:buNone/>
            </a:pPr>
            <a:endParaRPr lang="en-US" sz="2800" dirty="0" smtClean="0"/>
          </a:p>
          <a:p>
            <a:r>
              <a:rPr lang="en-US" sz="3200" dirty="0" smtClean="0"/>
              <a:t>Results: </a:t>
            </a:r>
            <a:r>
              <a:rPr lang="en-US" sz="2800" dirty="0" smtClean="0"/>
              <a:t>Y/N/A: Passed by unanimous consent</a:t>
            </a:r>
          </a:p>
          <a:p>
            <a:pPr>
              <a:buNone/>
            </a:pPr>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26</a:t>
            </a:fld>
            <a:endParaRPr lang="en-US"/>
          </a:p>
        </p:txBody>
      </p:sp>
      <p:sp>
        <p:nvSpPr>
          <p:cNvPr id="5" name="Title 4"/>
          <p:cNvSpPr>
            <a:spLocks noGrp="1"/>
          </p:cNvSpPr>
          <p:nvPr>
            <p:ph type="title"/>
          </p:nvPr>
        </p:nvSpPr>
        <p:spPr/>
        <p:txBody>
          <a:bodyPr/>
          <a:lstStyle/>
          <a:p>
            <a:r>
              <a:rPr lang="en-US" dirty="0" smtClean="0"/>
              <a:t>Straw Poll #12</a:t>
            </a:r>
            <a:r>
              <a:rPr lang="en-US" dirty="0"/>
              <a:t/>
            </a:r>
            <a:br>
              <a:rPr lang="en-US" dirty="0"/>
            </a:br>
            <a:r>
              <a:rPr lang="en-US" sz="2000" dirty="0" smtClean="0">
                <a:solidFill>
                  <a:schemeClr val="tx1"/>
                </a:solidFill>
              </a:rPr>
              <a:t>(11-17-0340-05-00ax-cr-for-11-1-3-10.docx</a:t>
            </a:r>
            <a:r>
              <a:rPr lang="en-US" sz="2000" dirty="0" smtClean="0"/>
              <a:t>)</a:t>
            </a:r>
            <a:endParaRPr lang="en-US" sz="2000" dirty="0"/>
          </a:p>
        </p:txBody>
      </p:sp>
      <p:sp>
        <p:nvSpPr>
          <p:cNvPr id="7" name="Rectangle 4"/>
          <p:cNvSpPr>
            <a:spLocks noGrp="1" noChangeArrowheads="1"/>
          </p:cNvSpPr>
          <p:nvPr>
            <p:ph type="dt" sz="quarter" idx="10"/>
          </p:nvPr>
        </p:nvSpPr>
        <p:spPr>
          <a:xfrm>
            <a:off x="696913" y="332601"/>
            <a:ext cx="968214"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Tree>
    <p:extLst>
      <p:ext uri="{BB962C8B-B14F-4D97-AF65-F5344CB8AC3E}">
        <p14:creationId xmlns="" xmlns:p14="http://schemas.microsoft.com/office/powerpoint/2010/main" val="182734617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828800"/>
            <a:ext cx="7772400" cy="4495800"/>
          </a:xfrm>
        </p:spPr>
        <p:txBody>
          <a:bodyPr/>
          <a:lstStyle/>
          <a:p>
            <a:r>
              <a:rPr lang="en-US" sz="2800" dirty="0" smtClean="0"/>
              <a:t>Move to accept resolutions to following </a:t>
            </a:r>
            <a:r>
              <a:rPr lang="pt-BR" sz="2800" dirty="0" smtClean="0"/>
              <a:t>CIDs </a:t>
            </a:r>
            <a:r>
              <a:rPr lang="en-GB" sz="2800" dirty="0" smtClean="0"/>
              <a:t>in doc 11-17/0809r1 ( 8 CID)</a:t>
            </a:r>
          </a:p>
          <a:p>
            <a:pPr lvl="1"/>
            <a:r>
              <a:rPr lang="en-GB" dirty="0" smtClean="0"/>
              <a:t>3054, 5392, 5393, 9415, 5390, 5391, 6179, 7042</a:t>
            </a:r>
            <a:endParaRPr lang="en-US" sz="2800" dirty="0" smtClean="0"/>
          </a:p>
          <a:p>
            <a:r>
              <a:rPr lang="en-US" sz="3200" dirty="0" smtClean="0"/>
              <a:t>Results: </a:t>
            </a:r>
            <a:r>
              <a:rPr lang="en-US" sz="2800" dirty="0" smtClean="0"/>
              <a:t>Y/N/A: Passed by unanimous consent</a:t>
            </a:r>
          </a:p>
          <a:p>
            <a:pPr>
              <a:buNone/>
            </a:pPr>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27</a:t>
            </a:fld>
            <a:endParaRPr lang="en-US"/>
          </a:p>
        </p:txBody>
      </p:sp>
      <p:sp>
        <p:nvSpPr>
          <p:cNvPr id="5" name="Title 4"/>
          <p:cNvSpPr>
            <a:spLocks noGrp="1"/>
          </p:cNvSpPr>
          <p:nvPr>
            <p:ph type="title"/>
          </p:nvPr>
        </p:nvSpPr>
        <p:spPr/>
        <p:txBody>
          <a:bodyPr/>
          <a:lstStyle/>
          <a:p>
            <a:r>
              <a:rPr lang="en-US" dirty="0" smtClean="0"/>
              <a:t>Straw Poll #13</a:t>
            </a:r>
            <a:r>
              <a:rPr lang="en-US" dirty="0"/>
              <a:t/>
            </a:r>
            <a:br>
              <a:rPr lang="en-US" dirty="0"/>
            </a:br>
            <a:r>
              <a:rPr lang="en-US" sz="2000" dirty="0" smtClean="0">
                <a:solidFill>
                  <a:schemeClr val="tx1"/>
                </a:solidFill>
              </a:rPr>
              <a:t>(11-17-0809-01-00ax-cids-related-to-dual-beacon.docx</a:t>
            </a:r>
            <a:r>
              <a:rPr lang="en-US" sz="2000" dirty="0" smtClean="0"/>
              <a:t>)</a:t>
            </a:r>
            <a:endParaRPr lang="en-US" sz="2000" dirty="0"/>
          </a:p>
        </p:txBody>
      </p:sp>
      <p:sp>
        <p:nvSpPr>
          <p:cNvPr id="7" name="Rectangle 4"/>
          <p:cNvSpPr>
            <a:spLocks noGrp="1" noChangeArrowheads="1"/>
          </p:cNvSpPr>
          <p:nvPr>
            <p:ph type="dt" sz="quarter" idx="10"/>
          </p:nvPr>
        </p:nvSpPr>
        <p:spPr>
          <a:xfrm>
            <a:off x="696913" y="332601"/>
            <a:ext cx="968214"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Tree>
    <p:extLst>
      <p:ext uri="{BB962C8B-B14F-4D97-AF65-F5344CB8AC3E}">
        <p14:creationId xmlns="" xmlns:p14="http://schemas.microsoft.com/office/powerpoint/2010/main" val="182734617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828800"/>
            <a:ext cx="7772400" cy="4495800"/>
          </a:xfrm>
        </p:spPr>
        <p:txBody>
          <a:bodyPr/>
          <a:lstStyle/>
          <a:p>
            <a:r>
              <a:rPr lang="en-US" sz="2800" dirty="0" smtClean="0"/>
              <a:t>Option 1: </a:t>
            </a:r>
            <a:r>
              <a:rPr lang="en-US" sz="2800" dirty="0" smtClean="0"/>
              <a:t>10</a:t>
            </a:r>
            <a:endParaRPr lang="en-US" sz="2800" dirty="0" smtClean="0"/>
          </a:p>
          <a:p>
            <a:pPr lvl="1"/>
            <a:r>
              <a:rPr lang="en-US" dirty="0" smtClean="0"/>
              <a:t>Either </a:t>
            </a:r>
            <a:r>
              <a:rPr lang="en-US" dirty="0" smtClean="0"/>
              <a:t>the received frame’s RA is not equal to the STA’s own MAC address or the PPDU carrying the frame does not solicit an immediate response from the STA</a:t>
            </a:r>
            <a:r>
              <a:rPr lang="en-US" dirty="0" smtClean="0"/>
              <a:t>.</a:t>
            </a:r>
            <a:endParaRPr lang="en-US" dirty="0" smtClean="0"/>
          </a:p>
          <a:p>
            <a:r>
              <a:rPr lang="en-US" sz="2800" dirty="0" smtClean="0"/>
              <a:t>Option 2</a:t>
            </a:r>
            <a:r>
              <a:rPr lang="en-US" sz="2800" dirty="0" smtClean="0"/>
              <a:t>: 11</a:t>
            </a:r>
            <a:endParaRPr lang="en-US" sz="2800" dirty="0" smtClean="0"/>
          </a:p>
          <a:p>
            <a:pPr lvl="1"/>
            <a:r>
              <a:rPr lang="en-US" dirty="0" smtClean="0"/>
              <a:t>Either the received frame’s RA is not equal to the STA’s own MAC address or the PPDU carrying the frame does not solicit an immediate response from the STA or the received frame is a </a:t>
            </a:r>
            <a:r>
              <a:rPr lang="en-US" smtClean="0"/>
              <a:t>Trigger </a:t>
            </a:r>
            <a:r>
              <a:rPr lang="en-US" smtClean="0"/>
              <a:t>frame</a:t>
            </a:r>
            <a:endParaRPr lang="en-US" sz="2800" dirty="0" smtClean="0"/>
          </a:p>
          <a:p>
            <a:pPr>
              <a:buNone/>
            </a:pPr>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28</a:t>
            </a:fld>
            <a:endParaRPr lang="en-US"/>
          </a:p>
        </p:txBody>
      </p:sp>
      <p:sp>
        <p:nvSpPr>
          <p:cNvPr id="5" name="Title 4"/>
          <p:cNvSpPr>
            <a:spLocks noGrp="1"/>
          </p:cNvSpPr>
          <p:nvPr>
            <p:ph type="title"/>
          </p:nvPr>
        </p:nvSpPr>
        <p:spPr/>
        <p:txBody>
          <a:bodyPr/>
          <a:lstStyle/>
          <a:p>
            <a:r>
              <a:rPr lang="en-US" dirty="0" smtClean="0"/>
              <a:t>Straw Poll #14</a:t>
            </a:r>
            <a:r>
              <a:rPr lang="en-US" dirty="0"/>
              <a:t/>
            </a:r>
            <a:br>
              <a:rPr lang="en-US" dirty="0"/>
            </a:br>
            <a:r>
              <a:rPr lang="en-US" sz="2000" dirty="0" smtClean="0">
                <a:solidFill>
                  <a:schemeClr val="tx1"/>
                </a:solidFill>
              </a:rPr>
              <a:t>(11-17-0744-02-00ax-cr-for-10-3-2-4-and-27-2-2-part-ii.docx</a:t>
            </a:r>
            <a:r>
              <a:rPr lang="en-US" sz="2000" dirty="0" smtClean="0"/>
              <a:t>)</a:t>
            </a:r>
            <a:endParaRPr lang="en-US" sz="2000" dirty="0"/>
          </a:p>
        </p:txBody>
      </p:sp>
      <p:sp>
        <p:nvSpPr>
          <p:cNvPr id="7" name="Rectangle 4"/>
          <p:cNvSpPr>
            <a:spLocks noGrp="1" noChangeArrowheads="1"/>
          </p:cNvSpPr>
          <p:nvPr>
            <p:ph type="dt" sz="quarter" idx="10"/>
          </p:nvPr>
        </p:nvSpPr>
        <p:spPr>
          <a:xfrm>
            <a:off x="696913" y="332601"/>
            <a:ext cx="968214"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Tree>
    <p:extLst>
      <p:ext uri="{BB962C8B-B14F-4D97-AF65-F5344CB8AC3E}">
        <p14:creationId xmlns="" xmlns:p14="http://schemas.microsoft.com/office/powerpoint/2010/main" val="182734617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828800"/>
            <a:ext cx="7772400" cy="4495800"/>
          </a:xfrm>
        </p:spPr>
        <p:txBody>
          <a:bodyPr/>
          <a:lstStyle/>
          <a:p>
            <a:r>
              <a:rPr lang="en-US" sz="2800" dirty="0" smtClean="0"/>
              <a:t>Move to accept resolutions to following </a:t>
            </a:r>
            <a:r>
              <a:rPr lang="pt-BR" sz="2800" dirty="0" smtClean="0"/>
              <a:t>CIDs </a:t>
            </a:r>
            <a:r>
              <a:rPr lang="en-GB" sz="2800" dirty="0" smtClean="0"/>
              <a:t>in doc 11-17/0744r3 ( 37  CID)</a:t>
            </a:r>
          </a:p>
          <a:p>
            <a:pPr lvl="1"/>
            <a:r>
              <a:rPr lang="en-GB" dirty="0" smtClean="0"/>
              <a:t>3182, 3192, 5160, 5170, </a:t>
            </a:r>
            <a:r>
              <a:rPr lang="en-GB" strike="sngStrike" dirty="0" smtClean="0"/>
              <a:t>5384</a:t>
            </a:r>
            <a:r>
              <a:rPr lang="en-GB" dirty="0" smtClean="0"/>
              <a:t>, 5457, 5458, 5459, 5460, 5464, 5465, 5467, 5558, 5794, 5800</a:t>
            </a:r>
            <a:r>
              <a:rPr lang="en-GB" strike="sngStrike" dirty="0" smtClean="0"/>
              <a:t>, 6177</a:t>
            </a:r>
            <a:r>
              <a:rPr lang="en-GB" dirty="0" smtClean="0"/>
              <a:t>, 6593, </a:t>
            </a:r>
            <a:r>
              <a:rPr lang="en-GB" strike="sngStrike" dirty="0" smtClean="0"/>
              <a:t>7160</a:t>
            </a:r>
            <a:r>
              <a:rPr lang="en-GB" dirty="0" smtClean="0"/>
              <a:t>, 7567, 7568, 7662, 7794, 8139, 8146, 8148, 8353, 8402, </a:t>
            </a:r>
            <a:r>
              <a:rPr lang="en-GB" strike="sngStrike" dirty="0" smtClean="0"/>
              <a:t>8403</a:t>
            </a:r>
            <a:r>
              <a:rPr lang="en-GB" dirty="0" smtClean="0"/>
              <a:t>, 9273, 9284, </a:t>
            </a:r>
            <a:r>
              <a:rPr lang="en-GB" strike="sngStrike" dirty="0" smtClean="0"/>
              <a:t>9381</a:t>
            </a:r>
            <a:r>
              <a:rPr lang="en-GB" dirty="0" smtClean="0"/>
              <a:t>, </a:t>
            </a:r>
            <a:r>
              <a:rPr lang="en-GB" strike="sngStrike" dirty="0" smtClean="0"/>
              <a:t>9414</a:t>
            </a:r>
            <a:r>
              <a:rPr lang="en-GB" dirty="0" smtClean="0"/>
              <a:t>, 9419, 9420, 9421, 9680, 9700, 9701, 9847, 9874, 10325, 10326, 6132</a:t>
            </a:r>
            <a:endParaRPr lang="en-US" sz="2800" dirty="0" smtClean="0"/>
          </a:p>
          <a:p>
            <a:r>
              <a:rPr lang="en-US" sz="3200" dirty="0" smtClean="0"/>
              <a:t>Results: </a:t>
            </a:r>
            <a:r>
              <a:rPr lang="en-US" sz="2800" dirty="0" smtClean="0"/>
              <a:t>Y/N/A: Passed by unanimous consent</a:t>
            </a:r>
          </a:p>
          <a:p>
            <a:pPr>
              <a:buNone/>
            </a:pPr>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29</a:t>
            </a:fld>
            <a:endParaRPr lang="en-US"/>
          </a:p>
        </p:txBody>
      </p:sp>
      <p:sp>
        <p:nvSpPr>
          <p:cNvPr id="5" name="Title 4"/>
          <p:cNvSpPr>
            <a:spLocks noGrp="1"/>
          </p:cNvSpPr>
          <p:nvPr>
            <p:ph type="title"/>
          </p:nvPr>
        </p:nvSpPr>
        <p:spPr/>
        <p:txBody>
          <a:bodyPr/>
          <a:lstStyle/>
          <a:p>
            <a:r>
              <a:rPr lang="en-US" dirty="0" smtClean="0"/>
              <a:t>Straw Poll #15</a:t>
            </a:r>
            <a:r>
              <a:rPr lang="en-US" dirty="0"/>
              <a:t/>
            </a:r>
            <a:br>
              <a:rPr lang="en-US" dirty="0"/>
            </a:br>
            <a:r>
              <a:rPr lang="en-US" sz="2000" dirty="0" smtClean="0">
                <a:solidFill>
                  <a:schemeClr val="tx1"/>
                </a:solidFill>
              </a:rPr>
              <a:t>(11-17-0744-03-00ax-cr-for-10-3-2-4-and-27-2-2-part-ii.docx</a:t>
            </a:r>
            <a:r>
              <a:rPr lang="en-US" sz="2000" dirty="0" smtClean="0"/>
              <a:t>)</a:t>
            </a:r>
            <a:endParaRPr lang="en-US" sz="2000" dirty="0"/>
          </a:p>
        </p:txBody>
      </p:sp>
      <p:sp>
        <p:nvSpPr>
          <p:cNvPr id="7" name="Rectangle 4"/>
          <p:cNvSpPr>
            <a:spLocks noGrp="1" noChangeArrowheads="1"/>
          </p:cNvSpPr>
          <p:nvPr>
            <p:ph type="dt" sz="quarter" idx="10"/>
          </p:nvPr>
        </p:nvSpPr>
        <p:spPr>
          <a:xfrm>
            <a:off x="696913" y="332601"/>
            <a:ext cx="968214"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Tree>
    <p:extLst>
      <p:ext uri="{BB962C8B-B14F-4D97-AF65-F5344CB8AC3E}">
        <p14:creationId xmlns="" xmlns:p14="http://schemas.microsoft.com/office/powerpoint/2010/main" val="18273461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3</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p>
        </p:txBody>
      </p:sp>
      <p:sp>
        <p:nvSpPr>
          <p:cNvPr id="19462" name="Rectangle 8"/>
          <p:cNvSpPr>
            <a:spLocks noGrp="1" noChangeArrowheads="1"/>
          </p:cNvSpPr>
          <p:nvPr>
            <p:ph type="body" idx="1"/>
          </p:nvPr>
        </p:nvSpPr>
        <p:spPr>
          <a:xfrm>
            <a:off x="609600" y="1600200"/>
            <a:ext cx="7772400" cy="4800600"/>
          </a:xfrm>
        </p:spPr>
        <p:txBody>
          <a:bodyPr/>
          <a:lstStyle/>
          <a:p>
            <a:r>
              <a:rPr lang="en-US" altLang="en-US" sz="1800" dirty="0" smtClean="0"/>
              <a:t>Call </a:t>
            </a:r>
            <a:r>
              <a:rPr lang="en-US" altLang="en-US" sz="1800" dirty="0"/>
              <a:t>meeting to order </a:t>
            </a:r>
          </a:p>
          <a:p>
            <a:r>
              <a:rPr lang="en-US" altLang="en-US" sz="1800" dirty="0"/>
              <a:t>Patent policy, etc. (Call for Potentially Essential Patents)</a:t>
            </a:r>
          </a:p>
          <a:p>
            <a:r>
              <a:rPr lang="en-US" altLang="en-US" sz="1800" dirty="0"/>
              <a:t>Call for submissions</a:t>
            </a:r>
          </a:p>
          <a:p>
            <a:r>
              <a:rPr lang="en-US" altLang="en-US" sz="1800" dirty="0"/>
              <a:t>Set and approve agenda</a:t>
            </a:r>
          </a:p>
          <a:p>
            <a:r>
              <a:rPr lang="en-US" altLang="en-US" sz="1800" dirty="0" smtClean="0"/>
              <a:t>Note ad hoc rules </a:t>
            </a:r>
            <a:endParaRPr lang="en-US" altLang="en-US" sz="1800" dirty="0"/>
          </a:p>
          <a:p>
            <a:pPr lvl="1"/>
            <a:r>
              <a:rPr lang="en-US" altLang="en-US" sz="1600" dirty="0" smtClean="0"/>
              <a:t>Slides 13-14</a:t>
            </a:r>
          </a:p>
          <a:p>
            <a:r>
              <a:rPr lang="en-US" altLang="en-US" sz="1800" dirty="0" smtClean="0"/>
              <a:t>Note total 5 MAC ad hoc sessions this week</a:t>
            </a:r>
          </a:p>
          <a:p>
            <a:pPr lvl="1"/>
            <a:r>
              <a:rPr lang="en-US" altLang="en-US" sz="1600" dirty="0" smtClean="0"/>
              <a:t>Monday PM2, EVE</a:t>
            </a:r>
          </a:p>
          <a:p>
            <a:pPr lvl="1"/>
            <a:r>
              <a:rPr lang="en-US" altLang="en-US" sz="1600" dirty="0" smtClean="0"/>
              <a:t>Tuesday PM2, EVE</a:t>
            </a:r>
          </a:p>
          <a:p>
            <a:pPr lvl="1"/>
            <a:r>
              <a:rPr lang="en-US" altLang="en-US" sz="1600" dirty="0" smtClean="0"/>
              <a:t>Wednesday PM1 and PM2</a:t>
            </a:r>
          </a:p>
          <a:p>
            <a:r>
              <a:rPr lang="en-US" altLang="en-US" sz="1800" dirty="0" smtClean="0"/>
              <a:t>Approve previous ad hoc session and telecon minutes </a:t>
            </a:r>
          </a:p>
          <a:p>
            <a:pPr lvl="1"/>
            <a:r>
              <a:rPr lang="en-US" altLang="en-US" sz="1400" dirty="0" smtClean="0"/>
              <a:t>Typically </a:t>
            </a:r>
            <a:r>
              <a:rPr lang="en-US" altLang="en-US" sz="1400" dirty="0" err="1" smtClean="0"/>
              <a:t>TGax</a:t>
            </a:r>
            <a:r>
              <a:rPr lang="en-US" altLang="en-US" sz="1400" dirty="0" smtClean="0"/>
              <a:t> Full</a:t>
            </a:r>
          </a:p>
          <a:p>
            <a:r>
              <a:rPr lang="en-CA" altLang="en-US" sz="1800" dirty="0" smtClean="0"/>
              <a:t>Technical Presentations approved by 802.11ax chair for presentation this week, and related straw polls</a:t>
            </a:r>
          </a:p>
          <a:p>
            <a:r>
              <a:rPr lang="en-CA" altLang="en-US" sz="1800" dirty="0" smtClean="0"/>
              <a:t>Any other technical presentations </a:t>
            </a:r>
          </a:p>
        </p:txBody>
      </p:sp>
      <p:sp>
        <p:nvSpPr>
          <p:cNvPr id="7" name="Rectangle 4"/>
          <p:cNvSpPr>
            <a:spLocks noGrp="1" noChangeArrowheads="1"/>
          </p:cNvSpPr>
          <p:nvPr>
            <p:ph type="dt" sz="quarter" idx="10"/>
          </p:nvPr>
        </p:nvSpPr>
        <p:spPr>
          <a:xfrm>
            <a:off x="696913" y="332601"/>
            <a:ext cx="968214"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p:spPr>
        <p:txBody>
          <a:bodyPr/>
          <a:lstStyle/>
          <a:p>
            <a:r>
              <a:rPr lang="en-US" sz="2800" dirty="0" smtClean="0"/>
              <a:t>Move to accept resolutions to following </a:t>
            </a:r>
            <a:r>
              <a:rPr lang="pt-BR" sz="2800" dirty="0" smtClean="0"/>
              <a:t>CIDs </a:t>
            </a:r>
            <a:r>
              <a:rPr lang="en-GB" sz="2800" dirty="0" smtClean="0"/>
              <a:t>in doc 11-17/0727r1 ( 7 CID)</a:t>
            </a:r>
          </a:p>
          <a:p>
            <a:pPr lvl="1"/>
            <a:r>
              <a:rPr lang="en-US" dirty="0" smtClean="0"/>
              <a:t>4750, 5947, 5960, 7253, 7666, 7763 (clause 9.4.2.218.2), 7885</a:t>
            </a:r>
            <a:endParaRPr lang="pt-BR" dirty="0" smtClean="0"/>
          </a:p>
          <a:p>
            <a:pPr lvl="1"/>
            <a:endParaRPr lang="en-US" sz="2800" dirty="0" smtClean="0"/>
          </a:p>
          <a:p>
            <a:r>
              <a:rPr lang="en-US" sz="3200" dirty="0" smtClean="0"/>
              <a:t>Results: </a:t>
            </a:r>
            <a:r>
              <a:rPr lang="en-US" sz="2800" dirty="0" smtClean="0"/>
              <a:t>Y/N/A: Passed by unanimous consent</a:t>
            </a:r>
          </a:p>
          <a:p>
            <a:pPr>
              <a:buNone/>
            </a:pPr>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30</a:t>
            </a:fld>
            <a:endParaRPr lang="en-US"/>
          </a:p>
        </p:txBody>
      </p:sp>
      <p:sp>
        <p:nvSpPr>
          <p:cNvPr id="5" name="Title 4"/>
          <p:cNvSpPr>
            <a:spLocks noGrp="1"/>
          </p:cNvSpPr>
          <p:nvPr>
            <p:ph type="title"/>
          </p:nvPr>
        </p:nvSpPr>
        <p:spPr/>
        <p:txBody>
          <a:bodyPr/>
          <a:lstStyle/>
          <a:p>
            <a:r>
              <a:rPr lang="en-US" dirty="0" smtClean="0"/>
              <a:t>Straw Poll #16</a:t>
            </a:r>
            <a:r>
              <a:rPr lang="en-US" dirty="0"/>
              <a:t/>
            </a:r>
            <a:br>
              <a:rPr lang="en-US" dirty="0"/>
            </a:br>
            <a:r>
              <a:rPr lang="en-US" sz="2000" dirty="0" smtClean="0">
                <a:solidFill>
                  <a:schemeClr val="tx1"/>
                </a:solidFill>
              </a:rPr>
              <a:t>(11-17-0727-01-00ax-lb225-mac-cr-for-clause-10-9.docx</a:t>
            </a:r>
            <a:r>
              <a:rPr lang="en-US" sz="2000" dirty="0" smtClean="0"/>
              <a:t>)</a:t>
            </a:r>
            <a:endParaRPr lang="en-US" sz="2000" dirty="0"/>
          </a:p>
        </p:txBody>
      </p:sp>
      <p:sp>
        <p:nvSpPr>
          <p:cNvPr id="7" name="Rectangle 4"/>
          <p:cNvSpPr>
            <a:spLocks noGrp="1" noChangeArrowheads="1"/>
          </p:cNvSpPr>
          <p:nvPr>
            <p:ph type="dt" sz="quarter" idx="10"/>
          </p:nvPr>
        </p:nvSpPr>
        <p:spPr>
          <a:xfrm>
            <a:off x="696913" y="332601"/>
            <a:ext cx="968214"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Tree>
    <p:extLst>
      <p:ext uri="{BB962C8B-B14F-4D97-AF65-F5344CB8AC3E}">
        <p14:creationId xmlns="" xmlns:p14="http://schemas.microsoft.com/office/powerpoint/2010/main" val="182734617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p:spPr>
        <p:txBody>
          <a:bodyPr/>
          <a:lstStyle/>
          <a:p>
            <a:r>
              <a:rPr lang="en-US" i="1" dirty="0" smtClean="0"/>
              <a:t>Replace the current BSR Control field with the proposed new BSR Control field as shown in slide 9 of doc 765/r2.  </a:t>
            </a:r>
            <a:endParaRPr lang="en-US" sz="2800" dirty="0" smtClean="0"/>
          </a:p>
          <a:p>
            <a:r>
              <a:rPr lang="en-US" sz="3200" dirty="0" smtClean="0"/>
              <a:t>Results: </a:t>
            </a:r>
            <a:r>
              <a:rPr lang="en-US" sz="2800" dirty="0" smtClean="0"/>
              <a:t>Y 14 /N 21/A 7: </a:t>
            </a:r>
          </a:p>
          <a:p>
            <a:pPr>
              <a:buNone/>
            </a:pPr>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31</a:t>
            </a:fld>
            <a:endParaRPr lang="en-US"/>
          </a:p>
        </p:txBody>
      </p:sp>
      <p:sp>
        <p:nvSpPr>
          <p:cNvPr id="5" name="Title 4"/>
          <p:cNvSpPr>
            <a:spLocks noGrp="1"/>
          </p:cNvSpPr>
          <p:nvPr>
            <p:ph type="title"/>
          </p:nvPr>
        </p:nvSpPr>
        <p:spPr/>
        <p:txBody>
          <a:bodyPr/>
          <a:lstStyle/>
          <a:p>
            <a:r>
              <a:rPr lang="en-US" dirty="0" smtClean="0"/>
              <a:t>Straw Poll #17</a:t>
            </a:r>
            <a:r>
              <a:rPr lang="en-US" dirty="0"/>
              <a:t/>
            </a:r>
            <a:br>
              <a:rPr lang="en-US" dirty="0"/>
            </a:br>
            <a:r>
              <a:rPr lang="en-US" sz="2000" dirty="0" smtClean="0">
                <a:solidFill>
                  <a:schemeClr val="tx1"/>
                </a:solidFill>
              </a:rPr>
              <a:t>(….</a:t>
            </a:r>
            <a:r>
              <a:rPr lang="en-US" sz="2000" dirty="0" smtClean="0"/>
              <a:t>)</a:t>
            </a:r>
            <a:endParaRPr lang="en-US" sz="2000" dirty="0"/>
          </a:p>
        </p:txBody>
      </p:sp>
      <p:sp>
        <p:nvSpPr>
          <p:cNvPr id="7" name="Rectangle 4"/>
          <p:cNvSpPr>
            <a:spLocks noGrp="1" noChangeArrowheads="1"/>
          </p:cNvSpPr>
          <p:nvPr>
            <p:ph type="dt" sz="quarter" idx="10"/>
          </p:nvPr>
        </p:nvSpPr>
        <p:spPr>
          <a:xfrm>
            <a:off x="696913" y="332601"/>
            <a:ext cx="968214"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Tree>
    <p:extLst>
      <p:ext uri="{BB962C8B-B14F-4D97-AF65-F5344CB8AC3E}">
        <p14:creationId xmlns="" xmlns:p14="http://schemas.microsoft.com/office/powerpoint/2010/main" val="182734617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p:spPr>
        <p:txBody>
          <a:bodyPr/>
          <a:lstStyle/>
          <a:p>
            <a:r>
              <a:rPr lang="en-GB" sz="2800" dirty="0" smtClean="0"/>
              <a:t>doc 11-17/0607r1 ( CID 8427)</a:t>
            </a:r>
          </a:p>
          <a:p>
            <a:pPr lvl="1"/>
            <a:r>
              <a:rPr lang="en-GB" dirty="0" smtClean="0"/>
              <a:t>Option 1: maximum scaling factor of 32 K</a:t>
            </a:r>
          </a:p>
          <a:p>
            <a:pPr lvl="1"/>
            <a:r>
              <a:rPr lang="en-GB" dirty="0" smtClean="0"/>
              <a:t>Option 2: maximum scaling factor of 64 K</a:t>
            </a:r>
          </a:p>
          <a:p>
            <a:pPr lvl="1"/>
            <a:r>
              <a:rPr lang="en-GB" dirty="0" smtClean="0"/>
              <a:t>Option 3: maximum scaling factor of 16 K</a:t>
            </a:r>
          </a:p>
          <a:p>
            <a:pPr lvl="1"/>
            <a:endParaRPr lang="en-US" sz="2800" dirty="0" smtClean="0"/>
          </a:p>
          <a:p>
            <a:r>
              <a:rPr lang="en-US" sz="3200" dirty="0" smtClean="0"/>
              <a:t>Results: </a:t>
            </a:r>
          </a:p>
          <a:p>
            <a:pPr lvl="1"/>
            <a:r>
              <a:rPr lang="en-US" dirty="0" smtClean="0"/>
              <a:t>Option 1: 22</a:t>
            </a:r>
          </a:p>
          <a:p>
            <a:pPr lvl="1"/>
            <a:r>
              <a:rPr lang="en-US" dirty="0" smtClean="0"/>
              <a:t>Option 2: 0</a:t>
            </a:r>
          </a:p>
          <a:p>
            <a:pPr lvl="1"/>
            <a:r>
              <a:rPr lang="en-US" dirty="0" smtClean="0"/>
              <a:t>Option 3: 10</a:t>
            </a:r>
          </a:p>
          <a:p>
            <a:pPr>
              <a:buNone/>
            </a:pPr>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32</a:t>
            </a:fld>
            <a:endParaRPr lang="en-US"/>
          </a:p>
        </p:txBody>
      </p:sp>
      <p:sp>
        <p:nvSpPr>
          <p:cNvPr id="5" name="Title 4"/>
          <p:cNvSpPr>
            <a:spLocks noGrp="1"/>
          </p:cNvSpPr>
          <p:nvPr>
            <p:ph type="title"/>
          </p:nvPr>
        </p:nvSpPr>
        <p:spPr/>
        <p:txBody>
          <a:bodyPr/>
          <a:lstStyle/>
          <a:p>
            <a:r>
              <a:rPr lang="en-US" dirty="0" smtClean="0"/>
              <a:t>Straw Poll #18</a:t>
            </a:r>
            <a:r>
              <a:rPr lang="en-US" dirty="0"/>
              <a:t/>
            </a:r>
            <a:br>
              <a:rPr lang="en-US" dirty="0"/>
            </a:br>
            <a:r>
              <a:rPr lang="en-US" sz="2000" dirty="0" smtClean="0">
                <a:solidFill>
                  <a:schemeClr val="tx1"/>
                </a:solidFill>
              </a:rPr>
              <a:t>(….</a:t>
            </a:r>
            <a:r>
              <a:rPr lang="en-US" sz="2000" dirty="0" smtClean="0"/>
              <a:t>)</a:t>
            </a:r>
            <a:endParaRPr lang="en-US" sz="2000" dirty="0"/>
          </a:p>
        </p:txBody>
      </p:sp>
      <p:sp>
        <p:nvSpPr>
          <p:cNvPr id="7" name="Rectangle 4"/>
          <p:cNvSpPr>
            <a:spLocks noGrp="1" noChangeArrowheads="1"/>
          </p:cNvSpPr>
          <p:nvPr>
            <p:ph type="dt" sz="quarter" idx="10"/>
          </p:nvPr>
        </p:nvSpPr>
        <p:spPr>
          <a:xfrm>
            <a:off x="696913" y="332601"/>
            <a:ext cx="968214"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Tree>
    <p:extLst>
      <p:ext uri="{BB962C8B-B14F-4D97-AF65-F5344CB8AC3E}">
        <p14:creationId xmlns="" xmlns:p14="http://schemas.microsoft.com/office/powerpoint/2010/main" val="182734617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828800"/>
            <a:ext cx="7772400" cy="4495800"/>
          </a:xfrm>
        </p:spPr>
        <p:txBody>
          <a:bodyPr/>
          <a:lstStyle/>
          <a:p>
            <a:r>
              <a:rPr lang="en-US" sz="2800" dirty="0" smtClean="0"/>
              <a:t>Move to accept resolutions to following </a:t>
            </a:r>
            <a:r>
              <a:rPr lang="pt-BR" sz="2800" dirty="0" smtClean="0"/>
              <a:t>CIDs </a:t>
            </a:r>
            <a:r>
              <a:rPr lang="en-GB" sz="2800" dirty="0" smtClean="0"/>
              <a:t>in doc 11-17/0607r1 ( 7  CID)</a:t>
            </a:r>
          </a:p>
          <a:p>
            <a:pPr lvl="1"/>
            <a:r>
              <a:rPr lang="en-GB" dirty="0" smtClean="0"/>
              <a:t>8427, 5000, 7132, 7304, 9358, 3105, 4735</a:t>
            </a:r>
          </a:p>
          <a:p>
            <a:r>
              <a:rPr lang="en-US" sz="3200" dirty="0" smtClean="0"/>
              <a:t>Results: </a:t>
            </a:r>
            <a:r>
              <a:rPr lang="en-US" sz="2800" dirty="0" smtClean="0"/>
              <a:t>Y/N/A: Passed by unanimous consent</a:t>
            </a:r>
          </a:p>
          <a:p>
            <a:pPr>
              <a:buNone/>
            </a:pPr>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33</a:t>
            </a:fld>
            <a:endParaRPr lang="en-US"/>
          </a:p>
        </p:txBody>
      </p:sp>
      <p:sp>
        <p:nvSpPr>
          <p:cNvPr id="5" name="Title 4"/>
          <p:cNvSpPr>
            <a:spLocks noGrp="1"/>
          </p:cNvSpPr>
          <p:nvPr>
            <p:ph type="title"/>
          </p:nvPr>
        </p:nvSpPr>
        <p:spPr/>
        <p:txBody>
          <a:bodyPr/>
          <a:lstStyle/>
          <a:p>
            <a:r>
              <a:rPr lang="en-US" dirty="0" smtClean="0"/>
              <a:t>Straw Poll #19</a:t>
            </a:r>
            <a:r>
              <a:rPr lang="en-US" dirty="0"/>
              <a:t/>
            </a:r>
            <a:br>
              <a:rPr lang="en-US" dirty="0"/>
            </a:br>
            <a:r>
              <a:rPr lang="en-US" sz="2000" dirty="0" smtClean="0">
                <a:solidFill>
                  <a:schemeClr val="tx1"/>
                </a:solidFill>
              </a:rPr>
              <a:t>(607/r1</a:t>
            </a:r>
            <a:r>
              <a:rPr lang="en-US" sz="2000" dirty="0" smtClean="0"/>
              <a:t>)</a:t>
            </a:r>
            <a:endParaRPr lang="en-US" sz="2000" dirty="0"/>
          </a:p>
        </p:txBody>
      </p:sp>
      <p:sp>
        <p:nvSpPr>
          <p:cNvPr id="7" name="Rectangle 4"/>
          <p:cNvSpPr>
            <a:spLocks noGrp="1" noChangeArrowheads="1"/>
          </p:cNvSpPr>
          <p:nvPr>
            <p:ph type="dt" sz="quarter" idx="10"/>
          </p:nvPr>
        </p:nvSpPr>
        <p:spPr>
          <a:xfrm>
            <a:off x="696913" y="332601"/>
            <a:ext cx="968214"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Tree>
    <p:extLst>
      <p:ext uri="{BB962C8B-B14F-4D97-AF65-F5344CB8AC3E}">
        <p14:creationId xmlns="" xmlns:p14="http://schemas.microsoft.com/office/powerpoint/2010/main" val="182734617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828800"/>
            <a:ext cx="7772400" cy="4495800"/>
          </a:xfrm>
        </p:spPr>
        <p:txBody>
          <a:bodyPr/>
          <a:lstStyle/>
          <a:p>
            <a:r>
              <a:rPr lang="en-US" sz="2800" dirty="0" smtClean="0"/>
              <a:t>Move to accept resolutions to following </a:t>
            </a:r>
            <a:r>
              <a:rPr lang="pt-BR" sz="2800" dirty="0" smtClean="0"/>
              <a:t>CIDs </a:t>
            </a:r>
            <a:r>
              <a:rPr lang="en-GB" sz="2800" dirty="0" smtClean="0"/>
              <a:t>in doc 11-17/0073r5 (6 CID)</a:t>
            </a:r>
          </a:p>
          <a:p>
            <a:pPr lvl="1"/>
            <a:r>
              <a:rPr lang="en-GB" dirty="0" smtClean="0"/>
              <a:t>7387, 6144, 7386, 9101, 9573, 8304</a:t>
            </a:r>
          </a:p>
          <a:p>
            <a:r>
              <a:rPr lang="en-US" sz="3200" dirty="0" smtClean="0"/>
              <a:t>Results: </a:t>
            </a:r>
            <a:r>
              <a:rPr lang="en-US" sz="2800" smtClean="0"/>
              <a:t>Y/N/A: Passed by unanimous consent</a:t>
            </a:r>
            <a:endParaRPr lang="en-US" sz="2800" dirty="0" smtClean="0"/>
          </a:p>
          <a:p>
            <a:pPr>
              <a:buNone/>
            </a:pPr>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34</a:t>
            </a:fld>
            <a:endParaRPr lang="en-US"/>
          </a:p>
        </p:txBody>
      </p:sp>
      <p:sp>
        <p:nvSpPr>
          <p:cNvPr id="5" name="Title 4"/>
          <p:cNvSpPr>
            <a:spLocks noGrp="1"/>
          </p:cNvSpPr>
          <p:nvPr>
            <p:ph type="title"/>
          </p:nvPr>
        </p:nvSpPr>
        <p:spPr/>
        <p:txBody>
          <a:bodyPr/>
          <a:lstStyle/>
          <a:p>
            <a:r>
              <a:rPr lang="en-US" dirty="0" smtClean="0"/>
              <a:t>Straw Poll #20</a:t>
            </a:r>
            <a:r>
              <a:rPr lang="en-US" dirty="0"/>
              <a:t/>
            </a:r>
            <a:br>
              <a:rPr lang="en-US" dirty="0"/>
            </a:br>
            <a:r>
              <a:rPr lang="en-US" sz="2000" dirty="0" smtClean="0">
                <a:solidFill>
                  <a:schemeClr val="tx1"/>
                </a:solidFill>
              </a:rPr>
              <a:t>(0073/r5</a:t>
            </a:r>
            <a:r>
              <a:rPr lang="en-US" sz="2000" dirty="0" smtClean="0"/>
              <a:t>)</a:t>
            </a:r>
            <a:endParaRPr lang="en-US" sz="2000" dirty="0"/>
          </a:p>
        </p:txBody>
      </p:sp>
      <p:sp>
        <p:nvSpPr>
          <p:cNvPr id="7" name="Rectangle 4"/>
          <p:cNvSpPr>
            <a:spLocks noGrp="1" noChangeArrowheads="1"/>
          </p:cNvSpPr>
          <p:nvPr>
            <p:ph type="dt" sz="quarter" idx="10"/>
          </p:nvPr>
        </p:nvSpPr>
        <p:spPr>
          <a:xfrm>
            <a:off x="696913" y="332601"/>
            <a:ext cx="968214"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Tree>
    <p:extLst>
      <p:ext uri="{BB962C8B-B14F-4D97-AF65-F5344CB8AC3E}">
        <p14:creationId xmlns="" xmlns:p14="http://schemas.microsoft.com/office/powerpoint/2010/main" val="18273461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4</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4</a:t>
            </a:fld>
            <a:endParaRPr lang="en-US" altLang="en-US"/>
          </a:p>
        </p:txBody>
      </p:sp>
      <p:sp>
        <p:nvSpPr>
          <p:cNvPr id="12294" name="Rectangle 2"/>
          <p:cNvSpPr>
            <a:spLocks noGrp="1" noChangeArrowheads="1"/>
          </p:cNvSpPr>
          <p:nvPr>
            <p:ph type="title" idx="4294967295"/>
          </p:nvPr>
        </p:nvSpPr>
        <p:spPr>
          <a:xfrm>
            <a:off x="685800" y="685800"/>
            <a:ext cx="7772400" cy="762000"/>
          </a:xfrm>
        </p:spPr>
        <p:txBody>
          <a:bodyPr/>
          <a:lstStyle/>
          <a:p>
            <a:r>
              <a:rPr lang="en-US" altLang="en-US" dirty="0" smtClean="0"/>
              <a:t>Meeting Protocol, Attendance, Voting &amp; Document Status</a:t>
            </a:r>
          </a:p>
        </p:txBody>
      </p:sp>
      <p:sp>
        <p:nvSpPr>
          <p:cNvPr id="12295" name="Rectangle 3"/>
          <p:cNvSpPr>
            <a:spLocks noGrp="1" noChangeArrowheads="1"/>
          </p:cNvSpPr>
          <p:nvPr>
            <p:ph type="body" idx="4294967295"/>
          </p:nvPr>
        </p:nvSpPr>
        <p:spPr>
          <a:xfrm>
            <a:off x="304800" y="1600200"/>
            <a:ext cx="8686800" cy="4724400"/>
          </a:xfrm>
        </p:spPr>
        <p:txBody>
          <a:bodyPr/>
          <a:lstStyle/>
          <a:p>
            <a:r>
              <a:rPr lang="en-US" altLang="en-US" sz="2000" dirty="0"/>
              <a:t>Please announce your affiliation when you first address the group during a meeting </a:t>
            </a:r>
            <a:r>
              <a:rPr lang="en-US" altLang="en-US" sz="2000" dirty="0" smtClean="0"/>
              <a:t>slot</a:t>
            </a:r>
          </a:p>
          <a:p>
            <a:r>
              <a:rPr lang="en-US" altLang="en-US" sz="2000" dirty="0"/>
              <a:t>Cell Phones to be silent or Off</a:t>
            </a:r>
          </a:p>
          <a:p>
            <a:r>
              <a:rPr lang="en-US" altLang="en-US" sz="2000" dirty="0" smtClean="0"/>
              <a:t>Register your attendance via </a:t>
            </a:r>
            <a:r>
              <a:rPr lang="en-US" altLang="en-US" sz="2000" dirty="0">
                <a:hlinkClick r:id="rId3"/>
              </a:rPr>
              <a:t>https://imat.ieee.org</a:t>
            </a:r>
            <a:r>
              <a:rPr lang="en-US" altLang="en-US" sz="2000" dirty="0"/>
              <a:t> while on </a:t>
            </a:r>
            <a:r>
              <a:rPr lang="en-US" altLang="en-US" sz="2000" dirty="0" smtClean="0"/>
              <a:t>a meeting </a:t>
            </a:r>
            <a:r>
              <a:rPr lang="en-US" altLang="en-US" sz="2000" dirty="0"/>
              <a:t>SSID (e.g. </a:t>
            </a:r>
            <a:r>
              <a:rPr lang="en-US" altLang="en-US" sz="2000" dirty="0" err="1"/>
              <a:t>Verilan</a:t>
            </a:r>
            <a:r>
              <a:rPr lang="en-US" altLang="en-US" sz="2000" dirty="0"/>
              <a:t>-secure)</a:t>
            </a:r>
          </a:p>
          <a:p>
            <a:r>
              <a:rPr lang="en-US" altLang="en-US" sz="2000" dirty="0" smtClean="0"/>
              <a:t>Make sure your badges are correct </a:t>
            </a:r>
          </a:p>
          <a:p>
            <a:r>
              <a:rPr lang="en-US" altLang="en-US" sz="2000" dirty="0" smtClean="0"/>
              <a:t>If you plan to make a submission, be sure it does not contain company logos or advertising</a:t>
            </a:r>
          </a:p>
          <a:p>
            <a:r>
              <a:rPr lang="en-US" altLang="en-US" sz="2000" dirty="0" smtClean="0"/>
              <a:t>Questions on Voting status, Ballot pool, Access to Reflector, Documentation,  Member</a:t>
            </a:r>
            <a:r>
              <a:rPr lang="en-US" altLang="ja-JP" sz="2000" dirty="0" smtClean="0"/>
              <a:t>’s Area</a:t>
            </a:r>
          </a:p>
          <a:p>
            <a:pPr lvl="1"/>
            <a:r>
              <a:rPr lang="en-US" altLang="en-US" dirty="0" smtClean="0"/>
              <a:t>Contact Jon Rosdahl –  </a:t>
            </a:r>
            <a:r>
              <a:rPr lang="en-US" altLang="en-US" dirty="0" smtClean="0">
                <a:hlinkClick r:id="rId4"/>
              </a:rPr>
              <a:t>jrosdahl@ieee.org</a:t>
            </a:r>
            <a:endParaRPr lang="en-US" altLang="en-US" sz="1800" dirty="0" smtClean="0"/>
          </a:p>
          <a:p>
            <a:pPr lvl="1"/>
            <a:endParaRPr lang="en-US" altLang="en-US" sz="1800" dirty="0" smtClean="0"/>
          </a:p>
        </p:txBody>
      </p:sp>
      <p:sp>
        <p:nvSpPr>
          <p:cNvPr id="8" name="Rectangle 4"/>
          <p:cNvSpPr>
            <a:spLocks noGrp="1" noChangeArrowheads="1"/>
          </p:cNvSpPr>
          <p:nvPr>
            <p:ph type="dt" sz="quarter" idx="10"/>
          </p:nvPr>
        </p:nvSpPr>
        <p:spPr>
          <a:xfrm>
            <a:off x="696913" y="332601"/>
            <a:ext cx="968214"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9" name="Footer Placeholder 4"/>
          <p:cNvSpPr>
            <a:spLocks noGrp="1"/>
          </p:cNvSpPr>
          <p:nvPr>
            <p:ph type="ftr" sz="quarter" idx="11"/>
          </p:nvPr>
        </p:nvSpPr>
        <p:spPr>
          <a:xfrm>
            <a:off x="6676619" y="6475413"/>
            <a:ext cx="1867306"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8484498-0342-47DA-BB91-F1596920CFC8}" type="slidenum">
              <a:rPr lang="en-US" altLang="en-US"/>
              <a:pPr/>
              <a:t>5</a:t>
            </a:fld>
            <a:endParaRPr lang="en-US" altLang="en-US"/>
          </a:p>
        </p:txBody>
      </p:sp>
      <p:sp>
        <p:nvSpPr>
          <p:cNvPr id="13317" name="Rectangle 2"/>
          <p:cNvSpPr>
            <a:spLocks noGrp="1" noChangeArrowheads="1"/>
          </p:cNvSpPr>
          <p:nvPr>
            <p:ph type="title"/>
          </p:nvPr>
        </p:nvSpPr>
        <p:spPr/>
        <p:txBody>
          <a:bodyPr/>
          <a:lstStyle/>
          <a:p>
            <a:r>
              <a:rPr lang="en-US" altLang="en-US" dirty="0" smtClean="0"/>
              <a:t>Patent Policy and Other Guidelines</a:t>
            </a:r>
          </a:p>
        </p:txBody>
      </p:sp>
      <p:sp>
        <p:nvSpPr>
          <p:cNvPr id="13318" name="Rectangle 3"/>
          <p:cNvSpPr>
            <a:spLocks noGrp="1" noChangeArrowheads="1"/>
          </p:cNvSpPr>
          <p:nvPr>
            <p:ph type="body" idx="1"/>
          </p:nvPr>
        </p:nvSpPr>
        <p:spPr/>
        <p:txBody>
          <a:bodyPr/>
          <a:lstStyle/>
          <a:p>
            <a:r>
              <a:rPr lang="en-US" altLang="en-US" sz="2000" dirty="0" smtClean="0"/>
              <a:t>See the following 5 slides</a:t>
            </a:r>
          </a:p>
        </p:txBody>
      </p:sp>
      <p:sp>
        <p:nvSpPr>
          <p:cNvPr id="7" name="Rectangle 4"/>
          <p:cNvSpPr>
            <a:spLocks noGrp="1" noChangeArrowheads="1"/>
          </p:cNvSpPr>
          <p:nvPr>
            <p:ph type="dt" sz="quarter" idx="10"/>
          </p:nvPr>
        </p:nvSpPr>
        <p:spPr>
          <a:xfrm>
            <a:off x="696913" y="332601"/>
            <a:ext cx="968214"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Slide Number Placeholder 4"/>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1BB73D7-FECB-4086-91A5-AC9BEFC63923}" type="slidenum">
              <a:rPr lang="en-US" altLang="en-US"/>
              <a:pPr/>
              <a:t>6</a:t>
            </a:fld>
            <a:endParaRPr lang="en-US" altLang="en-US"/>
          </a:p>
        </p:txBody>
      </p:sp>
      <p:sp>
        <p:nvSpPr>
          <p:cNvPr id="14341" name="Rectangle 2"/>
          <p:cNvSpPr>
            <a:spLocks noGrp="1" noChangeArrowheads="1"/>
          </p:cNvSpPr>
          <p:nvPr>
            <p:ph type="title"/>
          </p:nvPr>
        </p:nvSpPr>
        <p:spPr>
          <a:xfrm>
            <a:off x="685800" y="685800"/>
            <a:ext cx="7772400" cy="381000"/>
          </a:xfrm>
          <a:noFill/>
        </p:spPr>
        <p:txBody>
          <a:bodyPr lIns="90487" tIns="44450" rIns="90487" bIns="44450"/>
          <a:lstStyle/>
          <a:p>
            <a:r>
              <a:rPr lang="en-US" altLang="en-US" sz="2400" u="sng" smtClean="0"/>
              <a:t>Instructions for the WG Chair</a:t>
            </a:r>
          </a:p>
        </p:txBody>
      </p:sp>
      <p:sp>
        <p:nvSpPr>
          <p:cNvPr id="14342" name="Rectangle 3"/>
          <p:cNvSpPr>
            <a:spLocks noGrp="1" noChangeArrowheads="1"/>
          </p:cNvSpPr>
          <p:nvPr>
            <p:ph type="body" idx="4294967295"/>
          </p:nvPr>
        </p:nvSpPr>
        <p:spPr>
          <a:xfrm>
            <a:off x="152400" y="1066800"/>
            <a:ext cx="8610600" cy="4876800"/>
          </a:xfrm>
          <a:noFill/>
        </p:spPr>
        <p:txBody>
          <a:bodyPr lIns="90487" tIns="44450" rIns="90487" bIns="44450"/>
          <a:lstStyle/>
          <a:p>
            <a:pPr>
              <a:lnSpc>
                <a:spcPct val="80000"/>
              </a:lnSpc>
              <a:spcAft>
                <a:spcPct val="30000"/>
              </a:spcAft>
              <a:buFontTx/>
              <a:buNone/>
            </a:pPr>
            <a:r>
              <a:rPr lang="en-US" altLang="en-US" sz="800" b="0" smtClean="0"/>
              <a:t>	</a:t>
            </a:r>
            <a:r>
              <a:rPr lang="en-US" altLang="en-US" sz="1400" b="0" smtClean="0"/>
              <a:t>The IEEE-SA strongly recommends that at each WG meeting the chair or a designee:</a:t>
            </a:r>
            <a:endParaRPr lang="en-US" altLang="en-US" sz="1400" smtClean="0"/>
          </a:p>
          <a:p>
            <a:pPr lvl="1">
              <a:lnSpc>
                <a:spcPct val="80000"/>
              </a:lnSpc>
            </a:pPr>
            <a:r>
              <a:rPr lang="en-US" altLang="en-US" sz="1400" b="1" smtClean="0"/>
              <a:t>Show slides #1 through #4 of this presentation</a:t>
            </a:r>
          </a:p>
          <a:p>
            <a:pPr lvl="1">
              <a:lnSpc>
                <a:spcPct val="80000"/>
              </a:lnSpc>
            </a:pPr>
            <a:r>
              <a:rPr lang="en-US" altLang="en-US" sz="1400" b="1" smtClean="0"/>
              <a:t>Advise the WG attendees that:</a:t>
            </a:r>
            <a:r>
              <a:rPr lang="en-US" altLang="en-US" sz="1400" smtClean="0"/>
              <a:t> </a:t>
            </a:r>
          </a:p>
          <a:p>
            <a:pPr lvl="2">
              <a:lnSpc>
                <a:spcPct val="80000"/>
              </a:lnSpc>
            </a:pPr>
            <a:r>
              <a:rPr lang="en-US" altLang="en-US" sz="1400" smtClean="0"/>
              <a:t>The IEEE</a:t>
            </a:r>
            <a:r>
              <a:rPr lang="ja-JP" altLang="en-US" sz="1400" smtClean="0"/>
              <a:t>’</a:t>
            </a:r>
            <a:r>
              <a:rPr lang="en-US" altLang="ja-JP" sz="1400" smtClean="0"/>
              <a:t>s patent policy is consistent with the ANSI patent policy and is described in Clause 6 of the </a:t>
            </a:r>
            <a:r>
              <a:rPr lang="en-US" altLang="ja-JP" sz="1400" i="1" smtClean="0"/>
              <a:t>IEEE-SA Standards Board Bylaws</a:t>
            </a:r>
            <a:r>
              <a:rPr lang="en-US" altLang="ja-JP" sz="1400" smtClean="0"/>
              <a:t>;</a:t>
            </a:r>
          </a:p>
          <a:p>
            <a:pPr lvl="2">
              <a:lnSpc>
                <a:spcPct val="80000"/>
              </a:lnSpc>
            </a:pPr>
            <a:r>
              <a:rPr lang="en-US" altLang="en-US" sz="1400" smtClean="0"/>
              <a:t>Early identification of patent claims which may be essential for the use of standards under development is strongly encouraged; </a:t>
            </a:r>
          </a:p>
          <a:p>
            <a:pPr lvl="2">
              <a:lnSpc>
                <a:spcPct val="80000"/>
              </a:lnSpc>
            </a:pPr>
            <a:r>
              <a:rPr lang="en-US" alt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br>
            <a:endParaRPr lang="en-US" altLang="en-US" sz="1400" smtClean="0"/>
          </a:p>
          <a:p>
            <a:pPr lvl="1">
              <a:lnSpc>
                <a:spcPct val="20000"/>
              </a:lnSpc>
            </a:pPr>
            <a:r>
              <a:rPr lang="en-US" altLang="en-US" sz="1400" b="1" smtClean="0"/>
              <a:t>Instruct the WG Secretary to record in the minutes of the relevant WG meeting:</a:t>
            </a:r>
            <a:r>
              <a:rPr lang="en-US" altLang="en-US" sz="700" smtClean="0"/>
              <a:t> </a:t>
            </a:r>
          </a:p>
          <a:p>
            <a:pPr lvl="2">
              <a:lnSpc>
                <a:spcPct val="80000"/>
              </a:lnSpc>
            </a:pPr>
            <a:r>
              <a:rPr lang="en-US" altLang="en-US" sz="1400" smtClean="0"/>
              <a:t>That the foregoing information was provided and that slides 1 through 4 (and this slide 0, if applicable) were shown; </a:t>
            </a:r>
          </a:p>
          <a:p>
            <a:pPr lvl="2">
              <a:lnSpc>
                <a:spcPct val="80000"/>
              </a:lnSpc>
            </a:pPr>
            <a:r>
              <a:rPr lang="en-US" alt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smtClean="0"/>
          </a:p>
          <a:p>
            <a:pPr lvl="1">
              <a:lnSpc>
                <a:spcPct val="80000"/>
              </a:lnSpc>
              <a:spcBef>
                <a:spcPct val="5000"/>
              </a:spcBef>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12 and 12a on inclusion of potential Essential Patent Claims by incorporation or by reference.</a:t>
            </a:r>
            <a:r>
              <a:rPr lang="en-US" altLang="en-US" sz="1400" smtClean="0">
                <a:solidFill>
                  <a:srgbClr val="FF3300"/>
                </a:solidFill>
              </a:rPr>
              <a:t> </a:t>
            </a:r>
          </a:p>
          <a:p>
            <a:pPr lvl="1">
              <a:lnSpc>
                <a:spcPct val="80000"/>
              </a:lnSpc>
              <a:spcBef>
                <a:spcPct val="5000"/>
              </a:spcBef>
              <a:buFontTx/>
              <a:buNone/>
            </a:pPr>
            <a:endParaRPr lang="en-US" altLang="en-US" sz="1200" smtClean="0"/>
          </a:p>
          <a:p>
            <a:pPr lvl="1">
              <a:lnSpc>
                <a:spcPct val="80000"/>
              </a:lnSpc>
              <a:spcBef>
                <a:spcPct val="5000"/>
              </a:spcBef>
              <a:buFontTx/>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p>
        </p:txBody>
      </p:sp>
      <p:sp>
        <p:nvSpPr>
          <p:cNvPr id="14343" name="Text Box 5"/>
          <p:cNvSpPr txBox="1">
            <a:spLocks noChangeArrowheads="1"/>
          </p:cNvSpPr>
          <p:nvPr/>
        </p:nvSpPr>
        <p:spPr bwMode="auto">
          <a:xfrm>
            <a:off x="0" y="6172200"/>
            <a:ext cx="1914525" cy="30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400" b="1"/>
              <a:t>(Optional to be shown)</a:t>
            </a:r>
          </a:p>
        </p:txBody>
      </p:sp>
      <p:sp>
        <p:nvSpPr>
          <p:cNvPr id="8" name="Rectangle 4"/>
          <p:cNvSpPr>
            <a:spLocks noGrp="1" noChangeArrowheads="1"/>
          </p:cNvSpPr>
          <p:nvPr>
            <p:ph type="dt" sz="quarter" idx="10"/>
          </p:nvPr>
        </p:nvSpPr>
        <p:spPr>
          <a:xfrm>
            <a:off x="696913" y="332601"/>
            <a:ext cx="968214"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9" name="Footer Placeholder 4"/>
          <p:cNvSpPr>
            <a:spLocks noGrp="1"/>
          </p:cNvSpPr>
          <p:nvPr>
            <p:ph type="ftr" sz="quarter" idx="11"/>
          </p:nvPr>
        </p:nvSpPr>
        <p:spPr>
          <a:xfrm>
            <a:off x="6676619" y="6475413"/>
            <a:ext cx="1867306"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4"/>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383012F2-B6FB-476E-8A0E-F8D1D62EB061}" type="slidenum">
              <a:rPr lang="en-US" altLang="en-US"/>
              <a:pPr/>
              <a:t>7</a:t>
            </a:fld>
            <a:endParaRPr lang="en-US" altLang="en-US"/>
          </a:p>
        </p:txBody>
      </p:sp>
      <p:sp>
        <p:nvSpPr>
          <p:cNvPr id="15365" name="Rectangle 2"/>
          <p:cNvSpPr>
            <a:spLocks noGrp="1" noChangeArrowheads="1"/>
          </p:cNvSpPr>
          <p:nvPr>
            <p:ph type="title"/>
          </p:nvPr>
        </p:nvSpPr>
        <p:spPr>
          <a:xfrm>
            <a:off x="685800" y="685800"/>
            <a:ext cx="7772400" cy="381000"/>
          </a:xfrm>
        </p:spPr>
        <p:txBody>
          <a:bodyPr/>
          <a:lstStyle/>
          <a:p>
            <a:r>
              <a:rPr lang="en-US" altLang="en-US" sz="2800" u="sng" smtClean="0"/>
              <a:t>Participants, Patents, and Duty to Inform</a:t>
            </a:r>
          </a:p>
        </p:txBody>
      </p:sp>
      <p:sp>
        <p:nvSpPr>
          <p:cNvPr id="15366"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endParaRPr lang="en-GB" altLang="en-US" sz="2000" b="1" u="sng">
              <a:solidFill>
                <a:schemeClr val="tx2"/>
              </a:solidFill>
              <a:latin typeface="Helvetica" pitchFamily="34" charset="0"/>
            </a:endParaRPr>
          </a:p>
        </p:txBody>
      </p:sp>
      <p:sp>
        <p:nvSpPr>
          <p:cNvPr id="15367"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400" b="1" u="sng">
              <a:solidFill>
                <a:srgbClr val="FF0000"/>
              </a:solidFill>
            </a:endParaRPr>
          </a:p>
          <a:p>
            <a:pPr>
              <a:spcBef>
                <a:spcPct val="20000"/>
              </a:spcBef>
            </a:pPr>
            <a:r>
              <a:rPr lang="en-US" altLang="en-US"/>
              <a:t>	</a:t>
            </a:r>
            <a:r>
              <a:rPr lang="en-US" altLang="en-US" sz="1600"/>
              <a:t>All participants in this meeting have certain obligations under the IEEE-SA Patent Policy.  Participants: </a:t>
            </a:r>
          </a:p>
          <a:p>
            <a:pPr lvl="1">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spcBef>
                <a:spcPct val="20000"/>
              </a:spcBef>
              <a:buFontTx/>
              <a:buChar char="–"/>
            </a:pPr>
            <a:r>
              <a:rPr lang="en-US" altLang="en-US" sz="1600" b="1"/>
              <a:t>The above does not apply if the patent</a:t>
            </a:r>
            <a:r>
              <a:rPr lang="en-US" altLang="en-US" sz="1600" b="1">
                <a:solidFill>
                  <a:srgbClr val="FF3300"/>
                </a:solidFill>
              </a:rPr>
              <a:t> </a:t>
            </a:r>
            <a:r>
              <a:rPr lang="en-US" altLang="en-US" sz="1600" b="1"/>
              <a:t>claim is already the subject of an Accepted Letter of Assurance that applies to the proposed standard(s) under consideration by this group</a:t>
            </a:r>
          </a:p>
          <a:p>
            <a:pPr>
              <a:spcBef>
                <a:spcPct val="20000"/>
              </a:spcBef>
            </a:pPr>
            <a:r>
              <a:rPr lang="en-GB" altLang="en-US" sz="1600" b="1"/>
              <a:t>		Quoted text excerpted from IEEE-SA Standards Board Bylaws subclause 6.2</a:t>
            </a:r>
            <a:endParaRPr lang="en-US" altLang="en-US" sz="1600" b="1"/>
          </a:p>
          <a:p>
            <a:pPr>
              <a:spcBef>
                <a:spcPct val="20000"/>
              </a:spcBef>
              <a:buFontTx/>
              <a:buChar char="•"/>
            </a:pPr>
            <a:r>
              <a:rPr lang="en-US" altLang="en-US" sz="1600"/>
              <a:t>Early identification of holders of potential Essential Patent Claims is strongly encouraged</a:t>
            </a:r>
          </a:p>
          <a:p>
            <a:pPr>
              <a:spcBef>
                <a:spcPct val="20000"/>
              </a:spcBef>
              <a:buFontTx/>
              <a:buChar char="•"/>
            </a:pPr>
            <a:r>
              <a:rPr lang="en-US" altLang="en-US" sz="1600"/>
              <a:t>No duty to perform a patent search</a:t>
            </a:r>
            <a:endParaRPr lang="en-GB" altLang="en-US" sz="1600"/>
          </a:p>
        </p:txBody>
      </p:sp>
      <p:sp>
        <p:nvSpPr>
          <p:cNvPr id="15368"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#1</a:t>
            </a:r>
            <a:endParaRPr lang="en-US" altLang="en-US" sz="2400"/>
          </a:p>
        </p:txBody>
      </p:sp>
      <p:sp>
        <p:nvSpPr>
          <p:cNvPr id="9" name="Rectangle 4"/>
          <p:cNvSpPr>
            <a:spLocks noGrp="1" noChangeArrowheads="1"/>
          </p:cNvSpPr>
          <p:nvPr>
            <p:ph type="dt" sz="quarter" idx="10"/>
          </p:nvPr>
        </p:nvSpPr>
        <p:spPr>
          <a:xfrm>
            <a:off x="696913" y="332601"/>
            <a:ext cx="968214"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10" name="Footer Placeholder 4"/>
          <p:cNvSpPr>
            <a:spLocks noGrp="1"/>
          </p:cNvSpPr>
          <p:nvPr>
            <p:ph type="ftr" sz="quarter" idx="11"/>
          </p:nvPr>
        </p:nvSpPr>
        <p:spPr>
          <a:xfrm>
            <a:off x="6676619" y="6475413"/>
            <a:ext cx="1867306"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Slide Number Placeholder 4"/>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1D0B09C3-1AC7-4139-AFCA-2BBC70D894EF}" type="slidenum">
              <a:rPr lang="en-US" altLang="en-US"/>
              <a:pPr/>
              <a:t>8</a:t>
            </a:fld>
            <a:endParaRPr lang="en-US" altLang="en-US"/>
          </a:p>
        </p:txBody>
      </p:sp>
      <p:sp>
        <p:nvSpPr>
          <p:cNvPr id="16389" name="Rectangle 2"/>
          <p:cNvSpPr>
            <a:spLocks noGrp="1" noChangeArrowheads="1"/>
          </p:cNvSpPr>
          <p:nvPr>
            <p:ph type="title"/>
          </p:nvPr>
        </p:nvSpPr>
        <p:spPr/>
        <p:txBody>
          <a:bodyPr/>
          <a:lstStyle/>
          <a:p>
            <a:r>
              <a:rPr lang="en-GB" altLang="en-US" u="sng" smtClean="0"/>
              <a:t>Patent Related Links</a:t>
            </a:r>
            <a:endParaRPr lang="en-US" altLang="en-US" u="sng" smtClean="0"/>
          </a:p>
        </p:txBody>
      </p:sp>
      <p:sp>
        <p:nvSpPr>
          <p:cNvPr id="1639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en-US" sz="1800" smtClean="0">
                <a:cs typeface="Times New Roman" pitchFamily="18" charset="0"/>
              </a:rPr>
              <a:t>	</a:t>
            </a:r>
            <a:r>
              <a:rPr lang="en-US" altLang="en-US"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altLang="en-US" smtClean="0">
                <a:cs typeface="Times New Roman" pitchFamily="18" charset="0"/>
              </a:rPr>
              <a:t>	Patent Policy is stated in these sources:</a:t>
            </a:r>
          </a:p>
          <a:p>
            <a:pPr lvl="1">
              <a:lnSpc>
                <a:spcPct val="90000"/>
              </a:lnSpc>
              <a:buFontTx/>
              <a:buNone/>
            </a:pPr>
            <a:r>
              <a:rPr lang="en-GB" altLang="en-US" smtClean="0"/>
              <a:t>		IEEE-SA Standards Boards Bylaws</a:t>
            </a:r>
          </a:p>
          <a:p>
            <a:pPr lvl="1">
              <a:lnSpc>
                <a:spcPct val="90000"/>
              </a:lnSpc>
              <a:buFontTx/>
              <a:buNone/>
            </a:pPr>
            <a:r>
              <a:rPr lang="en-US" altLang="en-US" sz="1900" smtClean="0"/>
              <a:t>		</a:t>
            </a:r>
            <a:r>
              <a:rPr lang="en-US" altLang="en-US" sz="1900" i="1" smtClean="0"/>
              <a:t>http://standards.ieee.org/guides/bylaws/sect6-7.html#6</a:t>
            </a:r>
          </a:p>
          <a:p>
            <a:pPr lvl="1">
              <a:lnSpc>
                <a:spcPct val="90000"/>
              </a:lnSpc>
              <a:buFontTx/>
              <a:buNone/>
            </a:pPr>
            <a:r>
              <a:rPr lang="en-GB" altLang="en-US" smtClean="0"/>
              <a:t>		IEEE-SA Standards Board Operations Manual</a:t>
            </a:r>
          </a:p>
          <a:p>
            <a:pPr lvl="1">
              <a:lnSpc>
                <a:spcPct val="90000"/>
              </a:lnSpc>
              <a:buFontTx/>
              <a:buNone/>
            </a:pPr>
            <a:r>
              <a:rPr lang="en-US" altLang="en-US" smtClean="0"/>
              <a:t>		</a:t>
            </a:r>
            <a:r>
              <a:rPr lang="en-US" altLang="en-US" sz="1900" i="1" smtClean="0"/>
              <a:t>http://standards.ieee.org/guides/opman/sect6.html#6.3</a:t>
            </a:r>
            <a:endParaRPr lang="en-US" altLang="en-US" smtClean="0"/>
          </a:p>
          <a:p>
            <a:pPr lvl="1">
              <a:lnSpc>
                <a:spcPct val="90000"/>
              </a:lnSpc>
              <a:buFontTx/>
              <a:buNone/>
            </a:pPr>
            <a:r>
              <a:rPr lang="en-US" altLang="en-US" smtClean="0">
                <a:cs typeface="Times New Roman" pitchFamily="18" charset="0"/>
              </a:rPr>
              <a:t>	Material about the patent policy is available at</a:t>
            </a:r>
            <a:r>
              <a:rPr lang="en-US" altLang="en-US" smtClean="0"/>
              <a:t> </a:t>
            </a:r>
          </a:p>
          <a:p>
            <a:pPr lvl="1">
              <a:lnSpc>
                <a:spcPct val="90000"/>
              </a:lnSpc>
              <a:buFontTx/>
              <a:buNone/>
            </a:pPr>
            <a:r>
              <a:rPr lang="en-US" altLang="en-US" smtClean="0"/>
              <a:t>		</a:t>
            </a:r>
            <a:r>
              <a:rPr lang="en-US" altLang="en-US" sz="1900" i="1" smtClean="0"/>
              <a:t>http://standards.ieee.org/board/pat/pat-material.html</a:t>
            </a:r>
          </a:p>
        </p:txBody>
      </p:sp>
      <p:sp>
        <p:nvSpPr>
          <p:cNvPr id="16391"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#2</a:t>
            </a:r>
            <a:endParaRPr lang="en-US" altLang="en-US" sz="2400"/>
          </a:p>
        </p:txBody>
      </p:sp>
      <p:sp>
        <p:nvSpPr>
          <p:cNvPr id="16392"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b="1">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2"/>
              <a:buNone/>
            </a:pPr>
            <a:endParaRPr lang="en-US" altLang="en-US" b="1">
              <a:solidFill>
                <a:srgbClr val="000099"/>
              </a:solidFill>
              <a:latin typeface="Arial" pitchFamily="34" charset="0"/>
            </a:endParaRPr>
          </a:p>
          <a:p>
            <a:pPr algn="ctr">
              <a:lnSpc>
                <a:spcPct val="80000"/>
              </a:lnSpc>
              <a:spcBef>
                <a:spcPct val="20000"/>
              </a:spcBef>
              <a:buClr>
                <a:srgbClr val="CC3300"/>
              </a:buClr>
              <a:buSzPct val="50000"/>
              <a:buFont typeface="Monotype Sorts" charset="2"/>
              <a:buNone/>
            </a:pPr>
            <a:r>
              <a:rPr lang="en-US" altLang="en-US" b="1">
                <a:solidFill>
                  <a:srgbClr val="000099"/>
                </a:solidFill>
                <a:latin typeface="Arial" pitchFamily="34" charset="0"/>
              </a:rPr>
              <a:t>This slide set is available at http://standards.ieee.org/board/pat/pat-slideset.ppt </a:t>
            </a:r>
          </a:p>
        </p:txBody>
      </p:sp>
      <p:sp>
        <p:nvSpPr>
          <p:cNvPr id="9" name="Rectangle 4"/>
          <p:cNvSpPr>
            <a:spLocks noGrp="1" noChangeArrowheads="1"/>
          </p:cNvSpPr>
          <p:nvPr>
            <p:ph type="dt" sz="quarter" idx="10"/>
          </p:nvPr>
        </p:nvSpPr>
        <p:spPr>
          <a:xfrm>
            <a:off x="696913" y="332601"/>
            <a:ext cx="968214"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10" name="Footer Placeholder 4"/>
          <p:cNvSpPr>
            <a:spLocks noGrp="1"/>
          </p:cNvSpPr>
          <p:nvPr>
            <p:ph type="ftr" sz="quarter" idx="11"/>
          </p:nvPr>
        </p:nvSpPr>
        <p:spPr>
          <a:xfrm>
            <a:off x="6676619" y="6475413"/>
            <a:ext cx="1867306"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Slide Number Placeholder 4"/>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BABE050E-9D60-4959-B570-F0B3A923B8B1}" type="slidenum">
              <a:rPr lang="en-US" altLang="en-US"/>
              <a:pPr/>
              <a:t>9</a:t>
            </a:fld>
            <a:endParaRPr lang="en-US" altLang="en-US"/>
          </a:p>
        </p:txBody>
      </p:sp>
      <p:sp>
        <p:nvSpPr>
          <p:cNvPr id="17413" name="Rectangle 2"/>
          <p:cNvSpPr>
            <a:spLocks noGrp="1" noChangeArrowheads="1"/>
          </p:cNvSpPr>
          <p:nvPr>
            <p:ph type="title"/>
          </p:nvPr>
        </p:nvSpPr>
        <p:spPr/>
        <p:txBody>
          <a:bodyPr/>
          <a:lstStyle/>
          <a:p>
            <a:r>
              <a:rPr lang="en-US" altLang="en-US" dirty="0" smtClean="0"/>
              <a:t>Call for Potentially Essential Patents</a:t>
            </a:r>
          </a:p>
        </p:txBody>
      </p:sp>
      <p:sp>
        <p:nvSpPr>
          <p:cNvPr id="17414" name="Rectangle 3"/>
          <p:cNvSpPr>
            <a:spLocks noGrp="1" noChangeArrowheads="1"/>
          </p:cNvSpPr>
          <p:nvPr>
            <p:ph type="body" idx="4294967295"/>
          </p:nvPr>
        </p:nvSpPr>
        <p:spPr>
          <a:xfrm>
            <a:off x="762000" y="1981200"/>
            <a:ext cx="7772400" cy="4114800"/>
          </a:xfrm>
        </p:spPr>
        <p:txBody>
          <a:bodyPr/>
          <a:lstStyle/>
          <a:p>
            <a:r>
              <a:rPr lang="en-US" altLang="en-US" sz="20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1600" dirty="0" smtClean="0"/>
              <a:t>Either speak up now or</a:t>
            </a:r>
          </a:p>
          <a:p>
            <a:pPr lvl="1"/>
            <a:r>
              <a:rPr lang="en-US" altLang="en-US" sz="1600" dirty="0" smtClean="0"/>
              <a:t>Provide the chair of this group with the identity of the holder(s) of any and all such claims as soon as possible or</a:t>
            </a:r>
          </a:p>
          <a:p>
            <a:pPr lvl="1"/>
            <a:r>
              <a:rPr lang="en-US" altLang="en-US" sz="1600" dirty="0" smtClean="0"/>
              <a:t>Cause an LOA to be submitted</a:t>
            </a:r>
          </a:p>
        </p:txBody>
      </p:sp>
      <p:sp>
        <p:nvSpPr>
          <p:cNvPr id="1741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#3</a:t>
            </a:r>
          </a:p>
        </p:txBody>
      </p:sp>
      <p:sp>
        <p:nvSpPr>
          <p:cNvPr id="8" name="Rectangle 4"/>
          <p:cNvSpPr>
            <a:spLocks noGrp="1" noChangeArrowheads="1"/>
          </p:cNvSpPr>
          <p:nvPr>
            <p:ph type="dt" sz="quarter" idx="10"/>
          </p:nvPr>
        </p:nvSpPr>
        <p:spPr>
          <a:xfrm>
            <a:off x="696913" y="332601"/>
            <a:ext cx="968214"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9" name="Footer Placeholder 4"/>
          <p:cNvSpPr>
            <a:spLocks noGrp="1"/>
          </p:cNvSpPr>
          <p:nvPr>
            <p:ph type="ftr" sz="quarter" idx="11"/>
          </p:nvPr>
        </p:nvSpPr>
        <p:spPr>
          <a:xfrm>
            <a:off x="6676619" y="6475413"/>
            <a:ext cx="1867306"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28024</TotalTime>
  <Words>2690</Words>
  <Application>Microsoft Office PowerPoint</Application>
  <PresentationFormat>On-screen Show (4:3)</PresentationFormat>
  <Paragraphs>494</Paragraphs>
  <Slides>34</Slides>
  <Notes>14</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802-11-Submission</vt:lpstr>
      <vt:lpstr>TGax MAC Ad-hoc  May 2017 Meeting Agenda</vt:lpstr>
      <vt:lpstr>IEEE 802.11 TGax High Efficiency WLAN MAC Ad Hoc</vt:lpstr>
      <vt:lpstr>Agenda Items</vt:lpstr>
      <vt:lpstr>Meeting Protocol, Attendance, Voting &amp; Document Status</vt:lpstr>
      <vt:lpstr>Patent Policy and Other Guidelines</vt:lpstr>
      <vt:lpstr>Instructions for the WG Chair</vt:lpstr>
      <vt:lpstr>Participants, Patents, and Duty to Inform</vt:lpstr>
      <vt:lpstr>Patent Related Links</vt:lpstr>
      <vt:lpstr>Call for Potentially Essential Patents</vt:lpstr>
      <vt:lpstr>Other Guidelines for IEEE WG Meetings</vt:lpstr>
      <vt:lpstr>Submissions (MAC)</vt:lpstr>
      <vt:lpstr>Submissions (MAC)</vt:lpstr>
      <vt:lpstr>Ad Hoc Groups Operation (1/2) Governing document is 15/075r0</vt:lpstr>
      <vt:lpstr>Ad Hoc Groups Operation (2/2) Governing document is 15/075r0</vt:lpstr>
      <vt:lpstr>Straw Poll #1 (11-17-0603-00-00ax-misc-27-15)</vt:lpstr>
      <vt:lpstr>Straw Poll #2 (11-17-0604-01-00ax-misc-rdp-control.docx)</vt:lpstr>
      <vt:lpstr>Straw Poll #3 (11-17-0621-02-00ax-crs-for-section-27-4-part-2.docx)</vt:lpstr>
      <vt:lpstr>Straw Poll #4 (11-17-0729-00-00ax-cr-for-cid7250-7251-and-7252.docx)</vt:lpstr>
      <vt:lpstr>Straw Poll #5 (11-17-0730-01-00ax-cr-for-cid7255.docx)</vt:lpstr>
      <vt:lpstr>Straw Poll #6 </vt:lpstr>
      <vt:lpstr>Straw Poll #7 (11-17-0601-04-00ax-misc-om-control)</vt:lpstr>
      <vt:lpstr>Straw Poll #8 (11-17-0733-00-00ax-comment-resolution-on-tim-broadcast.docx)</vt:lpstr>
      <vt:lpstr>Straw Poll #9 (11-17-0735-04-00ax-cr-to-cid4850-and-cid8153-on-twt.docx)</vt:lpstr>
      <vt:lpstr>Straw Poll #10 (11-17-0677-01-00ax-crs-for-section-9-3-1-9-block-ack-part-2.docx)</vt:lpstr>
      <vt:lpstr>Straw Poll #11 (11-17-0751-02-00ax-comment-resolution-on-retransmission-of-ofdma-random-access.docx)</vt:lpstr>
      <vt:lpstr>Straw Poll #12 (11-17-0340-05-00ax-cr-for-11-1-3-10.docx)</vt:lpstr>
      <vt:lpstr>Straw Poll #13 (11-17-0809-01-00ax-cids-related-to-dual-beacon.docx)</vt:lpstr>
      <vt:lpstr>Straw Poll #14 (11-17-0744-02-00ax-cr-for-10-3-2-4-and-27-2-2-part-ii.docx)</vt:lpstr>
      <vt:lpstr>Straw Poll #15 (11-17-0744-03-00ax-cr-for-10-3-2-4-and-27-2-2-part-ii.docx)</vt:lpstr>
      <vt:lpstr>Straw Poll #16 (11-17-0727-01-00ax-lb225-mac-cr-for-clause-10-9.docx)</vt:lpstr>
      <vt:lpstr>Straw Poll #17 (….)</vt:lpstr>
      <vt:lpstr>Straw Poll #18 (….)</vt:lpstr>
      <vt:lpstr>Straw Poll #19 (607/r1)</vt:lpstr>
      <vt:lpstr>Straw Poll #20 (0073/r5)</vt:lpstr>
    </vt:vector>
  </TitlesOfParts>
  <Company>Cisco Systems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Mediatek</cp:lastModifiedBy>
  <cp:revision>1880</cp:revision>
  <cp:lastPrinted>1998-02-10T13:28:06Z</cp:lastPrinted>
  <dcterms:created xsi:type="dcterms:W3CDTF">2007-04-17T18:10:23Z</dcterms:created>
  <dcterms:modified xsi:type="dcterms:W3CDTF">2017-05-10T09:04:29Z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