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393" r:id="rId3"/>
    <p:sldId id="324" r:id="rId4"/>
    <p:sldId id="352" r:id="rId5"/>
    <p:sldId id="317" r:id="rId6"/>
    <p:sldId id="318" r:id="rId7"/>
    <p:sldId id="319" r:id="rId8"/>
    <p:sldId id="320" r:id="rId9"/>
    <p:sldId id="321" r:id="rId10"/>
    <p:sldId id="322" r:id="rId11"/>
    <p:sldId id="450" r:id="rId12"/>
    <p:sldId id="451" r:id="rId13"/>
    <p:sldId id="433" r:id="rId14"/>
    <p:sldId id="440" r:id="rId15"/>
    <p:sldId id="467" r:id="rId16"/>
    <p:sldId id="465" r:id="rId17"/>
    <p:sldId id="469" r:id="rId18"/>
    <p:sldId id="470" r:id="rId19"/>
    <p:sldId id="471" r:id="rId20"/>
    <p:sldId id="473" r:id="rId21"/>
    <p:sldId id="474" r:id="rId22"/>
    <p:sldId id="476" r:id="rId23"/>
    <p:sldId id="477" r:id="rId24"/>
    <p:sldId id="479" r:id="rId25"/>
    <p:sldId id="478" r:id="rId26"/>
    <p:sldId id="472" r:id="rId27"/>
    <p:sldId id="475"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p:restoredTop sz="94808"/>
  </p:normalViewPr>
  <p:slideViewPr>
    <p:cSldViewPr>
      <p:cViewPr varScale="1">
        <p:scale>
          <a:sx n="75" d="100"/>
          <a:sy n="75" d="100"/>
        </p:scale>
        <p:origin x="-294"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xmlns=""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xmlns=""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xmlns="" val="1499778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xmlns=""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xmlns=""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xmlns=""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xmlns=""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xmlns=""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2017</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Eric Wong (Apple)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59770" y="332601"/>
            <a:ext cx="3398430"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802.11-17/0786r1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2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Ad-hoc </a:t>
            </a:r>
            <a:br>
              <a:rPr lang="en-US" altLang="en-US" sz="2800" dirty="0" smtClean="0"/>
            </a:br>
            <a:r>
              <a:rPr lang="en-US" altLang="en-US" sz="2800" dirty="0" smtClean="0"/>
              <a:t>May 2017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May 8-13, 2017</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xmlns="" val="1848487150"/>
              </p:ext>
            </p:extLst>
          </p:nvPr>
        </p:nvGraphicFramePr>
        <p:xfrm>
          <a:off x="609600" y="2821146"/>
          <a:ext cx="8001000" cy="1483360"/>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Reza </a:t>
                      </a:r>
                      <a:r>
                        <a:rPr lang="en-US" sz="1600" dirty="0" err="1" smtClean="0"/>
                        <a:t>Hedayat</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err="1" smtClean="0"/>
                        <a:t>Newracom</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t>Irvine,</a:t>
                      </a:r>
                      <a:r>
                        <a:rPr lang="en-US" sz="1600" baseline="0" dirty="0" smtClean="0"/>
                        <a:t> CA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err="1" smtClean="0"/>
                        <a:t>reza.hedayat</a:t>
                      </a:r>
                      <a:r>
                        <a:rPr lang="en-US" sz="1600" dirty="0" smtClean="0"/>
                        <a:t> at </a:t>
                      </a:r>
                      <a:r>
                        <a:rPr lang="en-US" sz="1600" dirty="0" err="1" smtClean="0"/>
                        <a:t>newracom.com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t>Eric Wong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smtClean="0"/>
                        <a:t>Apple</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t>Cupertino, CA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err="1" smtClean="0"/>
                        <a:t>ericwong@apple.com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graphicFrame>
        <p:nvGraphicFramePr>
          <p:cNvPr id="10" name="Table 9"/>
          <p:cNvGraphicFramePr>
            <a:graphicFrameLocks noGrp="1"/>
          </p:cNvGraphicFramePr>
          <p:nvPr/>
        </p:nvGraphicFramePr>
        <p:xfrm>
          <a:off x="1219201" y="1447800"/>
          <a:ext cx="7162800" cy="4744554"/>
        </p:xfrm>
        <a:graphic>
          <a:graphicData uri="http://schemas.openxmlformats.org/drawingml/2006/table">
            <a:tbl>
              <a:tblPr/>
              <a:tblGrid>
                <a:gridCol w="1746236"/>
                <a:gridCol w="1933332"/>
                <a:gridCol w="1542970"/>
                <a:gridCol w="1940262"/>
              </a:tblGrid>
              <a:tr h="299720">
                <a:tc>
                  <a:txBody>
                    <a:bodyPr/>
                    <a:lstStyle/>
                    <a:p>
                      <a:pPr algn="l" fontAlgn="auto"/>
                      <a:r>
                        <a:rPr lang="en-US" sz="1100" b="0" i="0" u="none" strike="noStrike" dirty="0">
                          <a:solidFill>
                            <a:srgbClr val="000000"/>
                          </a:solidFill>
                          <a:latin typeface="Times New Roman"/>
                        </a:rPr>
                        <a:t>11-17/0073</a:t>
                      </a:r>
                      <a:r>
                        <a:rPr lang="en-US" sz="1100" b="0" i="0" u="none" strike="noStrike" dirty="0">
                          <a:solidFill>
                            <a:srgbClr val="000000"/>
                          </a:solidFill>
                          <a:latin typeface="Calibri"/>
                        </a:rPr>
                        <a:t> </a:t>
                      </a:r>
                      <a:endParaRPr lang="en-US" sz="1100" b="0" i="0" u="none" strike="noStrike" dirty="0">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27.5.2.7 NDP feedback report</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Laurent Cariou</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11-17/0088</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fr-FR" sz="1100" b="0" i="0" u="none" strike="noStrike">
                          <a:solidFill>
                            <a:srgbClr val="000000"/>
                          </a:solidFill>
                          <a:latin typeface="Times New Roman"/>
                        </a:rPr>
                        <a:t>CR on 10.22.2.8 TXOP limits</a:t>
                      </a:r>
                      <a:r>
                        <a:rPr lang="fr-FR" sz="1100" b="0" i="0" u="none" strike="noStrike">
                          <a:solidFill>
                            <a:srgbClr val="000000"/>
                          </a:solidFill>
                          <a:latin typeface="Calibri"/>
                        </a:rPr>
                        <a:t> </a:t>
                      </a:r>
                      <a:endParaRPr lang="fr-FR"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Woojin Ahn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11-17/0340</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11-1-3-10</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Yonggang Fang</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11-17/0576</a:t>
                      </a: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800" b="0" i="0" u="none" strike="noStrike" dirty="0">
                          <a:solidFill>
                            <a:srgbClr val="000000"/>
                          </a:solidFill>
                          <a:latin typeface="Times New Roman"/>
                        </a:rPr>
                        <a:t>Resolutions for Comments related to Extended Range Beacon</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Po-Kai Huang </a:t>
                      </a: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 </a:t>
                      </a: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11-17/0360</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LB225 CR for Subclause 27.3.3-Part 1</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Ming Gan</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11-17/0389</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CIDs-for-27-2-1-part1</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Kaiying Lv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11-17/0553</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fr-FR" sz="1100" b="0" i="0" u="none" strike="noStrike">
                          <a:solidFill>
                            <a:srgbClr val="000000"/>
                          </a:solidFill>
                          <a:latin typeface="Times New Roman"/>
                        </a:rPr>
                        <a:t>LB225 11ax D1.0 Comment Resolution 27.10.4 Part 1</a:t>
                      </a:r>
                      <a:r>
                        <a:rPr lang="fr-FR" sz="1100" b="0" i="0" u="none" strike="noStrike">
                          <a:solidFill>
                            <a:srgbClr val="000000"/>
                          </a:solidFill>
                          <a:latin typeface="Calibri"/>
                        </a:rPr>
                        <a:t> </a:t>
                      </a:r>
                      <a:endParaRPr lang="fr-FR"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Liwen Chu</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11-17/0581</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LB225-MAC-CR-Miscellaneous</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Alfred Asterjadhi</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11-17/0586</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lb225-cr-mac_miscellaneous_part2</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Yongho Seok</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11-17/0602</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Misc 27_12</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Alfred Asterjadhi</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11-17/0603</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Misc 27_15</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Alfred Asterjadhi</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11-17/0604</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Misc RDP Control</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Alfred Asterjadhi</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11-17/0607</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LB225-MAC-CR-Misc BSR Control</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Alfred Asterjadhi</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11-17/0621</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CRs for Section 27.4 - part 2</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George Cherian</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11-17/0631</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section 9.4.2.139 ADDBA Extension element</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Frank Hsu</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dirty="0">
                          <a:solidFill>
                            <a:srgbClr val="000000"/>
                          </a:solidFill>
                          <a:latin typeface="Times New Roman"/>
                        </a:rPr>
                        <a:t>MAC</a:t>
                      </a:r>
                      <a:r>
                        <a:rPr lang="en-US" sz="1100" b="0" i="0" u="none" strike="noStrike" dirty="0">
                          <a:solidFill>
                            <a:srgbClr val="000000"/>
                          </a:solidFill>
                          <a:latin typeface="Calibri"/>
                        </a:rPr>
                        <a:t> </a:t>
                      </a:r>
                      <a:endParaRPr lang="en-US" sz="1100" b="0" i="0" u="none" strike="noStrike" dirty="0">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bl>
          </a:graphicData>
        </a:graphic>
      </p:graphicFrame>
    </p:spTree>
    <p:extLst>
      <p:ext uri="{BB962C8B-B14F-4D97-AF65-F5344CB8AC3E}">
        <p14:creationId xmlns:p14="http://schemas.microsoft.com/office/powerpoint/2010/main" xmlns="" val="168834561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12</a:t>
            </a:fld>
            <a:endParaRPr lang="en-US" altLang="en-US" dirty="0"/>
          </a:p>
        </p:txBody>
      </p:sp>
      <p:sp>
        <p:nvSpPr>
          <p:cNvPr id="9" name="TextBox 8"/>
          <p:cNvSpPr txBox="1"/>
          <p:nvPr/>
        </p:nvSpPr>
        <p:spPr>
          <a:xfrm>
            <a:off x="696913" y="5937647"/>
            <a:ext cx="5562600" cy="615553"/>
          </a:xfrm>
          <a:prstGeom prst="rect">
            <a:avLst/>
          </a:prstGeom>
          <a:noFill/>
        </p:spPr>
        <p:txBody>
          <a:bodyPr wrap="square" rtlCol="0">
            <a:spAutoFit/>
          </a:bodyPr>
          <a:lstStyle/>
          <a:p>
            <a:r>
              <a:rPr lang="en-US" sz="1100" dirty="0" smtClean="0">
                <a:solidFill>
                  <a:srgbClr val="00B050"/>
                </a:solidFill>
              </a:rPr>
              <a:t>Green</a:t>
            </a:r>
            <a:r>
              <a:rPr lang="en-US" sz="1100" dirty="0" smtClean="0"/>
              <a:t>: Completed with at least one passing pre-Motion</a:t>
            </a:r>
          </a:p>
          <a:p>
            <a:r>
              <a:rPr lang="en-US" sz="1100" dirty="0" smtClean="0">
                <a:solidFill>
                  <a:srgbClr val="FF0000"/>
                </a:solidFill>
              </a:rPr>
              <a:t>Red</a:t>
            </a:r>
            <a:r>
              <a:rPr lang="en-US" sz="1100" dirty="0" smtClean="0"/>
              <a:t>: Completed with no passing pre-Motion</a:t>
            </a:r>
          </a:p>
          <a:p>
            <a:r>
              <a:rPr lang="en-US" sz="1100" dirty="0" smtClean="0">
                <a:solidFill>
                  <a:srgbClr val="0070C0"/>
                </a:solidFill>
              </a:rPr>
              <a:t>Blue</a:t>
            </a:r>
            <a:r>
              <a:rPr lang="en-US" sz="1100" dirty="0" smtClean="0"/>
              <a:t>: Partially completed presentation</a:t>
            </a:r>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graphicFrame>
        <p:nvGraphicFramePr>
          <p:cNvPr id="11" name="Table 10"/>
          <p:cNvGraphicFramePr>
            <a:graphicFrameLocks noGrp="1"/>
          </p:cNvGraphicFramePr>
          <p:nvPr/>
        </p:nvGraphicFramePr>
        <p:xfrm>
          <a:off x="838200" y="1286651"/>
          <a:ext cx="7924801" cy="4579659"/>
        </p:xfrm>
        <a:graphic>
          <a:graphicData uri="http://schemas.openxmlformats.org/drawingml/2006/table">
            <a:tbl>
              <a:tblPr/>
              <a:tblGrid>
                <a:gridCol w="1932006"/>
                <a:gridCol w="2139006"/>
                <a:gridCol w="1707116"/>
                <a:gridCol w="2146673"/>
              </a:tblGrid>
              <a:tr h="165020">
                <a:tc>
                  <a:txBody>
                    <a:bodyPr/>
                    <a:lstStyle/>
                    <a:p>
                      <a:pPr algn="l" fontAlgn="auto"/>
                      <a:r>
                        <a:rPr lang="en-US" sz="1100" b="0" i="0" u="none" strike="noStrike">
                          <a:solidFill>
                            <a:srgbClr val="000000"/>
                          </a:solidFill>
                          <a:latin typeface="Times New Roman"/>
                        </a:rPr>
                        <a:t>11-17/0669</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CID 4928</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Kaiying Lv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24431">
                <a:tc>
                  <a:txBody>
                    <a:bodyPr/>
                    <a:lstStyle/>
                    <a:p>
                      <a:pPr algn="l" fontAlgn="auto"/>
                      <a:r>
                        <a:rPr lang="en-US" sz="1100" b="0" i="0" u="none" strike="noStrike">
                          <a:solidFill>
                            <a:srgbClr val="000000"/>
                          </a:solidFill>
                          <a:latin typeface="Times New Roman"/>
                        </a:rPr>
                        <a:t>11-17/0677</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CRs for Section 9.3.1.9 block ack - part 2</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George Cherian</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24431">
                <a:tc>
                  <a:txBody>
                    <a:bodyPr/>
                    <a:lstStyle/>
                    <a:p>
                      <a:pPr algn="l" fontAlgn="auto"/>
                      <a:r>
                        <a:rPr lang="en-US" sz="1100" b="0" i="0" u="none" strike="noStrike">
                          <a:solidFill>
                            <a:srgbClr val="000000"/>
                          </a:solidFill>
                          <a:latin typeface="Times New Roman"/>
                        </a:rPr>
                        <a:t>11-17/0688</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fr-FR" sz="1100" b="0" i="0" u="none" strike="noStrike">
                          <a:solidFill>
                            <a:srgbClr val="000000"/>
                          </a:solidFill>
                          <a:latin typeface="Times New Roman"/>
                        </a:rPr>
                        <a:t>LB225 11ax D1.0 Comment Resolution 27.10.4 - Part II</a:t>
                      </a:r>
                      <a:r>
                        <a:rPr lang="fr-FR" sz="1100" b="0" i="0" u="none" strike="noStrike">
                          <a:solidFill>
                            <a:srgbClr val="000000"/>
                          </a:solidFill>
                          <a:latin typeface="Calibri"/>
                        </a:rPr>
                        <a:t> </a:t>
                      </a:r>
                      <a:endParaRPr lang="fr-FR"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Chittabrata Ghosh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165020">
                <a:tc>
                  <a:txBody>
                    <a:bodyPr/>
                    <a:lstStyle/>
                    <a:p>
                      <a:pPr algn="l" fontAlgn="auto"/>
                      <a:r>
                        <a:rPr lang="en-US" sz="1100" b="0" i="0" u="none" strike="noStrike">
                          <a:solidFill>
                            <a:srgbClr val="000000"/>
                          </a:solidFill>
                          <a:latin typeface="Times New Roman"/>
                        </a:rPr>
                        <a:t>11-17/0702</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CID 9574</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Kaiying Lv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450">
                <a:tc>
                  <a:txBody>
                    <a:bodyPr/>
                    <a:lstStyle/>
                    <a:p>
                      <a:pPr algn="l" fontAlgn="auto"/>
                      <a:r>
                        <a:rPr lang="en-US" sz="1100" b="0" i="0" u="none" strike="noStrike">
                          <a:solidFill>
                            <a:srgbClr val="000000"/>
                          </a:solidFill>
                          <a:latin typeface="Times New Roman"/>
                        </a:rPr>
                        <a:t>11-17/0727</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LB225 MAC CR for Clause 10-9</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James Yee</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24431">
                <a:tc>
                  <a:txBody>
                    <a:bodyPr/>
                    <a:lstStyle/>
                    <a:p>
                      <a:pPr algn="l" fontAlgn="auto"/>
                      <a:r>
                        <a:rPr lang="en-US" sz="1100" b="0" i="0" u="none" strike="noStrike">
                          <a:solidFill>
                            <a:srgbClr val="000000"/>
                          </a:solidFill>
                          <a:latin typeface="Times New Roman"/>
                        </a:rPr>
                        <a:t>11-17/0733</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comment-resolution-on-TIM-broadcast</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Jason Yuchen Guo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24431">
                <a:tc>
                  <a:txBody>
                    <a:bodyPr/>
                    <a:lstStyle/>
                    <a:p>
                      <a:pPr algn="l" fontAlgn="auto"/>
                      <a:r>
                        <a:rPr lang="en-US" sz="1100" b="0" i="0" u="none" strike="noStrike">
                          <a:solidFill>
                            <a:srgbClr val="000000"/>
                          </a:solidFill>
                          <a:latin typeface="Times New Roman"/>
                        </a:rPr>
                        <a:t>11-17/0735</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to CID4850 and CID8153 on TWT</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Jarkko Kneckt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450">
                <a:tc>
                  <a:txBody>
                    <a:bodyPr/>
                    <a:lstStyle/>
                    <a:p>
                      <a:pPr algn="l" fontAlgn="auto"/>
                      <a:r>
                        <a:rPr lang="en-US" sz="1100" b="0" i="0" u="none" strike="noStrike">
                          <a:solidFill>
                            <a:srgbClr val="000000"/>
                          </a:solidFill>
                          <a:latin typeface="Times New Roman"/>
                        </a:rPr>
                        <a:t>11-17/0744</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10.3.2.4 and 27.2.2 Part II</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Po-Kai Huang</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483842">
                <a:tc>
                  <a:txBody>
                    <a:bodyPr/>
                    <a:lstStyle/>
                    <a:p>
                      <a:pPr algn="l" fontAlgn="auto"/>
                      <a:r>
                        <a:rPr lang="en-US" sz="1100" b="0" i="0" u="none" strike="noStrike">
                          <a:solidFill>
                            <a:srgbClr val="000000"/>
                          </a:solidFill>
                          <a:latin typeface="Times New Roman"/>
                        </a:rPr>
                        <a:t>11-17/0751</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Comment Resolution on retransmission of OFDMA random access</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Yunbo Li</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MU</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24431">
                <a:tc>
                  <a:txBody>
                    <a:bodyPr/>
                    <a:lstStyle/>
                    <a:p>
                      <a:pPr algn="l" fontAlgn="auto"/>
                      <a:r>
                        <a:rPr lang="en-US" sz="1100" b="0" i="0" u="none" strike="noStrike">
                          <a:solidFill>
                            <a:srgbClr val="000000"/>
                          </a:solidFill>
                          <a:latin typeface="Times New Roman"/>
                        </a:rPr>
                        <a:t>11-17/759</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comment-resolution-on-CID 9333 and 9969</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Jason Yuchen Guo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450">
                <a:tc>
                  <a:txBody>
                    <a:bodyPr/>
                    <a:lstStyle/>
                    <a:p>
                      <a:pPr algn="l" fontAlgn="auto"/>
                      <a:r>
                        <a:rPr lang="en-US" sz="1100" b="0" i="0" u="none" strike="noStrike">
                          <a:solidFill>
                            <a:srgbClr val="000000"/>
                          </a:solidFill>
                          <a:latin typeface="Times New Roman"/>
                        </a:rPr>
                        <a:t>11-17/0765</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follow up unify queue size report</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Zhou Lan</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450">
                <a:tc>
                  <a:txBody>
                    <a:bodyPr/>
                    <a:lstStyle/>
                    <a:p>
                      <a:pPr algn="l" fontAlgn="auto"/>
                      <a:r>
                        <a:rPr lang="en-US" sz="1100" b="0" i="0" u="none" strike="noStrike">
                          <a:solidFill>
                            <a:srgbClr val="000000"/>
                          </a:solidFill>
                          <a:latin typeface="Times New Roman"/>
                        </a:rPr>
                        <a:t>11-17/0766</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spec text unify queue size report</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Zhou Lan</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450">
                <a:tc>
                  <a:txBody>
                    <a:bodyPr/>
                    <a:lstStyle/>
                    <a:p>
                      <a:pPr algn="l" fontAlgn="auto"/>
                      <a:r>
                        <a:rPr lang="en-US" sz="1100" b="0" i="0" u="none" strike="noStrike">
                          <a:solidFill>
                            <a:srgbClr val="000000"/>
                          </a:solidFill>
                          <a:latin typeface="Times New Roman"/>
                        </a:rPr>
                        <a:t>11-17/0729</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CID7250 7251 and 7252</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Kiseon Ryu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165020">
                <a:tc>
                  <a:txBody>
                    <a:bodyPr/>
                    <a:lstStyle/>
                    <a:p>
                      <a:pPr algn="l" fontAlgn="auto"/>
                      <a:r>
                        <a:rPr lang="en-US" sz="1100" b="0" i="0" u="none" strike="noStrike">
                          <a:solidFill>
                            <a:srgbClr val="000000"/>
                          </a:solidFill>
                          <a:latin typeface="Times New Roman"/>
                        </a:rPr>
                        <a:t>11-17/0730</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CID7255</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Kiseon Ryu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165020">
                <a:tc>
                  <a:txBody>
                    <a:bodyPr/>
                    <a:lstStyle/>
                    <a:p>
                      <a:pPr algn="l" fontAlgn="auto"/>
                      <a:r>
                        <a:rPr lang="en-US" sz="1100" b="0" i="0" u="none" strike="noStrike">
                          <a:solidFill>
                            <a:srgbClr val="000000"/>
                          </a:solidFill>
                          <a:latin typeface="Times New Roman"/>
                        </a:rPr>
                        <a:t>11-17/0775</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non ht definition</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Matthew Fischer</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165020">
                <a:tc>
                  <a:txBody>
                    <a:bodyPr/>
                    <a:lstStyle/>
                    <a:p>
                      <a:pPr algn="l" fontAlgn="auto"/>
                      <a:r>
                        <a:rPr lang="en-US" sz="1100" b="0" i="0" u="none" strike="noStrike" dirty="0">
                          <a:solidFill>
                            <a:srgbClr val="000000"/>
                          </a:solidFill>
                          <a:latin typeface="Times New Roman"/>
                        </a:rPr>
                        <a:t>11-17/0777</a:t>
                      </a:r>
                      <a:r>
                        <a:rPr lang="en-US" sz="1100" b="0" i="0" u="none" strike="noStrike" dirty="0">
                          <a:solidFill>
                            <a:srgbClr val="000000"/>
                          </a:solidFill>
                          <a:latin typeface="Calibri"/>
                        </a:rPr>
                        <a:t> </a:t>
                      </a:r>
                      <a:endParaRPr lang="en-US" sz="1100" b="0" i="0" u="none" strike="noStrike" dirty="0">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cr-twt-ie</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Matthew Fischer</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dirty="0">
                          <a:solidFill>
                            <a:srgbClr val="000000"/>
                          </a:solidFill>
                          <a:latin typeface="Times New Roman"/>
                        </a:rPr>
                        <a:t>MAC</a:t>
                      </a:r>
                      <a:r>
                        <a:rPr lang="en-US" sz="1100" b="0" i="0" u="none" strike="noStrike" dirty="0">
                          <a:solidFill>
                            <a:srgbClr val="000000"/>
                          </a:solidFill>
                          <a:latin typeface="Calibri"/>
                        </a:rPr>
                        <a:t> </a:t>
                      </a:r>
                      <a:endParaRPr lang="en-US" sz="1100" b="0" i="0" u="none" strike="noStrike" dirty="0">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bl>
          </a:graphicData>
        </a:graphic>
      </p:graphicFrame>
    </p:spTree>
    <p:extLst>
      <p:ext uri="{BB962C8B-B14F-4D97-AF65-F5344CB8AC3E}">
        <p14:creationId xmlns:p14="http://schemas.microsoft.com/office/powerpoint/2010/main" xmlns="" val="5132627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4054111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11-17/0603r0 (11 CIDs)</a:t>
            </a:r>
          </a:p>
          <a:p>
            <a:pPr lvl="1"/>
            <a:r>
              <a:rPr lang="pt-BR" sz="2400" dirty="0" smtClean="0"/>
              <a:t>5111, 5512, 5513, 5514, 5515, 5516, 5517, 7153, 8327, 9317, 7583</a:t>
            </a:r>
            <a:endParaRPr lang="en-US" sz="2800" dirty="0" smtClean="0"/>
          </a:p>
          <a:p>
            <a:endParaRPr lang="en-US" sz="2800" dirty="0" smtClean="0"/>
          </a:p>
          <a:p>
            <a:r>
              <a:rPr lang="en-US" sz="3200" dirty="0" smtClean="0"/>
              <a:t>Results: </a:t>
            </a:r>
            <a:r>
              <a:rPr lang="en-US" sz="2800" dirty="0" smtClean="0"/>
              <a:t>Y/N/A: 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smtClean="0">
                <a:solidFill>
                  <a:schemeClr val="tx1"/>
                </a:solidFill>
              </a:rPr>
              <a:t>(11-17-0603-00-00ax-misc-27-15</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11-17/0604r1 (4 CIDs)</a:t>
            </a:r>
            <a:endParaRPr lang="pt-BR" sz="2800" dirty="0" smtClean="0"/>
          </a:p>
          <a:p>
            <a:pPr lvl="1"/>
            <a:r>
              <a:rPr lang="en-GB" sz="2400" dirty="0" smtClean="0"/>
              <a:t>3156, 3160, 9812, 8246</a:t>
            </a:r>
            <a:endParaRPr lang="en-US" sz="2400" dirty="0" smtClean="0"/>
          </a:p>
          <a:p>
            <a:endParaRPr lang="en-US" sz="2800" dirty="0" smtClean="0"/>
          </a:p>
          <a:p>
            <a:endParaRPr lang="en-US" sz="2800" dirty="0" smtClean="0"/>
          </a:p>
          <a:p>
            <a:endParaRPr lang="en-US" sz="2800" dirty="0" smtClean="0"/>
          </a:p>
          <a:p>
            <a:r>
              <a:rPr lang="en-US" sz="3200" dirty="0" smtClean="0"/>
              <a:t>Results: </a:t>
            </a:r>
            <a:r>
              <a:rPr lang="en-US" sz="2800" dirty="0" smtClean="0"/>
              <a:t>Y/N/A: 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 Poll #2</a:t>
            </a:r>
            <a:r>
              <a:rPr lang="en-US" dirty="0"/>
              <a:t/>
            </a:r>
            <a:br>
              <a:rPr lang="en-US" dirty="0"/>
            </a:br>
            <a:r>
              <a:rPr lang="en-US" sz="2000" dirty="0" smtClean="0">
                <a:solidFill>
                  <a:schemeClr val="tx1"/>
                </a:solidFill>
              </a:rPr>
              <a:t>(11-17-0604-01-00ax-misc-rdp-control.docx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11-17/0621r2 (54 CIDs)</a:t>
            </a:r>
            <a:endParaRPr lang="pt-BR" sz="2800" dirty="0" smtClean="0"/>
          </a:p>
          <a:p>
            <a:pPr lvl="1"/>
            <a:r>
              <a:rPr lang="en-GB" dirty="0" smtClean="0"/>
              <a:t>6098, 6648, 6645, 6644, 5807, 7078, 7087, 3070, 3069, 3214, </a:t>
            </a:r>
            <a:endParaRPr lang="en-US" dirty="0" smtClean="0"/>
          </a:p>
          <a:p>
            <a:pPr lvl="1"/>
            <a:r>
              <a:rPr lang="en-GB" dirty="0" smtClean="0"/>
              <a:t>5037, 9525, </a:t>
            </a:r>
            <a:r>
              <a:rPr lang="en-GB" strike="sngStrike" dirty="0" smtClean="0">
                <a:solidFill>
                  <a:srgbClr val="FF0000"/>
                </a:solidFill>
              </a:rPr>
              <a:t>9394, 9395</a:t>
            </a:r>
            <a:r>
              <a:rPr lang="en-GB" dirty="0" smtClean="0"/>
              <a:t>, 9443, 9447, 9446, 9445, 9567, 9288, </a:t>
            </a:r>
            <a:endParaRPr lang="en-US" dirty="0" smtClean="0"/>
          </a:p>
          <a:p>
            <a:pPr lvl="1"/>
            <a:r>
              <a:rPr lang="en-GB" dirty="0" smtClean="0"/>
              <a:t>9330, 9876, 9887, 9886, 9885, 9884, 9883, 9881, 9880, 9879, </a:t>
            </a:r>
            <a:endParaRPr lang="en-US" dirty="0" smtClean="0"/>
          </a:p>
          <a:p>
            <a:pPr lvl="1"/>
            <a:r>
              <a:rPr lang="en-GB" dirty="0" smtClean="0"/>
              <a:t>9878, 9877, 8150, 9719, 8551, 8550, 8215, 7657, 7939, 7938, </a:t>
            </a:r>
            <a:endParaRPr lang="en-US" dirty="0" smtClean="0"/>
          </a:p>
          <a:p>
            <a:pPr lvl="1"/>
            <a:r>
              <a:rPr lang="en-GB" dirty="0" smtClean="0"/>
              <a:t>8050, 7804, 7799, 7800, 7801, 7803, 7805, 8695, 8471, 8466, </a:t>
            </a:r>
            <a:endParaRPr lang="en-US" dirty="0" smtClean="0"/>
          </a:p>
          <a:p>
            <a:pPr lvl="1"/>
            <a:r>
              <a:rPr lang="en-GB" dirty="0" smtClean="0"/>
              <a:t>8465, 8462, 8461, 8549, 10328, 10331</a:t>
            </a:r>
            <a:endParaRPr lang="en-US" sz="2800" dirty="0" smtClean="0"/>
          </a:p>
          <a:p>
            <a:r>
              <a:rPr lang="en-US" sz="3200" dirty="0" smtClean="0"/>
              <a:t>Results: </a:t>
            </a:r>
            <a:r>
              <a:rPr lang="en-US" sz="2800" dirty="0" smtClean="0"/>
              <a:t>Y/N/A: 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smtClean="0"/>
              <a:t>Straw Poll #3</a:t>
            </a:r>
            <a:r>
              <a:rPr lang="en-US" dirty="0"/>
              <a:t/>
            </a:r>
            <a:br>
              <a:rPr lang="en-US" dirty="0"/>
            </a:br>
            <a:r>
              <a:rPr lang="en-US" sz="2000" dirty="0" smtClean="0">
                <a:solidFill>
                  <a:schemeClr val="tx1"/>
                </a:solidFill>
              </a:rPr>
              <a:t>(11-17-0621-02-00ax-crs-for-section-27-4-part-2.docx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11-17/0729r0 (3 CIDs)</a:t>
            </a:r>
            <a:endParaRPr lang="pt-BR" sz="2800" dirty="0" smtClean="0"/>
          </a:p>
          <a:p>
            <a:pPr lvl="1"/>
            <a:r>
              <a:rPr lang="en-GB" dirty="0" smtClean="0"/>
              <a:t>CID 7250, 7251, 7252</a:t>
            </a:r>
            <a:endParaRPr lang="en-US" sz="2800" dirty="0" smtClean="0"/>
          </a:p>
          <a:p>
            <a:endParaRPr lang="en-US" sz="3200" dirty="0" smtClean="0"/>
          </a:p>
          <a:p>
            <a:r>
              <a:rPr lang="en-US" sz="3200" dirty="0" smtClean="0"/>
              <a:t>Results: </a:t>
            </a:r>
            <a:r>
              <a:rPr lang="en-US" sz="2800" dirty="0" smtClean="0"/>
              <a:t>Y/N/A: 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18</a:t>
            </a:fld>
            <a:endParaRPr lang="en-US"/>
          </a:p>
        </p:txBody>
      </p:sp>
      <p:sp>
        <p:nvSpPr>
          <p:cNvPr id="5" name="Title 4"/>
          <p:cNvSpPr>
            <a:spLocks noGrp="1"/>
          </p:cNvSpPr>
          <p:nvPr>
            <p:ph type="title"/>
          </p:nvPr>
        </p:nvSpPr>
        <p:spPr/>
        <p:txBody>
          <a:bodyPr/>
          <a:lstStyle/>
          <a:p>
            <a:r>
              <a:rPr lang="en-US" dirty="0" smtClean="0"/>
              <a:t>Straw Poll #4</a:t>
            </a:r>
            <a:r>
              <a:rPr lang="en-US" dirty="0"/>
              <a:t/>
            </a:r>
            <a:br>
              <a:rPr lang="en-US" dirty="0"/>
            </a:br>
            <a:r>
              <a:rPr lang="en-US" sz="2000" dirty="0" smtClean="0">
                <a:solidFill>
                  <a:schemeClr val="tx1"/>
                </a:solidFill>
              </a:rPr>
              <a:t>(11-17-0729-00-00ax-cr-for-cid7250-7251-and-7252.docx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11-17/0730r1 (1 CID)</a:t>
            </a:r>
            <a:endParaRPr lang="pt-BR" sz="2800" dirty="0" smtClean="0"/>
          </a:p>
          <a:p>
            <a:pPr lvl="1"/>
            <a:r>
              <a:rPr lang="en-GB" dirty="0" smtClean="0"/>
              <a:t>CID 7255</a:t>
            </a:r>
            <a:endParaRPr lang="en-US" sz="2800" dirty="0" smtClean="0"/>
          </a:p>
          <a:p>
            <a:endParaRPr lang="en-US" sz="3200" dirty="0" smtClean="0"/>
          </a:p>
          <a:p>
            <a:r>
              <a:rPr lang="en-US" sz="3200" dirty="0" smtClean="0"/>
              <a:t>Results: </a:t>
            </a:r>
            <a:r>
              <a:rPr lang="en-US" sz="2800" dirty="0" smtClean="0"/>
              <a:t>Y/N/A: 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19</a:t>
            </a:fld>
            <a:endParaRPr lang="en-US"/>
          </a:p>
        </p:txBody>
      </p:sp>
      <p:sp>
        <p:nvSpPr>
          <p:cNvPr id="5" name="Title 4"/>
          <p:cNvSpPr>
            <a:spLocks noGrp="1"/>
          </p:cNvSpPr>
          <p:nvPr>
            <p:ph type="title"/>
          </p:nvPr>
        </p:nvSpPr>
        <p:spPr/>
        <p:txBody>
          <a:bodyPr/>
          <a:lstStyle/>
          <a:p>
            <a:r>
              <a:rPr lang="en-US" dirty="0" smtClean="0"/>
              <a:t>Straw Poll #5</a:t>
            </a:r>
            <a:r>
              <a:rPr lang="en-US" dirty="0"/>
              <a:t/>
            </a:r>
            <a:br>
              <a:rPr lang="en-US" dirty="0"/>
            </a:br>
            <a:r>
              <a:rPr lang="en-US" sz="2000" smtClean="0">
                <a:solidFill>
                  <a:schemeClr val="tx1"/>
                </a:solidFill>
              </a:rPr>
              <a:t>(11-17-0730-01-00ax-cr-for-cid7255.docx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smtClean="0">
                <a:latin typeface="Arial" pitchFamily="34" charset="0"/>
              </a:rPr>
              <a:t>)</a:t>
            </a:r>
            <a:endParaRPr lang="en-US" altLang="en-US" sz="2000" dirty="0" smtClean="0">
              <a:latin typeface="Arial" pitchFamily="34" charset="0"/>
            </a:endParaRP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3200" dirty="0" smtClean="0"/>
              <a:t>Which option do you support for the resolution of ER beacon comments?</a:t>
            </a:r>
          </a:p>
          <a:p>
            <a:pPr lvl="1"/>
            <a:r>
              <a:rPr lang="en-US" sz="2800" dirty="0" smtClean="0"/>
              <a:t>Option 1: 0340r3 (Keep ER beacon)</a:t>
            </a:r>
          </a:p>
          <a:p>
            <a:pPr lvl="1"/>
            <a:r>
              <a:rPr lang="en-US" sz="2800" dirty="0" smtClean="0"/>
              <a:t>Option 2</a:t>
            </a:r>
            <a:r>
              <a:rPr lang="en-US" sz="2800" dirty="0" smtClean="0">
                <a:sym typeface="Wingdings" pitchFamily="2" charset="2"/>
              </a:rPr>
              <a:t>: 0576r2 (Remove ER Beacon)</a:t>
            </a:r>
          </a:p>
          <a:p>
            <a:pPr lvl="1"/>
            <a:endParaRPr lang="en-US" sz="2800" dirty="0" smtClean="0">
              <a:sym typeface="Wingdings" pitchFamily="2" charset="2"/>
            </a:endParaRPr>
          </a:p>
          <a:p>
            <a:pPr lvl="1"/>
            <a:r>
              <a:rPr lang="en-US" sz="2800" dirty="0" smtClean="0">
                <a:sym typeface="Wingdings" pitchFamily="2" charset="2"/>
              </a:rPr>
              <a:t>Result: </a:t>
            </a:r>
          </a:p>
          <a:p>
            <a:pPr lvl="2"/>
            <a:r>
              <a:rPr lang="en-US" sz="2600" dirty="0" smtClean="0">
                <a:sym typeface="Wingdings" pitchFamily="2" charset="2"/>
              </a:rPr>
              <a:t>Option 1: 21</a:t>
            </a:r>
          </a:p>
          <a:p>
            <a:pPr lvl="2"/>
            <a:r>
              <a:rPr lang="en-US" sz="2600" dirty="0" smtClean="0">
                <a:sym typeface="Wingdings" pitchFamily="2" charset="2"/>
              </a:rPr>
              <a:t>Option 2: 1</a:t>
            </a:r>
          </a:p>
          <a:p>
            <a:pPr lvl="1"/>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20</a:t>
            </a:fld>
            <a:endParaRPr lang="en-US"/>
          </a:p>
        </p:txBody>
      </p:sp>
      <p:sp>
        <p:nvSpPr>
          <p:cNvPr id="5" name="Title 4"/>
          <p:cNvSpPr>
            <a:spLocks noGrp="1"/>
          </p:cNvSpPr>
          <p:nvPr>
            <p:ph type="title"/>
          </p:nvPr>
        </p:nvSpPr>
        <p:spPr/>
        <p:txBody>
          <a:bodyPr/>
          <a:lstStyle/>
          <a:p>
            <a:r>
              <a:rPr lang="en-US" dirty="0" smtClean="0"/>
              <a:t>Straw Poll #6</a:t>
            </a:r>
            <a:r>
              <a:rPr lang="en-US" dirty="0"/>
              <a:t/>
            </a:r>
            <a:br>
              <a:rPr lang="en-US" dirty="0"/>
            </a:b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11-17/0601r4 (8 CID)</a:t>
            </a:r>
            <a:endParaRPr lang="pt-BR" sz="2800" dirty="0" smtClean="0"/>
          </a:p>
          <a:p>
            <a:pPr lvl="1"/>
            <a:r>
              <a:rPr lang="en-GB" sz="2400" dirty="0" smtClean="0"/>
              <a:t>5851, 7249, 9495, 9803, 6260, 7051, 7192, 7193</a:t>
            </a:r>
            <a:endParaRPr lang="en-US" sz="2400" dirty="0" smtClean="0"/>
          </a:p>
          <a:p>
            <a:endParaRPr lang="en-US" sz="3200" dirty="0" smtClean="0"/>
          </a:p>
          <a:p>
            <a:r>
              <a:rPr lang="en-US" sz="3200" dirty="0" smtClean="0"/>
              <a:t>Results: </a:t>
            </a:r>
            <a:r>
              <a:rPr lang="en-US" sz="2800" dirty="0" smtClean="0"/>
              <a:t>Y/N/A: 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21</a:t>
            </a:fld>
            <a:endParaRPr lang="en-US"/>
          </a:p>
        </p:txBody>
      </p:sp>
      <p:sp>
        <p:nvSpPr>
          <p:cNvPr id="5" name="Title 4"/>
          <p:cNvSpPr>
            <a:spLocks noGrp="1"/>
          </p:cNvSpPr>
          <p:nvPr>
            <p:ph type="title"/>
          </p:nvPr>
        </p:nvSpPr>
        <p:spPr/>
        <p:txBody>
          <a:bodyPr/>
          <a:lstStyle/>
          <a:p>
            <a:r>
              <a:rPr lang="en-US" dirty="0" smtClean="0"/>
              <a:t>Straw Poll #7</a:t>
            </a:r>
            <a:r>
              <a:rPr lang="en-US" dirty="0"/>
              <a:t/>
            </a:r>
            <a:br>
              <a:rPr lang="en-US" dirty="0"/>
            </a:br>
            <a:r>
              <a:rPr lang="en-US" sz="2000" dirty="0" smtClean="0">
                <a:solidFill>
                  <a:schemeClr val="tx1"/>
                </a:solidFill>
              </a:rPr>
              <a:t>(11-17-0601-04-00ax-misc-om-control</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11-17/0733r0 (3 CID)</a:t>
            </a:r>
            <a:endParaRPr lang="pt-BR" sz="2800" dirty="0" smtClean="0"/>
          </a:p>
          <a:p>
            <a:pPr lvl="1"/>
            <a:r>
              <a:rPr lang="en-US" strike="sngStrike" dirty="0" smtClean="0"/>
              <a:t>5973</a:t>
            </a:r>
            <a:r>
              <a:rPr lang="en-US" dirty="0" smtClean="0"/>
              <a:t> , 8543 , 9697 , </a:t>
            </a:r>
            <a:r>
              <a:rPr lang="en-US" strike="sngStrike" dirty="0" smtClean="0"/>
              <a:t>9870</a:t>
            </a:r>
            <a:r>
              <a:rPr lang="en-US" dirty="0" smtClean="0"/>
              <a:t> , 9871 </a:t>
            </a:r>
          </a:p>
          <a:p>
            <a:endParaRPr lang="en-US" sz="3200" dirty="0" smtClean="0"/>
          </a:p>
          <a:p>
            <a:r>
              <a:rPr lang="en-US" sz="3200" dirty="0" smtClean="0"/>
              <a:t>Results: </a:t>
            </a:r>
            <a:r>
              <a:rPr lang="en-US" sz="2800" dirty="0" smtClean="0"/>
              <a:t>Y/N/A: 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22</a:t>
            </a:fld>
            <a:endParaRPr lang="en-US"/>
          </a:p>
        </p:txBody>
      </p:sp>
      <p:sp>
        <p:nvSpPr>
          <p:cNvPr id="5" name="Title 4"/>
          <p:cNvSpPr>
            <a:spLocks noGrp="1"/>
          </p:cNvSpPr>
          <p:nvPr>
            <p:ph type="title"/>
          </p:nvPr>
        </p:nvSpPr>
        <p:spPr/>
        <p:txBody>
          <a:bodyPr/>
          <a:lstStyle/>
          <a:p>
            <a:r>
              <a:rPr lang="en-US" dirty="0" smtClean="0"/>
              <a:t>Straw Poll #8</a:t>
            </a:r>
            <a:r>
              <a:rPr lang="en-US" dirty="0"/>
              <a:t/>
            </a:r>
            <a:br>
              <a:rPr lang="en-US" dirty="0"/>
            </a:br>
            <a:r>
              <a:rPr lang="en-US" sz="2000" dirty="0" smtClean="0">
                <a:solidFill>
                  <a:schemeClr val="tx1"/>
                </a:solidFill>
              </a:rPr>
              <a:t>(11-17-0733-00-00ax-comment-resolution-on-tim-broadcast.docx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11-17/0735r4 </a:t>
            </a:r>
            <a:r>
              <a:rPr lang="en-GB" sz="2800" dirty="0" smtClean="0"/>
              <a:t>( </a:t>
            </a:r>
            <a:r>
              <a:rPr lang="en-GB" sz="2800" dirty="0" smtClean="0"/>
              <a:t>2 CID)</a:t>
            </a:r>
          </a:p>
          <a:p>
            <a:pPr lvl="1"/>
            <a:r>
              <a:rPr lang="en-GB" dirty="0" smtClean="0"/>
              <a:t>4850, 8153</a:t>
            </a:r>
            <a:endParaRPr lang="pt-BR" dirty="0" smtClean="0"/>
          </a:p>
          <a:p>
            <a:pPr lvl="1"/>
            <a:endParaRPr lang="en-US" sz="2800" dirty="0" smtClean="0"/>
          </a:p>
          <a:p>
            <a:r>
              <a:rPr lang="en-US" sz="3200" dirty="0" smtClean="0"/>
              <a:t>Results: </a:t>
            </a:r>
            <a:r>
              <a:rPr lang="en-US" sz="2800" dirty="0" smtClean="0"/>
              <a:t>Y/N/A:Passed by unanimous consent</a:t>
            </a:r>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23</a:t>
            </a:fld>
            <a:endParaRPr lang="en-US"/>
          </a:p>
        </p:txBody>
      </p:sp>
      <p:sp>
        <p:nvSpPr>
          <p:cNvPr id="5" name="Title 4"/>
          <p:cNvSpPr>
            <a:spLocks noGrp="1"/>
          </p:cNvSpPr>
          <p:nvPr>
            <p:ph type="title"/>
          </p:nvPr>
        </p:nvSpPr>
        <p:spPr/>
        <p:txBody>
          <a:bodyPr/>
          <a:lstStyle/>
          <a:p>
            <a:r>
              <a:rPr lang="en-US" dirty="0" smtClean="0"/>
              <a:t>Straw Poll #9</a:t>
            </a:r>
            <a:r>
              <a:rPr lang="en-US" dirty="0"/>
              <a:t/>
            </a:r>
            <a:br>
              <a:rPr lang="en-US" dirty="0"/>
            </a:br>
            <a:r>
              <a:rPr lang="en-US" sz="2000" dirty="0" smtClean="0">
                <a:solidFill>
                  <a:schemeClr val="tx1"/>
                </a:solidFill>
              </a:rPr>
              <a:t>(</a:t>
            </a:r>
            <a:r>
              <a:rPr lang="en-US" sz="2000" dirty="0" smtClean="0">
                <a:solidFill>
                  <a:schemeClr val="tx1"/>
                </a:solidFill>
              </a:rPr>
              <a:t>11-17-0735-04-00ax-cr-to-cid4850-and-cid8153-on-twt.docx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11-17/0727r0 </a:t>
            </a:r>
            <a:r>
              <a:rPr lang="en-GB" sz="2800" dirty="0" smtClean="0"/>
              <a:t>( </a:t>
            </a:r>
            <a:r>
              <a:rPr lang="en-GB" sz="2800" dirty="0" smtClean="0"/>
              <a:t>7</a:t>
            </a:r>
            <a:r>
              <a:rPr lang="en-GB" sz="2800" dirty="0" smtClean="0"/>
              <a:t> CID)</a:t>
            </a:r>
          </a:p>
          <a:p>
            <a:pPr lvl="1"/>
            <a:r>
              <a:rPr lang="en-US" dirty="0" smtClean="0"/>
              <a:t>4750, 5947, 5960, 7253, 7666, 7763 (clause 9.4.2.218.2), 7885</a:t>
            </a:r>
            <a:endParaRPr lang="pt-BR" dirty="0" smtClean="0"/>
          </a:p>
          <a:p>
            <a:pPr lvl="1"/>
            <a:endParaRPr lang="en-US" sz="2800" dirty="0" smtClean="0"/>
          </a:p>
          <a:p>
            <a:r>
              <a:rPr lang="en-US" sz="3200" dirty="0" smtClean="0"/>
              <a:t>Results: </a:t>
            </a:r>
            <a:r>
              <a:rPr lang="en-US" sz="2800" smtClean="0"/>
              <a:t>Y/N/A</a:t>
            </a:r>
            <a:r>
              <a:rPr lang="en-US" sz="2800" smtClean="0"/>
              <a:t>:</a:t>
            </a:r>
            <a:endParaRPr lang="en-US" sz="2800" dirty="0" smtClean="0"/>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24</a:t>
            </a:fld>
            <a:endParaRPr lang="en-US"/>
          </a:p>
        </p:txBody>
      </p:sp>
      <p:sp>
        <p:nvSpPr>
          <p:cNvPr id="5" name="Title 4"/>
          <p:cNvSpPr>
            <a:spLocks noGrp="1"/>
          </p:cNvSpPr>
          <p:nvPr>
            <p:ph type="title"/>
          </p:nvPr>
        </p:nvSpPr>
        <p:spPr/>
        <p:txBody>
          <a:bodyPr/>
          <a:lstStyle/>
          <a:p>
            <a:r>
              <a:rPr lang="en-US" dirty="0" smtClean="0"/>
              <a:t>Straw Poll </a:t>
            </a:r>
            <a:r>
              <a:rPr lang="en-US" dirty="0" smtClean="0"/>
              <a:t>#</a:t>
            </a:r>
            <a:r>
              <a:rPr lang="en-US" dirty="0"/>
              <a:t/>
            </a:r>
            <a:br>
              <a:rPr lang="en-US" dirty="0"/>
            </a:br>
            <a:r>
              <a:rPr lang="en-US" sz="2000" dirty="0" smtClean="0">
                <a:solidFill>
                  <a:schemeClr val="tx1"/>
                </a:solidFill>
              </a:rPr>
              <a:t>(11-17-0727-00-00ax-lb225-mac-cr-for-clause-10-9.docx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495800"/>
          </a:xfrm>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11-17/0751r0 </a:t>
            </a:r>
            <a:r>
              <a:rPr lang="en-GB" sz="2800" dirty="0" smtClean="0"/>
              <a:t>( </a:t>
            </a:r>
            <a:r>
              <a:rPr lang="en-GB" sz="2800" dirty="0" smtClean="0"/>
              <a:t>10 CID)</a:t>
            </a:r>
          </a:p>
          <a:p>
            <a:pPr lvl="1"/>
            <a:r>
              <a:rPr lang="en-US" dirty="0" smtClean="0"/>
              <a:t>3239 </a:t>
            </a:r>
            <a:r>
              <a:rPr lang="en-GB" dirty="0" smtClean="0"/>
              <a:t>, 5724,  7152 , 8281, 8305, 9714, 6006, 6007, 7427, </a:t>
            </a:r>
            <a:r>
              <a:rPr lang="en-GB" dirty="0" smtClean="0"/>
              <a:t>9572</a:t>
            </a:r>
            <a:endParaRPr lang="pt-BR" dirty="0" smtClean="0"/>
          </a:p>
          <a:p>
            <a:pPr lvl="1"/>
            <a:endParaRPr lang="en-US" sz="2800" dirty="0" smtClean="0"/>
          </a:p>
          <a:p>
            <a:r>
              <a:rPr lang="en-US" sz="3200" dirty="0" smtClean="0"/>
              <a:t>Results: </a:t>
            </a:r>
            <a:r>
              <a:rPr lang="en-US" sz="2800" dirty="0" smtClean="0"/>
              <a:t>Y/N/A</a:t>
            </a:r>
            <a:r>
              <a:rPr lang="en-US" sz="2800" dirty="0" smtClean="0"/>
              <a:t>:</a:t>
            </a:r>
            <a:endParaRPr lang="en-US" sz="2800" dirty="0" smtClean="0"/>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25</a:t>
            </a:fld>
            <a:endParaRPr lang="en-US"/>
          </a:p>
        </p:txBody>
      </p:sp>
      <p:sp>
        <p:nvSpPr>
          <p:cNvPr id="5" name="Title 4"/>
          <p:cNvSpPr>
            <a:spLocks noGrp="1"/>
          </p:cNvSpPr>
          <p:nvPr>
            <p:ph type="title"/>
          </p:nvPr>
        </p:nvSpPr>
        <p:spPr/>
        <p:txBody>
          <a:bodyPr/>
          <a:lstStyle/>
          <a:p>
            <a:r>
              <a:rPr lang="en-US" dirty="0" smtClean="0"/>
              <a:t>Straw Poll </a:t>
            </a:r>
            <a:r>
              <a:rPr lang="en-US" dirty="0" smtClean="0"/>
              <a:t>#</a:t>
            </a:r>
            <a:r>
              <a:rPr lang="en-US" dirty="0"/>
              <a:t/>
            </a:r>
            <a:br>
              <a:rPr lang="en-US" dirty="0"/>
            </a:br>
            <a:r>
              <a:rPr lang="en-US" sz="2000" dirty="0" smtClean="0">
                <a:solidFill>
                  <a:schemeClr val="tx1"/>
                </a:solidFill>
              </a:rPr>
              <a:t>(11-17-0751-00-00ax-comment-resolution-on-retransmission-of-ofdma-random-access.docx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11-17/0340r2 (CID)</a:t>
            </a:r>
            <a:endParaRPr lang="pt-BR" sz="2800" dirty="0" smtClean="0"/>
          </a:p>
          <a:p>
            <a:pPr lvl="1"/>
            <a:r>
              <a:rPr lang="en-GB" dirty="0" smtClean="0"/>
              <a:t>Clause 11.1.3.10 (15):   </a:t>
            </a:r>
            <a:r>
              <a:rPr lang="en-GB" strike="sngStrike" dirty="0" smtClean="0"/>
              <a:t>3054</a:t>
            </a:r>
            <a:r>
              <a:rPr lang="en-GB" dirty="0" smtClean="0"/>
              <a:t>, 3055, 5165, 5797, 5905, 6554, 6556, 6560, 7961, 7977, 7978, 7979, 9334, 9561, 9696, 9868,  </a:t>
            </a:r>
            <a:endParaRPr lang="en-US" dirty="0" smtClean="0"/>
          </a:p>
          <a:p>
            <a:pPr lvl="1"/>
            <a:r>
              <a:rPr lang="en-GB" dirty="0" smtClean="0"/>
              <a:t>Clause 3.2 (5):                6228, 6223, 4708, 6917, 6918</a:t>
            </a:r>
            <a:endParaRPr lang="en-US" dirty="0" smtClean="0"/>
          </a:p>
          <a:p>
            <a:pPr lvl="1"/>
            <a:r>
              <a:rPr lang="en-GB" dirty="0" smtClean="0"/>
              <a:t>Clause 9.4.2.219 (3):     7997, 9562, 9563 </a:t>
            </a:r>
            <a:endParaRPr lang="en-US" dirty="0" smtClean="0"/>
          </a:p>
          <a:p>
            <a:endParaRPr lang="en-US" sz="3200" dirty="0" smtClean="0"/>
          </a:p>
          <a:p>
            <a:r>
              <a:rPr lang="en-US" sz="3200" dirty="0" smtClean="0"/>
              <a:t>Results: </a:t>
            </a:r>
            <a:r>
              <a:rPr lang="en-US" sz="2800" dirty="0" smtClean="0"/>
              <a:t>Y/N/A: 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26</a:t>
            </a:fld>
            <a:endParaRPr lang="en-US"/>
          </a:p>
        </p:txBody>
      </p:sp>
      <p:sp>
        <p:nvSpPr>
          <p:cNvPr id="5" name="Title 4"/>
          <p:cNvSpPr>
            <a:spLocks noGrp="1"/>
          </p:cNvSpPr>
          <p:nvPr>
            <p:ph type="title"/>
          </p:nvPr>
        </p:nvSpPr>
        <p:spPr/>
        <p:txBody>
          <a:bodyPr/>
          <a:lstStyle/>
          <a:p>
            <a:r>
              <a:rPr lang="en-US" dirty="0" smtClean="0"/>
              <a:t>Straw Poll #</a:t>
            </a:r>
            <a:r>
              <a:rPr lang="en-US" dirty="0"/>
              <a:t/>
            </a:r>
            <a:br>
              <a:rPr lang="en-US" dirty="0"/>
            </a:br>
            <a:r>
              <a:rPr lang="en-US" sz="2000" dirty="0" smtClean="0">
                <a:solidFill>
                  <a:schemeClr val="tx1"/>
                </a:solidFill>
              </a:rPr>
              <a:t>(11-17-0730-00-00ax-cr-for-cid7255.docx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11-17/0809r0 (8 CID)</a:t>
            </a:r>
            <a:endParaRPr lang="pt-BR" sz="2800" dirty="0" smtClean="0"/>
          </a:p>
          <a:p>
            <a:pPr lvl="1"/>
            <a:r>
              <a:rPr lang="en-GB" dirty="0" smtClean="0"/>
              <a:t>3054, 5392, 5393, 9415, 5390, 5391, 6179, 7042</a:t>
            </a:r>
            <a:endParaRPr lang="en-US" sz="3200" dirty="0" smtClean="0"/>
          </a:p>
          <a:p>
            <a:r>
              <a:rPr lang="en-US" sz="3200" dirty="0" smtClean="0"/>
              <a:t>Results: </a:t>
            </a:r>
            <a:r>
              <a:rPr lang="en-US" sz="2800" dirty="0" smtClean="0"/>
              <a:t>Y/N/A:  TBD</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27</a:t>
            </a:fld>
            <a:endParaRPr lang="en-US"/>
          </a:p>
        </p:txBody>
      </p:sp>
      <p:sp>
        <p:nvSpPr>
          <p:cNvPr id="5" name="Title 4"/>
          <p:cNvSpPr>
            <a:spLocks noGrp="1"/>
          </p:cNvSpPr>
          <p:nvPr>
            <p:ph type="title"/>
          </p:nvPr>
        </p:nvSpPr>
        <p:spPr/>
        <p:txBody>
          <a:bodyPr/>
          <a:lstStyle/>
          <a:p>
            <a:r>
              <a:rPr lang="en-US" dirty="0" smtClean="0"/>
              <a:t>Straw Poll #</a:t>
            </a:r>
            <a:r>
              <a:rPr lang="en-US" dirty="0"/>
              <a:t/>
            </a:r>
            <a:br>
              <a:rPr lang="en-US" dirty="0"/>
            </a:br>
            <a:r>
              <a:rPr lang="en-US" sz="2000" dirty="0" smtClean="0">
                <a:solidFill>
                  <a:schemeClr val="tx1"/>
                </a:solidFill>
              </a:rPr>
              <a:t>(11-17-0809-00-00ax-cids-related-to-dual-beacon.docx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600200"/>
            <a:ext cx="7772400" cy="48006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5 MAC ad hoc sessions this week</a:t>
            </a:r>
          </a:p>
          <a:p>
            <a:pPr lvl="1"/>
            <a:r>
              <a:rPr lang="en-US" altLang="en-US" sz="1600" dirty="0" smtClean="0"/>
              <a:t>Monday PM2, EVE</a:t>
            </a:r>
          </a:p>
          <a:p>
            <a:pPr lvl="1"/>
            <a:r>
              <a:rPr lang="en-US" altLang="en-US" sz="1600" dirty="0" smtClean="0"/>
              <a:t>Tuesday PM2, EVE</a:t>
            </a:r>
          </a:p>
          <a:p>
            <a:pPr lvl="1"/>
            <a:r>
              <a:rPr lang="en-US" altLang="en-US" sz="1600" dirty="0" smtClean="0"/>
              <a:t>Wednesday PM1 and PM2</a:t>
            </a:r>
          </a:p>
          <a:p>
            <a:r>
              <a:rPr lang="en-US" altLang="en-US" sz="1800" dirty="0" smtClean="0"/>
              <a:t>Approve previous ad hoc session and telecon minutes </a:t>
            </a:r>
          </a:p>
          <a:p>
            <a:pPr lvl="1"/>
            <a:r>
              <a:rPr lang="en-US" altLang="en-US" sz="1400" dirty="0" smtClean="0"/>
              <a:t>Typically </a:t>
            </a:r>
            <a:r>
              <a:rPr lang="en-US" altLang="en-US" sz="1400" dirty="0" err="1" smtClean="0"/>
              <a:t>TGax</a:t>
            </a:r>
            <a:r>
              <a:rPr lang="en-US" altLang="en-US" sz="1400" dirty="0" smtClean="0"/>
              <a:t> Full</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27761</TotalTime>
  <Words>2173</Words>
  <Application>Microsoft Office PowerPoint</Application>
  <PresentationFormat>On-screen Show (4:3)</PresentationFormat>
  <Paragraphs>436</Paragraphs>
  <Slides>27</Slides>
  <Notes>14</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802-11-Submission</vt:lpstr>
      <vt:lpstr>TGax MAC Ad-hoc  May 2017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Submissions (MAC)</vt:lpstr>
      <vt:lpstr>Ad Hoc Groups Operation (1/2) Governing document is 15/075r0</vt:lpstr>
      <vt:lpstr>Ad Hoc Groups Operation (2/2) Governing document is 15/075r0</vt:lpstr>
      <vt:lpstr>Straw Poll #1 (11-17-0603-00-00ax-misc-27-15)</vt:lpstr>
      <vt:lpstr>Straw Poll #2 (11-17-0604-01-00ax-misc-rdp-control.docx)</vt:lpstr>
      <vt:lpstr>Straw Poll #3 (11-17-0621-02-00ax-crs-for-section-27-4-part-2.docx)</vt:lpstr>
      <vt:lpstr>Straw Poll #4 (11-17-0729-00-00ax-cr-for-cid7250-7251-and-7252.docx)</vt:lpstr>
      <vt:lpstr>Straw Poll #5 (11-17-0730-01-00ax-cr-for-cid7255.docx)</vt:lpstr>
      <vt:lpstr>Straw Poll #6 </vt:lpstr>
      <vt:lpstr>Straw Poll #7 (11-17-0601-04-00ax-misc-om-control)</vt:lpstr>
      <vt:lpstr>Straw Poll #8 (11-17-0733-00-00ax-comment-resolution-on-tim-broadcast.docx)</vt:lpstr>
      <vt:lpstr>Straw Poll #9 (11-17-0735-04-00ax-cr-to-cid4850-and-cid8153-on-twt.docx)</vt:lpstr>
      <vt:lpstr>Straw Poll # (11-17-0727-00-00ax-lb225-mac-cr-for-clause-10-9.docx)</vt:lpstr>
      <vt:lpstr>Straw Poll # (11-17-0751-00-00ax-comment-resolution-on-retransmission-of-ofdma-random-access.docx)</vt:lpstr>
      <vt:lpstr>Straw Poll # (11-17-0730-00-00ax-cr-for-cid7255.docx)</vt:lpstr>
      <vt:lpstr>Straw Poll # (11-17-0809-00-00ax-cids-related-to-dual-beacon.docx)</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Mediatek</cp:lastModifiedBy>
  <cp:revision>1834</cp:revision>
  <cp:lastPrinted>1998-02-10T13:28:06Z</cp:lastPrinted>
  <dcterms:created xsi:type="dcterms:W3CDTF">2007-04-17T18:10:23Z</dcterms:created>
  <dcterms:modified xsi:type="dcterms:W3CDTF">2017-05-09T13:31:59Z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