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7" r:id="rId16"/>
    <p:sldId id="465" r:id="rId17"/>
    <p:sldId id="469" r:id="rId18"/>
    <p:sldId id="470" r:id="rId19"/>
    <p:sldId id="471" r:id="rId20"/>
    <p:sldId id="472" r:id="rId21"/>
    <p:sldId id="468" r:id="rId22"/>
    <p:sldId id="46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77" d="100"/>
          <a:sy n="77" d="100"/>
        </p:scale>
        <p:origin x="-22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70" y="332601"/>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802.11-17/0786r0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2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May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May 8-13,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0" name="Table 9"/>
          <p:cNvGraphicFramePr>
            <a:graphicFrameLocks noGrp="1"/>
          </p:cNvGraphicFramePr>
          <p:nvPr/>
        </p:nvGraphicFramePr>
        <p:xfrm>
          <a:off x="1219201" y="1447800"/>
          <a:ext cx="7162800" cy="4744554"/>
        </p:xfrm>
        <a:graphic>
          <a:graphicData uri="http://schemas.openxmlformats.org/drawingml/2006/table">
            <a:tbl>
              <a:tblPr/>
              <a:tblGrid>
                <a:gridCol w="1746236"/>
                <a:gridCol w="1933332"/>
                <a:gridCol w="1542970"/>
                <a:gridCol w="1940262"/>
              </a:tblGrid>
              <a:tr h="299720">
                <a:tc>
                  <a:txBody>
                    <a:bodyPr/>
                    <a:lstStyle/>
                    <a:p>
                      <a:pPr algn="l" fontAlgn="auto"/>
                      <a:r>
                        <a:rPr lang="en-US" sz="1100" b="0" i="0" u="none" strike="noStrike" dirty="0">
                          <a:solidFill>
                            <a:srgbClr val="000000"/>
                          </a:solidFill>
                          <a:latin typeface="Times New Roman"/>
                        </a:rPr>
                        <a:t>11-17/0073</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27.5.2.7 NDP feedback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Laurent Cariou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11-17/0088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CR on 10.22.2.8 TXOP limits</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Woojin Ahn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11-17/0340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11-1-3-10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Yonggang Fang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11-17/0576</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800" b="0" i="0" u="none" strike="noStrike" dirty="0">
                          <a:solidFill>
                            <a:srgbClr val="000000"/>
                          </a:solidFill>
                          <a:latin typeface="Times New Roman"/>
                        </a:rPr>
                        <a:t>Resolutions for Comments related to Extended Range Beacon</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 </a:t>
                      </a: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11-17/0360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CR for Subclause 27.3.3-Part 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Ming Gan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11-17/0389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CIDs-for-27-2-1-part1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11-17/0553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Part 1</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Liwen Chu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LB225-MAC-CR-Miscellaneous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11-17/0586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lb225-cr-mac_miscellaneous_part2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Yongho Seok</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27_15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Misc RDP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11-17/0607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LB225-MAC-CR-Misc BSR Control</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Alfred Asterjadhi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11-17/0621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27.4 -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720">
                <a:tc>
                  <a:txBody>
                    <a:bodyPr/>
                    <a:lstStyle/>
                    <a:p>
                      <a:pPr algn="l" fontAlgn="auto"/>
                      <a:r>
                        <a:rPr lang="en-US" sz="1100" b="0" i="0" u="none" strike="noStrike">
                          <a:solidFill>
                            <a:srgbClr val="000000"/>
                          </a:solidFill>
                          <a:latin typeface="Times New Roman"/>
                        </a:rPr>
                        <a:t>11-17/0631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section 9.4.2.139 ADDBA Extension element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Frank Hsu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 xmlns:p14="http://schemas.microsoft.com/office/powerpoint/2010/main" val="16883456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937647"/>
            <a:ext cx="5562600" cy="615553"/>
          </a:xfrm>
          <a:prstGeom prst="rect">
            <a:avLst/>
          </a:prstGeom>
          <a:noFill/>
        </p:spPr>
        <p:txBody>
          <a:bodyPr wrap="square" rtlCol="0">
            <a:spAutoFit/>
          </a:bodyPr>
          <a:lstStyle/>
          <a:p>
            <a:r>
              <a:rPr lang="en-US" sz="1100" dirty="0" smtClean="0">
                <a:solidFill>
                  <a:srgbClr val="00B050"/>
                </a:solidFill>
              </a:rPr>
              <a:t>Green</a:t>
            </a:r>
            <a:r>
              <a:rPr lang="en-US" sz="1100" dirty="0" smtClean="0"/>
              <a:t>: Completed with at least one passing pre-Motion</a:t>
            </a:r>
          </a:p>
          <a:p>
            <a:r>
              <a:rPr lang="en-US" sz="1100" dirty="0" smtClean="0">
                <a:solidFill>
                  <a:srgbClr val="FF0000"/>
                </a:solidFill>
              </a:rPr>
              <a:t>Red</a:t>
            </a:r>
            <a:r>
              <a:rPr lang="en-US" sz="1100" dirty="0" smtClean="0"/>
              <a:t>: Completed with no passing pre-Motion</a:t>
            </a:r>
          </a:p>
          <a:p>
            <a:r>
              <a:rPr lang="en-US" sz="1100" dirty="0" smtClean="0">
                <a:solidFill>
                  <a:srgbClr val="0070C0"/>
                </a:solidFill>
              </a:rPr>
              <a:t>Blue</a:t>
            </a:r>
            <a:r>
              <a:rPr lang="en-US" sz="1100" dirty="0" smtClean="0"/>
              <a:t>: Partially completed presentation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11" name="Table 10"/>
          <p:cNvGraphicFramePr>
            <a:graphicFrameLocks noGrp="1"/>
          </p:cNvGraphicFramePr>
          <p:nvPr/>
        </p:nvGraphicFramePr>
        <p:xfrm>
          <a:off x="838200" y="1286651"/>
          <a:ext cx="7924801" cy="4579659"/>
        </p:xfrm>
        <a:graphic>
          <a:graphicData uri="http://schemas.openxmlformats.org/drawingml/2006/table">
            <a:tbl>
              <a:tblPr/>
              <a:tblGrid>
                <a:gridCol w="1932006"/>
                <a:gridCol w="2139006"/>
                <a:gridCol w="1707116"/>
                <a:gridCol w="2146673"/>
              </a:tblGrid>
              <a:tr h="165020">
                <a:tc>
                  <a:txBody>
                    <a:bodyPr/>
                    <a:lstStyle/>
                    <a:p>
                      <a:pPr algn="l" fontAlgn="auto"/>
                      <a:r>
                        <a:rPr lang="en-US" sz="1100" b="0" i="0" u="none" strike="noStrike">
                          <a:solidFill>
                            <a:srgbClr val="000000"/>
                          </a:solidFill>
                          <a:latin typeface="Times New Roman"/>
                        </a:rPr>
                        <a:t>11-17/0669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4928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11-17/0677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CRs for Section 9.3.1.9 block ack - part 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George Cherian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11-17/0688</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fr-FR" sz="1100" b="0" i="0" u="none" strike="noStrike">
                          <a:solidFill>
                            <a:srgbClr val="000000"/>
                          </a:solidFill>
                          <a:latin typeface="Times New Roman"/>
                        </a:rPr>
                        <a:t>LB225 11ax D1.0 Comment Resolution 27.10.4 - Part II</a:t>
                      </a:r>
                      <a:r>
                        <a:rPr lang="fr-FR" sz="1100" b="0" i="0" u="none" strike="noStrike">
                          <a:solidFill>
                            <a:srgbClr val="000000"/>
                          </a:solidFill>
                          <a:latin typeface="Calibri"/>
                        </a:rPr>
                        <a:t> </a:t>
                      </a:r>
                      <a:endParaRPr lang="fr-FR"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Chittabrata Ghosh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11-17/0702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 9574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Kaiying Lv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11-17/0727</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LB225 MAC CR for Clause 10-9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James Yee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11-17/0733</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comment-resolution-on-TIM-broadcast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11-17/0735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to CID4850 and CID8153 on TWT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Jarkko Kneckt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11-17/0744</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10.3.2.4 and 27.2.2 Part II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Po-Kai Huang</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483842">
                <a:tc>
                  <a:txBody>
                    <a:bodyPr/>
                    <a:lstStyle/>
                    <a:p>
                      <a:pPr algn="l" fontAlgn="auto"/>
                      <a:r>
                        <a:rPr lang="en-US" sz="1100" b="0" i="0" u="none" strike="noStrike">
                          <a:solidFill>
                            <a:srgbClr val="000000"/>
                          </a:solidFill>
                          <a:latin typeface="Times New Roman"/>
                        </a:rPr>
                        <a:t>11-17/0751</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 Resolution on retransmission of OFDMA random access</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Yunbo Li</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MU</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324431">
                <a:tc>
                  <a:txBody>
                    <a:bodyPr/>
                    <a:lstStyle/>
                    <a:p>
                      <a:pPr algn="l" fontAlgn="auto"/>
                      <a:r>
                        <a:rPr lang="en-US" sz="1100" b="0" i="0" u="none" strike="noStrike">
                          <a:solidFill>
                            <a:srgbClr val="000000"/>
                          </a:solidFill>
                          <a:latin typeface="Times New Roman"/>
                        </a:rPr>
                        <a:t>11-17/759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comment-resolution-on-CID 9333 and 9969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Jason Yuchen Guo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follow up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11-17/0766</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spec text unify queue size report</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Zhou Lan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299450">
                <a:tc>
                  <a:txBody>
                    <a:bodyPr/>
                    <a:lstStyle/>
                    <a:p>
                      <a:pPr algn="l" fontAlgn="auto"/>
                      <a:r>
                        <a:rPr lang="en-US" sz="1100" b="0" i="0" u="none" strike="noStrike">
                          <a:solidFill>
                            <a:srgbClr val="000000"/>
                          </a:solidFill>
                          <a:latin typeface="Times New Roman"/>
                        </a:rPr>
                        <a:t>11-17/0729</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CID7250 7251 and 7252</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11-17/0730</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 for CID7255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Kiseon Ryu </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a:solidFill>
                            <a:srgbClr val="000000"/>
                          </a:solidFill>
                          <a:latin typeface="Times New Roman"/>
                        </a:rPr>
                        <a:t>11-17/0775</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non ht definition</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MAC</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r h="165020">
                <a:tc>
                  <a:txBody>
                    <a:bodyPr/>
                    <a:lstStyle/>
                    <a:p>
                      <a:pPr algn="l" fontAlgn="auto"/>
                      <a:r>
                        <a:rPr lang="en-US" sz="1100" b="0" i="0" u="none" strike="noStrike" dirty="0">
                          <a:solidFill>
                            <a:srgbClr val="000000"/>
                          </a:solidFill>
                          <a:latin typeface="Times New Roman"/>
                        </a:rPr>
                        <a:t>11-17/0777</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cr-twt-ie</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a:solidFill>
                            <a:srgbClr val="000000"/>
                          </a:solidFill>
                          <a:latin typeface="Times New Roman"/>
                        </a:rPr>
                        <a:t>Matthew Fischer</a:t>
                      </a:r>
                      <a:r>
                        <a:rPr lang="en-US" sz="1100" b="0" i="0" u="none" strike="noStrike">
                          <a:solidFill>
                            <a:srgbClr val="000000"/>
                          </a:solidFill>
                          <a:latin typeface="Calibri"/>
                        </a:rPr>
                        <a:t> </a:t>
                      </a:r>
                      <a:endParaRPr lang="en-US" sz="1100" b="0" i="0" u="none" strike="noStrike">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c>
                  <a:txBody>
                    <a:bodyPr/>
                    <a:lstStyle/>
                    <a:p>
                      <a:pPr algn="l" fontAlgn="auto"/>
                      <a:r>
                        <a:rPr lang="en-US" sz="1100" b="0" i="0" u="none" strike="noStrike" dirty="0">
                          <a:solidFill>
                            <a:srgbClr val="000000"/>
                          </a:solidFill>
                          <a:latin typeface="Times New Roman"/>
                        </a:rPr>
                        <a:t>MAC</a:t>
                      </a:r>
                      <a:r>
                        <a:rPr lang="en-US" sz="1100" b="0" i="0" u="none" strike="noStrike" dirty="0">
                          <a:solidFill>
                            <a:srgbClr val="000000"/>
                          </a:solidFill>
                          <a:latin typeface="Calibri"/>
                        </a:rPr>
                        <a:t> </a:t>
                      </a:r>
                      <a:endParaRPr lang="en-US" sz="1100" b="0" i="0" u="none" strike="noStrike" dirty="0">
                        <a:solidFill>
                          <a:srgbClr val="000000"/>
                        </a:solidFill>
                        <a:latin typeface="Times New Roman"/>
                      </a:endParaRPr>
                    </a:p>
                  </a:txBody>
                  <a:tcPr marL="5899" marR="5899" marT="589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6EF"/>
                    </a:solidFill>
                  </a:tcPr>
                </a:tc>
              </a:tr>
            </a:tbl>
          </a:graphicData>
        </a:graphic>
      </p:graphicFrame>
    </p:spTree>
    <p:extLst>
      <p:ext uri="{BB962C8B-B14F-4D97-AF65-F5344CB8AC3E}">
        <p14:creationId xmlns="" xmlns:p14="http://schemas.microsoft.com/office/powerpoint/2010/main" val="5132627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11-17/0603r0 (11 CIDs)</a:t>
            </a:r>
          </a:p>
          <a:p>
            <a:pPr lvl="1"/>
            <a:r>
              <a:rPr lang="pt-BR" sz="2400" dirty="0" smtClean="0"/>
              <a:t>5111, 5512, 5513, 5514, 5515, 5516, 5517, 7153, 8327, 9317, 7583</a:t>
            </a:r>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(11-17-0603-00-00ax-misc-27-15</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11-17/0604r1 (4 CIDs)</a:t>
            </a:r>
            <a:endParaRPr lang="pt-BR" sz="2800" dirty="0" smtClean="0"/>
          </a:p>
          <a:p>
            <a:pPr lvl="1"/>
            <a:r>
              <a:rPr lang="en-GB" sz="2400" dirty="0" smtClean="0"/>
              <a:t>3156, 3160, 9812, 8246</a:t>
            </a:r>
            <a:endParaRPr lang="en-US" sz="2400" dirty="0" smtClean="0"/>
          </a:p>
          <a:p>
            <a:endParaRPr lang="en-US" sz="2800" dirty="0" smtClean="0"/>
          </a:p>
          <a:p>
            <a:endParaRPr lang="en-US" sz="2800" dirty="0" smtClean="0"/>
          </a:p>
          <a:p>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(11-17-0604-01-00ax-misc-rdp-control.docx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11-17/0621r2 (54 CIDs)</a:t>
            </a:r>
            <a:endParaRPr lang="pt-BR" sz="2800" dirty="0" smtClean="0"/>
          </a:p>
          <a:p>
            <a:pPr lvl="1"/>
            <a:r>
              <a:rPr lang="en-GB" dirty="0" smtClean="0"/>
              <a:t>6098, 6648, 6645, 6644, 5807, 7078, 7087, 3070, 3069, 3214, </a:t>
            </a:r>
            <a:endParaRPr lang="en-US" dirty="0" smtClean="0"/>
          </a:p>
          <a:p>
            <a:pPr lvl="1"/>
            <a:r>
              <a:rPr lang="en-GB" dirty="0" smtClean="0"/>
              <a:t>5037, 9525, </a:t>
            </a:r>
            <a:r>
              <a:rPr lang="en-GB" strike="sngStrike" dirty="0" smtClean="0">
                <a:solidFill>
                  <a:srgbClr val="FF0000"/>
                </a:solidFill>
              </a:rPr>
              <a:t>9394, 9395</a:t>
            </a:r>
            <a:r>
              <a:rPr lang="en-GB" dirty="0" smtClean="0"/>
              <a:t>, 9443, 9447, 9446, 9445, 9567, 9288, </a:t>
            </a:r>
            <a:endParaRPr lang="en-US" dirty="0" smtClean="0"/>
          </a:p>
          <a:p>
            <a:pPr lvl="1"/>
            <a:r>
              <a:rPr lang="en-GB" dirty="0" smtClean="0"/>
              <a:t>9330, 9876, 9887, 9886, 9885, 9884, 9883, 9881, 9880, 9879, </a:t>
            </a:r>
            <a:endParaRPr lang="en-US" dirty="0" smtClean="0"/>
          </a:p>
          <a:p>
            <a:pPr lvl="1"/>
            <a:r>
              <a:rPr lang="en-GB" dirty="0" smtClean="0"/>
              <a:t>9878, 9877, 8150, 9719, 8551, 8550, 8215, 7657, 7939, 7938, </a:t>
            </a:r>
            <a:endParaRPr lang="en-US" dirty="0" smtClean="0"/>
          </a:p>
          <a:p>
            <a:pPr lvl="1"/>
            <a:r>
              <a:rPr lang="en-GB" dirty="0" smtClean="0"/>
              <a:t>8050, 7804, 7799, 7800, 7801, 7803, 7805, 8695, 8471, 8466, </a:t>
            </a:r>
            <a:endParaRPr lang="en-US" dirty="0" smtClean="0"/>
          </a:p>
          <a:p>
            <a:pPr lvl="1"/>
            <a:r>
              <a:rPr lang="en-GB" dirty="0" smtClean="0"/>
              <a:t>8465, 8462, 8461, 8549, 10328, 10331</a:t>
            </a:r>
            <a:endParaRPr lang="en-US" sz="28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(11-17-0621-02-00ax-crs-for-section-27-4-part-2.docx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11-17/0729r0 (3 CIDs)</a:t>
            </a:r>
            <a:endParaRPr lang="pt-BR" sz="2800" dirty="0" smtClean="0"/>
          </a:p>
          <a:p>
            <a:pPr lvl="1"/>
            <a:r>
              <a:rPr lang="en-GB" dirty="0" smtClean="0"/>
              <a:t>CID 7250, 7251, 7252</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(11-17-0729-00-00ax-cr-for-cid7250-7251-and-7252.docx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11-17/0730r1 (1 CID1)</a:t>
            </a:r>
            <a:endParaRPr lang="pt-BR" sz="2800" dirty="0" smtClean="0"/>
          </a:p>
          <a:p>
            <a:pPr lvl="1"/>
            <a:r>
              <a:rPr lang="en-GB" dirty="0" smtClean="0"/>
              <a:t>CID 7255</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smtClean="0">
                <a:solidFill>
                  <a:schemeClr val="tx1"/>
                </a:solidFill>
              </a:rPr>
              <a:t>(11-17-0730-01-00ax-cr-for-cid7255.docx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11-17/0730r0 (1 CID1)</a:t>
            </a:r>
            <a:endParaRPr lang="pt-BR" sz="2800" dirty="0" smtClean="0"/>
          </a:p>
          <a:p>
            <a:pPr lvl="1"/>
            <a:r>
              <a:rPr lang="en-GB" dirty="0" smtClean="0"/>
              <a:t>CID 7255</a:t>
            </a:r>
            <a:endParaRPr lang="en-US" sz="2800" dirty="0" smtClean="0"/>
          </a:p>
          <a:p>
            <a:endParaRPr lang="en-US" sz="3200" dirty="0" smtClean="0"/>
          </a:p>
          <a:p>
            <a:r>
              <a:rPr lang="en-US" sz="3200" dirty="0" smtClean="0"/>
              <a:t>Results: </a:t>
            </a:r>
            <a:r>
              <a:rPr lang="en-US" sz="2800" dirty="0" smtClean="0"/>
              <a:t>Y/N/A: 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(11-17-0730-00-00ax-cr-for-cid7255.docx</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11-17/0073r3</a:t>
            </a:r>
            <a:endParaRPr lang="pt-BR" sz="2800" dirty="0" smtClean="0"/>
          </a:p>
          <a:p>
            <a:pPr lvl="1"/>
            <a:r>
              <a:rPr lang="pt-BR" sz="2400" dirty="0" smtClean="0"/>
              <a:t>7387 , 6144 ,7386 ,8304 ,9101,9573</a:t>
            </a:r>
          </a:p>
          <a:p>
            <a:pPr lvl="1"/>
            <a:r>
              <a:rPr lang="pt-BR" sz="2400" dirty="0" smtClean="0"/>
              <a:t> (Later) </a:t>
            </a:r>
          </a:p>
          <a:p>
            <a:endParaRPr lang="en-US" sz="2800" dirty="0" smtClean="0"/>
          </a:p>
          <a:p>
            <a:endParaRPr lang="en-US" sz="2800" dirty="0" smtClean="0"/>
          </a:p>
          <a:p>
            <a:endParaRPr lang="en-US" sz="2800" dirty="0" smtClean="0"/>
          </a:p>
          <a:p>
            <a:r>
              <a:rPr lang="en-US" sz="3200" dirty="0" smtClean="0"/>
              <a:t>Results: </a:t>
            </a:r>
            <a:r>
              <a:rPr lang="en-US" sz="2800" dirty="0" smtClean="0"/>
              <a:t>Y/N/A:</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(11-17-0073-03-00ax-cr-for-27-5-2-7-ndp-feedback-report</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Move to accept resolutions to following </a:t>
            </a:r>
            <a:r>
              <a:rPr lang="pt-BR" sz="2800" dirty="0" smtClean="0"/>
              <a:t>CIDs </a:t>
            </a:r>
            <a:r>
              <a:rPr lang="en-GB" sz="2800" dirty="0" smtClean="0"/>
              <a:t>in doc 11-17/0340r2</a:t>
            </a:r>
            <a:endParaRPr lang="pt-BR" sz="2800" dirty="0" smtClean="0"/>
          </a:p>
          <a:p>
            <a:pPr lvl="1"/>
            <a:r>
              <a:rPr lang="en-GB" dirty="0" smtClean="0"/>
              <a:t>Clause 11.1.3.10 (15):   </a:t>
            </a:r>
            <a:r>
              <a:rPr lang="en-GB" strike="sngStrike" dirty="0" smtClean="0"/>
              <a:t>3054</a:t>
            </a:r>
            <a:r>
              <a:rPr lang="en-GB" dirty="0" smtClean="0"/>
              <a:t>, 3055, 5165, 5797, 5905, 6554, 6556, 6560, 7961, 7977, 7978, 7979, 9334, 9561, 9696, 9868,  </a:t>
            </a:r>
            <a:endParaRPr lang="en-US" dirty="0" smtClean="0"/>
          </a:p>
          <a:p>
            <a:pPr lvl="1"/>
            <a:r>
              <a:rPr lang="en-GB" dirty="0" smtClean="0"/>
              <a:t>Clause 3.2 (5):                6228, 6223, 4708, 6917, 6918</a:t>
            </a:r>
            <a:endParaRPr lang="en-US" dirty="0" smtClean="0"/>
          </a:p>
          <a:p>
            <a:pPr lvl="1"/>
            <a:r>
              <a:rPr lang="en-GB" dirty="0" smtClean="0"/>
              <a:t>Clause 9.4.2.219 (3):     7997, 9562, 9563 </a:t>
            </a:r>
            <a:endParaRPr lang="en-US" dirty="0" smtClean="0"/>
          </a:p>
          <a:p>
            <a:r>
              <a:rPr lang="en-US" sz="2800" dirty="0" smtClean="0"/>
              <a:t>11-17-0576-02-00ax-resolutions-for-comments-related-to-extended-range-beacon</a:t>
            </a:r>
          </a:p>
          <a:p>
            <a:r>
              <a:rPr lang="en-US" sz="2800" dirty="0" smtClean="0"/>
              <a:t>TBD</a:t>
            </a:r>
          </a:p>
          <a:p>
            <a:r>
              <a:rPr lang="en-US" sz="2800" dirty="0" smtClean="0"/>
              <a:t>Results: Y/N/A:</a:t>
            </a:r>
          </a:p>
          <a:p>
            <a:endParaRPr lang="en-US" sz="2800"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(11-17-0340-02-00ax-cr-for-11-1-3-10</a:t>
            </a:r>
            <a:r>
              <a:rPr lang="en-US" sz="2000" dirty="0" smtClean="0"/>
              <a:t>)</a:t>
            </a:r>
            <a:endParaRPr lang="en-US" sz="2000" dirty="0"/>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 EVE</a:t>
            </a:r>
          </a:p>
          <a:p>
            <a:pPr lvl="1"/>
            <a:r>
              <a:rPr lang="en-US" altLang="en-US" sz="1600" smtClean="0"/>
              <a:t>Tuesday </a:t>
            </a:r>
            <a:r>
              <a:rPr lang="en-US" altLang="en-US" sz="1600" smtClean="0"/>
              <a:t>PM2, EVE</a:t>
            </a:r>
            <a:endParaRPr lang="en-US" altLang="en-US" sz="1600" dirty="0" smtClean="0"/>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2017</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27069</TotalTime>
  <Words>1921</Words>
  <Application>Microsoft Office PowerPoint</Application>
  <PresentationFormat>On-screen Show (4:3)</PresentationFormat>
  <Paragraphs>399</Paragraphs>
  <Slides>22</Slides>
  <Notes>14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TGax MAC Ad-hoc  May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 Poll #1 (11-17-0603-00-00ax-misc-27-15)</vt:lpstr>
      <vt:lpstr>Straw Poll #2 (11-17-0604-01-00ax-misc-rdp-control.docx)</vt:lpstr>
      <vt:lpstr>Straw Poll #3 (11-17-0621-02-00ax-crs-for-section-27-4-part-2.docx)</vt:lpstr>
      <vt:lpstr>Straw Poll #4 (11-17-0729-00-00ax-cr-for-cid7250-7251-and-7252.docx)</vt:lpstr>
      <vt:lpstr>Straw Poll #5 (11-17-0730-01-00ax-cr-for-cid7255.docx)</vt:lpstr>
      <vt:lpstr>Straw Poll #5 (11-17-0730-00-00ax-cr-for-cid7255.docx)</vt:lpstr>
      <vt:lpstr>Straw Poll #2 (11-17-0073-03-00ax-cr-for-27-5-2-7-ndp-feedback-report)</vt:lpstr>
      <vt:lpstr>Straw Poll #3 (11-17-0340-02-00ax-cr-for-11-1-3-10)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1801</cp:revision>
  <cp:lastPrinted>1998-02-10T13:28:06Z</cp:lastPrinted>
  <dcterms:created xsi:type="dcterms:W3CDTF">2007-04-17T18:10:23Z</dcterms:created>
  <dcterms:modified xsi:type="dcterms:W3CDTF">2017-05-09T01:53:54Z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