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340" r:id="rId3"/>
    <p:sldId id="313" r:id="rId4"/>
    <p:sldId id="314" r:id="rId5"/>
    <p:sldId id="298" r:id="rId6"/>
    <p:sldId id="315" r:id="rId7"/>
    <p:sldId id="300" r:id="rId8"/>
    <p:sldId id="319" r:id="rId9"/>
    <p:sldId id="302" r:id="rId10"/>
    <p:sldId id="330" r:id="rId11"/>
    <p:sldId id="320" r:id="rId12"/>
    <p:sldId id="328" r:id="rId13"/>
    <p:sldId id="331" r:id="rId14"/>
    <p:sldId id="347" r:id="rId15"/>
    <p:sldId id="348" r:id="rId16"/>
    <p:sldId id="349" r:id="rId17"/>
    <p:sldId id="351" r:id="rId18"/>
    <p:sldId id="352" r:id="rId19"/>
    <p:sldId id="353" r:id="rId20"/>
    <p:sldId id="356" r:id="rId21"/>
    <p:sldId id="366" r:id="rId22"/>
    <p:sldId id="357" r:id="rId23"/>
    <p:sldId id="358" r:id="rId24"/>
    <p:sldId id="359" r:id="rId25"/>
    <p:sldId id="360" r:id="rId26"/>
    <p:sldId id="361" r:id="rId27"/>
    <p:sldId id="363" r:id="rId28"/>
    <p:sldId id="364" r:id="rId29"/>
    <p:sldId id="365" r:id="rId3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76" autoAdjust="0"/>
    <p:restoredTop sz="94660"/>
  </p:normalViewPr>
  <p:slideViewPr>
    <p:cSldViewPr>
      <p:cViewPr varScale="1">
        <p:scale>
          <a:sx n="105" d="100"/>
          <a:sy n="105" d="100"/>
        </p:scale>
        <p:origin x="1428" y="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January,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Dongguk Lim, LGE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Dongguk Lim, LGE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May,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Doe, Some Company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May,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Dongguk Lim,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802.11-17/0784r0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jpeg"/><Relationship Id="rId7" Type="http://schemas.openxmlformats.org/officeDocument/2006/relationships/image" Target="../media/image14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jpeg"/><Relationship Id="rId10" Type="http://schemas.openxmlformats.org/officeDocument/2006/relationships/image" Target="../media/image17.jpeg"/><Relationship Id="rId4" Type="http://schemas.openxmlformats.org/officeDocument/2006/relationships/image" Target="../media/image11.jpeg"/><Relationship Id="rId9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://pubs.sciepub.com/wmt/1/1/6/Table/6.png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dpi.com/journal/energies%20ISSN%201996-1073" TargetMode="External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emf"/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May,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Dongguk Lim, LGE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Wi-Fi Enhancement for Full Coverage at Smart Home : Part-I (Coverage Investigation)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</a:t>
            </a:r>
            <a:r>
              <a:rPr lang="en-GB" sz="2000" b="0" smtClean="0"/>
              <a:t>2017-05-08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739841"/>
              </p:ext>
            </p:extLst>
          </p:nvPr>
        </p:nvGraphicFramePr>
        <p:xfrm>
          <a:off x="703181" y="2351665"/>
          <a:ext cx="7620000" cy="2726359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0192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887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8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HanGyu Cho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hg.cho@lge.com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4888"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Analysis: </a:t>
            </a:r>
            <a:r>
              <a:rPr lang="en-US" altLang="ko-KR" dirty="0">
                <a:solidFill>
                  <a:schemeClr val="tx1"/>
                </a:solidFill>
              </a:rPr>
              <a:t>Required additional </a:t>
            </a:r>
            <a:r>
              <a:rPr lang="en-US" altLang="ko-KR" dirty="0" smtClean="0">
                <a:solidFill>
                  <a:schemeClr val="tx1"/>
                </a:solidFill>
              </a:rPr>
              <a:t>SNR (2/5)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2.4GHz </a:t>
            </a:r>
            <a:r>
              <a:rPr lang="en-US" altLang="ko-KR" sz="1600" dirty="0"/>
              <a:t>band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STA w/ -62dBm </a:t>
            </a:r>
            <a:r>
              <a:rPr lang="en-US" altLang="ko-KR" sz="1400" dirty="0" smtClean="0"/>
              <a:t>interference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 smtClean="0"/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6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We </a:t>
            </a:r>
            <a:r>
              <a:rPr lang="en-US" altLang="ko-KR" sz="1600" dirty="0" smtClean="0"/>
              <a:t>observed that </a:t>
            </a:r>
            <a:r>
              <a:rPr lang="en-US" altLang="ko-KR" sz="1600" dirty="0"/>
              <a:t>even though the 2.4GHz band which </a:t>
            </a:r>
            <a:r>
              <a:rPr lang="en-US" altLang="ko-KR" sz="1600" dirty="0" smtClean="0"/>
              <a:t>has better frequency characteristic </a:t>
            </a:r>
            <a:r>
              <a:rPr lang="en-US" altLang="ko-KR" sz="1600" dirty="0"/>
              <a:t>is used for transmission, </a:t>
            </a:r>
            <a:r>
              <a:rPr lang="en-US" altLang="ko-KR" sz="1600" dirty="0" smtClean="0"/>
              <a:t>SNR improvement larger </a:t>
            </a:r>
            <a:r>
              <a:rPr lang="en-US" altLang="ko-KR" sz="1600" dirty="0"/>
              <a:t>than 13dB is required </a:t>
            </a:r>
            <a:r>
              <a:rPr lang="en-US" altLang="ko-KR" sz="1600" dirty="0" smtClean="0"/>
              <a:t>by using the SU PPDU in </a:t>
            </a:r>
            <a:r>
              <a:rPr lang="en-US" altLang="ko-KR" sz="1600" dirty="0"/>
              <a:t>the worst </a:t>
            </a:r>
            <a:r>
              <a:rPr lang="en-US" altLang="ko-KR" sz="1600" dirty="0" smtClean="0"/>
              <a:t>case (6.5dB is still needed with 3x2 BF) </a:t>
            </a:r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9772123"/>
              </p:ext>
            </p:extLst>
          </p:nvPr>
        </p:nvGraphicFramePr>
        <p:xfrm>
          <a:off x="1763688" y="2708920"/>
          <a:ext cx="6568568" cy="14547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1071"/>
                <a:gridCol w="821071"/>
                <a:gridCol w="1642142"/>
                <a:gridCol w="1642142"/>
                <a:gridCol w="1642142"/>
              </a:tblGrid>
              <a:tr h="266033"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STA1 (7m, w/</a:t>
                      </a:r>
                      <a:r>
                        <a:rPr lang="en-US" altLang="ko-KR" sz="900" b="0" baseline="0" dirty="0" smtClean="0">
                          <a:latin typeface="+mn-lt"/>
                          <a:ea typeface="LG체_v0.1 Regular" panose="020B0600000101010101" pitchFamily="50" charset="-127"/>
                        </a:rPr>
                        <a:t> 1wall</a:t>
                      </a:r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)</a:t>
                      </a:r>
                      <a:endParaRPr lang="ko-KR" altLang="en-US" sz="900" b="0" dirty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STA2 (10m</a:t>
                      </a:r>
                      <a:r>
                        <a:rPr lang="en-US" altLang="ko-KR" sz="900" b="0" baseline="0" dirty="0" smtClean="0">
                          <a:latin typeface="+mn-lt"/>
                          <a:ea typeface="LG체_v0.1 Regular" panose="020B0600000101010101" pitchFamily="50" charset="-127"/>
                        </a:rPr>
                        <a:t>, w/ 1wall</a:t>
                      </a:r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)</a:t>
                      </a:r>
                      <a:endParaRPr lang="ko-KR" altLang="en-US" sz="900" b="0" dirty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STA3 (10m, w/</a:t>
                      </a:r>
                      <a:r>
                        <a:rPr lang="en-US" altLang="ko-KR" sz="900" b="0" baseline="0" dirty="0" smtClean="0">
                          <a:latin typeface="+mn-lt"/>
                          <a:ea typeface="LG체_v0.1 Regular" panose="020B0600000101010101" pitchFamily="50" charset="-127"/>
                        </a:rPr>
                        <a:t> </a:t>
                      </a:r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2wall)</a:t>
                      </a:r>
                      <a:endParaRPr lang="ko-KR" altLang="en-US" sz="900" b="0" dirty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</a:tr>
              <a:tr h="266033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Received SINR (dB)</a:t>
                      </a:r>
                      <a:endParaRPr lang="ko-KR" altLang="en-US" sz="900" b="0" dirty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11.84</a:t>
                      </a:r>
                      <a:endParaRPr lang="ko-KR" altLang="en-US" sz="900" b="1" i="0" kern="1200" dirty="0" smtClean="0">
                        <a:solidFill>
                          <a:schemeClr val="tx1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6.417</a:t>
                      </a:r>
                      <a:endParaRPr lang="ko-KR" altLang="en-US" sz="900" b="1" i="0" kern="1200" dirty="0" smtClean="0">
                        <a:solidFill>
                          <a:schemeClr val="tx1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-4.583</a:t>
                      </a:r>
                    </a:p>
                  </a:txBody>
                  <a:tcPr anchor="ctr"/>
                </a:tc>
              </a:tr>
              <a:tr h="266033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Required</a:t>
                      </a:r>
                      <a:r>
                        <a:rPr lang="en-US" altLang="ko-KR" sz="900" b="0" baseline="0" dirty="0" smtClean="0">
                          <a:latin typeface="+mn-lt"/>
                          <a:ea typeface="LG체_v0.1 Regular" panose="020B0600000101010101" pitchFamily="50" charset="-127"/>
                        </a:rPr>
                        <a:t> </a:t>
                      </a:r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additional SNR</a:t>
                      </a:r>
                      <a:r>
                        <a:rPr lang="en-US" altLang="ko-KR" sz="900" b="0" baseline="0" dirty="0" smtClean="0">
                          <a:latin typeface="+mn-lt"/>
                          <a:ea typeface="LG체_v0.1 Regular" panose="020B0600000101010101" pitchFamily="50" charset="-127"/>
                        </a:rPr>
                        <a:t> (dB)</a:t>
                      </a:r>
                      <a:endParaRPr lang="ko-KR" altLang="en-US" sz="900" b="0" baseline="30000" dirty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SU PPDU</a:t>
                      </a:r>
                      <a:endParaRPr lang="ko-KR" altLang="en-US" sz="900" b="0" dirty="0" smtClean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LG체_v0.1 Regular" panose="020B0600000101010101" pitchFamily="50" charset="-127"/>
                          <a:cs typeface="+mn-cs"/>
                        </a:rPr>
                        <a:t>0</a:t>
                      </a:r>
                      <a:endParaRPr lang="ko-KR" altLang="en-US" sz="900" b="0" i="0" kern="1200" dirty="0" smtClean="0">
                        <a:solidFill>
                          <a:schemeClr val="tx1"/>
                        </a:solidFill>
                        <a:latin typeface="+mn-lt"/>
                        <a:ea typeface="LG체_v0.1 Regular" panose="020B0600000101010101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LG체_v0.1 Regular" panose="020B0600000101010101" pitchFamily="50" charset="-127"/>
                          <a:cs typeface="+mn-cs"/>
                        </a:rPr>
                        <a:t>2.1</a:t>
                      </a:r>
                      <a:endParaRPr lang="ko-KR" altLang="en-US" sz="900" b="1" i="1" kern="1200" dirty="0" smtClean="0">
                        <a:solidFill>
                          <a:srgbClr val="FF0000"/>
                        </a:solidFill>
                        <a:latin typeface="+mn-lt"/>
                        <a:ea typeface="LG체_v0.1 Regular" panose="020B0600000101010101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LG체_v0.1 Regular" panose="020B0600000101010101" pitchFamily="50" charset="-127"/>
                          <a:cs typeface="+mn-cs"/>
                        </a:rPr>
                        <a:t>13</a:t>
                      </a:r>
                      <a:endParaRPr lang="ko-KR" altLang="en-US" sz="900" b="1" i="1" kern="1200" dirty="0" smtClean="0">
                        <a:solidFill>
                          <a:srgbClr val="FF0000"/>
                        </a:solidFill>
                        <a:latin typeface="+mn-lt"/>
                        <a:ea typeface="LG체_v0.1 Regular" panose="020B0600000101010101" pitchFamily="50" charset="-127"/>
                        <a:cs typeface="+mn-cs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390607">
                <a:tc vMerge="1"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 smtClean="0">
                        <a:latin typeface="LG체_v0.1 Regular" panose="020B0600000101010101" pitchFamily="50" charset="-127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ER w/ 106</a:t>
                      </a:r>
                      <a:endParaRPr lang="ko-KR" altLang="en-US" sz="900" b="0" dirty="0" smtClean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0</a:t>
                      </a:r>
                      <a:endParaRPr lang="ko-KR" altLang="en-US" sz="900" b="0" i="0" kern="1200" dirty="0" smtClean="0">
                        <a:solidFill>
                          <a:schemeClr val="tx1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LG체_v0.1 Regular" panose="020B0600000101010101" pitchFamily="50" charset="-127"/>
                          <a:cs typeface="+mn-cs"/>
                        </a:rPr>
                        <a:t>0</a:t>
                      </a:r>
                      <a:endParaRPr lang="ko-KR" altLang="en-US" sz="900" b="0" i="0" kern="1200" dirty="0" smtClean="0">
                        <a:solidFill>
                          <a:schemeClr val="tx1"/>
                        </a:solidFill>
                        <a:latin typeface="+mn-lt"/>
                        <a:ea typeface="LG체_v0.1 Regular" panose="020B0600000101010101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1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LG체_v0.1 Regular" panose="020B0600000101010101" pitchFamily="50" charset="-127"/>
                          <a:cs typeface="+mn-cs"/>
                        </a:rPr>
                        <a:t>9</a:t>
                      </a:r>
                      <a:endParaRPr lang="ko-KR" altLang="en-US" sz="900" b="1" i="1" kern="1200" dirty="0" smtClean="0">
                        <a:solidFill>
                          <a:srgbClr val="FF0000"/>
                        </a:solidFill>
                        <a:latin typeface="+mn-lt"/>
                        <a:ea typeface="LG체_v0.1 Regular" panose="020B0600000101010101" pitchFamily="50" charset="-127"/>
                        <a:cs typeface="+mn-cs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26603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LG체_v0.1 Regular" panose="020B0600000101010101" pitchFamily="50" charset="-127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3x2 BF</a:t>
                      </a:r>
                      <a:endParaRPr lang="ko-KR" altLang="en-US" sz="900" b="0" dirty="0" smtClean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0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290" rtl="0" eaLnBrk="1" latinLnBrk="1" hangingPunct="1"/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LG체_v0.1 Regular" panose="020B0600000101010101" pitchFamily="50" charset="-127"/>
                          <a:cs typeface="+mn-cs"/>
                        </a:rPr>
                        <a:t>0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latin typeface="+mn-lt"/>
                        <a:ea typeface="LG체_v0.1 Regular" panose="020B0600000101010101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LG체_v0.1 Regular" panose="020B0600000101010101" pitchFamily="50" charset="-127"/>
                          <a:cs typeface="+mn-cs"/>
                        </a:rPr>
                        <a:t>6.5</a:t>
                      </a:r>
                      <a:endParaRPr lang="ko-KR" altLang="en-US" sz="900" b="1" i="1" kern="1200" dirty="0" smtClean="0">
                        <a:solidFill>
                          <a:srgbClr val="FF0000"/>
                        </a:solidFill>
                        <a:latin typeface="+mn-lt"/>
                        <a:ea typeface="LG체_v0.1 Regular" panose="020B0600000101010101" pitchFamily="50" charset="-127"/>
                        <a:cs typeface="+mn-cs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1579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Analysis: </a:t>
            </a:r>
            <a:r>
              <a:rPr lang="en-US" altLang="ko-KR" dirty="0">
                <a:solidFill>
                  <a:schemeClr val="tx1"/>
                </a:solidFill>
              </a:rPr>
              <a:t>Required additional </a:t>
            </a:r>
            <a:r>
              <a:rPr lang="en-US" altLang="ko-KR" dirty="0" smtClean="0">
                <a:solidFill>
                  <a:schemeClr val="tx1"/>
                </a:solidFill>
              </a:rPr>
              <a:t>SNR (3/5)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In the previous slides, we showed that significant SNR improvement is required to cover the STA that is under the worst condition at home.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On the other side, we investigate how much SNR improvement is needed to support various home services.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As </a:t>
            </a:r>
            <a:r>
              <a:rPr lang="en-US" altLang="ko-KR" dirty="0"/>
              <a:t>shown in </a:t>
            </a:r>
            <a:r>
              <a:rPr lang="en-US" altLang="ko-KR" dirty="0" smtClean="0"/>
              <a:t>appendix, </a:t>
            </a:r>
            <a:r>
              <a:rPr lang="en-US" altLang="ko-KR" dirty="0"/>
              <a:t>according to type of home service, the required data </a:t>
            </a:r>
            <a:r>
              <a:rPr lang="en-US" altLang="ko-KR" dirty="0" smtClean="0"/>
              <a:t>rate (~500Mbps) </a:t>
            </a:r>
            <a:r>
              <a:rPr lang="en-US" altLang="ko-KR" dirty="0"/>
              <a:t>is very </a:t>
            </a:r>
            <a:r>
              <a:rPr lang="en-US" altLang="ko-KR" dirty="0" smtClean="0"/>
              <a:t>different.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For the analysis, we assume the multimedia service such as streaming video.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For </a:t>
            </a:r>
            <a:r>
              <a:rPr lang="en-US" altLang="ko-KR" dirty="0"/>
              <a:t>example, if we want to watch a streaming video by using YouTube (e.g. resolution is 720p), then the required data rate can be calculated as following</a:t>
            </a:r>
          </a:p>
          <a:p>
            <a:pPr lvl="3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altLang="ko-KR" dirty="0" smtClean="0"/>
              <a:t>Data </a:t>
            </a:r>
            <a:r>
              <a:rPr lang="en-US" altLang="ko-KR" dirty="0"/>
              <a:t>rate = </a:t>
            </a:r>
            <a:r>
              <a:rPr lang="en-US" altLang="ko-KR" dirty="0" smtClean="0"/>
              <a:t>(1280 </a:t>
            </a:r>
            <a:r>
              <a:rPr lang="en-US" altLang="ko-KR" dirty="0"/>
              <a:t>* </a:t>
            </a:r>
            <a:r>
              <a:rPr lang="en-US" altLang="ko-KR" dirty="0" smtClean="0"/>
              <a:t>720) (resolution) * 30(fps) </a:t>
            </a:r>
            <a:r>
              <a:rPr lang="en-US" altLang="ko-KR" dirty="0"/>
              <a:t>* </a:t>
            </a:r>
            <a:r>
              <a:rPr lang="en-US" altLang="ko-KR" dirty="0" smtClean="0"/>
              <a:t>0.27(compression) </a:t>
            </a:r>
            <a:r>
              <a:rPr lang="en-US" altLang="ko-KR" dirty="0"/>
              <a:t>* (100/70</a:t>
            </a:r>
            <a:r>
              <a:rPr lang="en-US" altLang="ko-KR" dirty="0" smtClean="0"/>
              <a:t>) (MAC efficiency) / 1024 / 1024 = </a:t>
            </a:r>
            <a:r>
              <a:rPr lang="en-US" altLang="ko-KR" b="1" dirty="0">
                <a:solidFill>
                  <a:schemeClr val="tx1"/>
                </a:solidFill>
              </a:rPr>
              <a:t>10.1702</a:t>
            </a:r>
            <a:r>
              <a:rPr lang="en-US" altLang="ko-KR" dirty="0">
                <a:solidFill>
                  <a:schemeClr val="tx1"/>
                </a:solidFill>
              </a:rPr>
              <a:t>Mbps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/>
              <a:t>Here, we </a:t>
            </a:r>
            <a:r>
              <a:rPr lang="en-US" altLang="ko-KR" dirty="0" smtClean="0"/>
              <a:t>assume </a:t>
            </a:r>
            <a:r>
              <a:rPr lang="en-US" altLang="ko-KR" dirty="0"/>
              <a:t>the mac efficiency as 70% </a:t>
            </a: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In next slides, we calculate the required additional SNR to support the data rate addressed above.</a:t>
            </a: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585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Analysis: </a:t>
            </a:r>
            <a:r>
              <a:rPr lang="en-US" altLang="ko-KR" dirty="0">
                <a:solidFill>
                  <a:schemeClr val="tx1"/>
                </a:solidFill>
              </a:rPr>
              <a:t>Required additional </a:t>
            </a:r>
            <a:r>
              <a:rPr lang="en-US" altLang="ko-KR" dirty="0" smtClean="0">
                <a:solidFill>
                  <a:schemeClr val="tx1"/>
                </a:solidFill>
              </a:rPr>
              <a:t>SNR (4/5)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Required </a:t>
            </a:r>
            <a:r>
              <a:rPr lang="en-US" altLang="ko-KR" dirty="0" smtClean="0"/>
              <a:t>additional SNR (</a:t>
            </a:r>
            <a:r>
              <a:rPr lang="en-US" altLang="ko-KR" dirty="0"/>
              <a:t>according to MCS level to satisfy the data rate of service, e.g. streaming video)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STA w/ -62dBm interference </a:t>
            </a:r>
            <a:r>
              <a:rPr lang="en-US" altLang="ko-KR" dirty="0" smtClean="0"/>
              <a:t>(5GHz band)</a:t>
            </a: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Depending on the transmission scheme, 12 ~ 21dB SNR improvement is </a:t>
            </a:r>
            <a:r>
              <a:rPr lang="en-US" altLang="ko-KR" dirty="0"/>
              <a:t>required </a:t>
            </a:r>
            <a:r>
              <a:rPr lang="en-US" altLang="ko-KR" dirty="0" smtClean="0"/>
              <a:t>to satisfy the required data rate (10.17Mbps) in worst case.</a:t>
            </a:r>
            <a:endParaRPr lang="ko-KR" altLang="en-US"/>
          </a:p>
          <a:p>
            <a:pPr lvl="1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7000845"/>
              </p:ext>
            </p:extLst>
          </p:nvPr>
        </p:nvGraphicFramePr>
        <p:xfrm>
          <a:off x="1187624" y="3438128"/>
          <a:ext cx="6768752" cy="1143000"/>
        </p:xfrm>
        <a:graphic>
          <a:graphicData uri="http://schemas.openxmlformats.org/drawingml/2006/table">
            <a:tbl>
              <a:tblPr firstRow="1" bandRow="1"/>
              <a:tblGrid>
                <a:gridCol w="1097975"/>
                <a:gridCol w="1259001"/>
                <a:gridCol w="1485938"/>
                <a:gridCol w="1555465"/>
                <a:gridCol w="1370373"/>
              </a:tblGrid>
              <a:tr h="125255"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endParaRPr lang="ko-KR" altLang="en-US" sz="900" b="0" dirty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STA1 (7m, w/</a:t>
                      </a:r>
                      <a:r>
                        <a:rPr lang="en-US" altLang="ko-KR" sz="900" b="0" baseline="0" dirty="0" smtClean="0">
                          <a:latin typeface="+mn-lt"/>
                          <a:ea typeface="LG체_v0.1 Regular" panose="020B0600000101010101" pitchFamily="50" charset="-127"/>
                        </a:rPr>
                        <a:t> 1wall</a:t>
                      </a:r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)</a:t>
                      </a:r>
                      <a:endParaRPr lang="ko-KR" altLang="en-US" sz="900" b="0" dirty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STA2 (10m</a:t>
                      </a:r>
                      <a:r>
                        <a:rPr lang="en-US" altLang="ko-KR" sz="900" b="0" baseline="0" dirty="0" smtClean="0">
                          <a:latin typeface="+mn-lt"/>
                          <a:ea typeface="LG체_v0.1 Regular" panose="020B0600000101010101" pitchFamily="50" charset="-127"/>
                        </a:rPr>
                        <a:t>, w/ 1wall</a:t>
                      </a:r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)</a:t>
                      </a:r>
                      <a:endParaRPr lang="ko-KR" altLang="en-US" sz="900" b="0" dirty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STA3 (10m, w/</a:t>
                      </a:r>
                      <a:r>
                        <a:rPr lang="en-US" altLang="ko-KR" sz="900" b="0" baseline="0" dirty="0" smtClean="0">
                          <a:latin typeface="+mn-lt"/>
                          <a:ea typeface="LG체_v0.1 Regular" panose="020B0600000101010101" pitchFamily="50" charset="-127"/>
                        </a:rPr>
                        <a:t> </a:t>
                      </a:r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2wall)</a:t>
                      </a:r>
                      <a:endParaRPr lang="ko-KR" altLang="en-US" sz="900" b="0" dirty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9665"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Received SNR (dB)</a:t>
                      </a:r>
                      <a:endParaRPr lang="ko-KR" altLang="en-US" sz="900" b="0" dirty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chemeClr val="tx1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6.478</a:t>
                      </a:r>
                      <a:endParaRPr lang="ko-KR" altLang="en-US" sz="900" b="1" kern="1200" dirty="0" smtClean="0">
                        <a:solidFill>
                          <a:schemeClr val="tx1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1.057</a:t>
                      </a:r>
                      <a:endParaRPr lang="ko-KR" altLang="en-US" sz="900" b="1" i="1" kern="1200" dirty="0" smtClean="0">
                        <a:solidFill>
                          <a:schemeClr val="tx1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1" kern="1200" dirty="0" smtClean="0">
                          <a:solidFill>
                            <a:schemeClr val="tx1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-9.943</a:t>
                      </a:r>
                      <a:endParaRPr lang="ko-KR" altLang="en-US" sz="900" b="1" i="1" kern="1200" dirty="0" smtClean="0">
                        <a:solidFill>
                          <a:schemeClr val="tx1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9665">
                <a:tc rowSpan="3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900" b="0" baseline="0" dirty="0" smtClean="0">
                          <a:latin typeface="+mn-lt"/>
                          <a:ea typeface="LG체_v0.1 Regular" panose="020B0600000101010101" pitchFamily="50" charset="-127"/>
                        </a:rPr>
                        <a:t>Required additional SNR (dB)</a:t>
                      </a:r>
                      <a:endParaRPr lang="ko-KR" altLang="en-US" sz="900" b="0" baseline="30000" dirty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SU PPDU (MCS1)</a:t>
                      </a:r>
                      <a:r>
                        <a:rPr lang="en-US" altLang="ko-KR" sz="900" b="0" baseline="30000" dirty="0" smtClean="0">
                          <a:latin typeface="+mn-lt"/>
                          <a:ea typeface="LG체_v0.1 Regular" panose="020B0600000101010101" pitchFamily="50" charset="-127"/>
                        </a:rPr>
                        <a:t>1)</a:t>
                      </a:r>
                      <a:endParaRPr lang="ko-KR" altLang="en-US" sz="900" b="0" baseline="30000" dirty="0" smtClean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rgbClr val="FF0000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4.5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kern="1200" dirty="0" smtClean="0">
                          <a:solidFill>
                            <a:srgbClr val="FF0000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9.9</a:t>
                      </a:r>
                      <a:endParaRPr lang="ko-KR" altLang="en-US" sz="900" b="1" i="0" kern="1200" dirty="0" smtClean="0">
                        <a:solidFill>
                          <a:srgbClr val="FF0000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900" b="1" i="0" kern="1200" dirty="0" smtClean="0">
                          <a:solidFill>
                            <a:srgbClr val="FF0000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21</a:t>
                      </a:r>
                      <a:endParaRPr lang="ko-KR" altLang="en-US" sz="900" b="1" i="0" kern="1200" dirty="0">
                        <a:solidFill>
                          <a:srgbClr val="FF0000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19665">
                <a:tc vMerge="1"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 smtClean="0">
                        <a:latin typeface="LG체_v0.1 Regular" panose="020B0600000101010101" pitchFamily="50" charset="-127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ER w/ 106 (MCS2)</a:t>
                      </a:r>
                      <a:r>
                        <a:rPr lang="en-US" altLang="ko-KR" sz="900" b="0" baseline="30000" dirty="0" smtClean="0">
                          <a:latin typeface="+mn-lt"/>
                          <a:ea typeface="LG체_v0.1 Regular" panose="020B0600000101010101" pitchFamily="50" charset="-127"/>
                        </a:rPr>
                        <a:t>2)</a:t>
                      </a:r>
                      <a:endParaRPr lang="ko-KR" altLang="en-US" sz="900" b="0" baseline="30000" dirty="0" smtClean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rgbClr val="FF0000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3.5</a:t>
                      </a:r>
                      <a:endParaRPr lang="ko-KR" altLang="en-US" sz="900" b="1" kern="1200" dirty="0" smtClean="0">
                        <a:solidFill>
                          <a:srgbClr val="FF0000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kern="1200" dirty="0" smtClean="0">
                          <a:solidFill>
                            <a:srgbClr val="FF0000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9</a:t>
                      </a:r>
                      <a:endParaRPr lang="ko-KR" altLang="en-US" sz="900" b="1" i="0" kern="1200" dirty="0">
                        <a:solidFill>
                          <a:srgbClr val="FF0000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kern="1200" dirty="0" smtClean="0">
                          <a:solidFill>
                            <a:srgbClr val="FF0000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 20</a:t>
                      </a:r>
                      <a:endParaRPr lang="ko-KR" altLang="en-US" sz="900" b="1" i="0" kern="1200" dirty="0" smtClean="0">
                        <a:solidFill>
                          <a:srgbClr val="FF0000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19665">
                <a:tc vMerge="1"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 smtClean="0">
                        <a:latin typeface="LG체_v0.1 Regular" panose="020B0600000101010101" pitchFamily="50" charset="-127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3x2 BF (MCS1)</a:t>
                      </a:r>
                      <a:r>
                        <a:rPr lang="en-US" altLang="ko-KR" sz="900" b="0" baseline="30000" dirty="0" smtClean="0">
                          <a:latin typeface="+mn-lt"/>
                          <a:ea typeface="LG체_v0.1 Regular" panose="020B0600000101010101" pitchFamily="50" charset="-127"/>
                        </a:rPr>
                        <a:t>1)</a:t>
                      </a:r>
                      <a:endParaRPr lang="ko-KR" altLang="en-US" sz="900" b="0" baseline="30000" dirty="0" smtClean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kern="1200" dirty="0" smtClean="0">
                          <a:solidFill>
                            <a:srgbClr val="FF0000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0</a:t>
                      </a:r>
                      <a:endParaRPr lang="ko-KR" altLang="en-US" sz="900" b="0" kern="1200" dirty="0" smtClean="0">
                        <a:solidFill>
                          <a:srgbClr val="FF0000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kern="1200" dirty="0" smtClean="0">
                          <a:solidFill>
                            <a:srgbClr val="FF0000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1.3</a:t>
                      </a:r>
                      <a:endParaRPr lang="ko-KR" altLang="en-US" sz="900" b="1" kern="1200" dirty="0" smtClean="0">
                        <a:solidFill>
                          <a:srgbClr val="FF0000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900" b="1" i="0" kern="1200" dirty="0" smtClean="0">
                          <a:solidFill>
                            <a:srgbClr val="FF0000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12.3</a:t>
                      </a:r>
                      <a:endParaRPr lang="ko-KR" altLang="en-US" sz="900" b="1" i="0" kern="1200" dirty="0">
                        <a:solidFill>
                          <a:srgbClr val="FF0000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39552" y="6177191"/>
            <a:ext cx="6872394" cy="21544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800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1) MCS0 w/ 234 data tones: 8.1Mbps (not satisfied, so MCS1 is required), 2) MCS1 w/ 102 data tones: 7.1Mbps (not satisfied, so MCS2 is required)</a:t>
            </a:r>
            <a:endParaRPr kumimoji="1" lang="ko-KR" altLang="en-US" sz="800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473931" y="3174011"/>
            <a:ext cx="4554453" cy="230832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lvl="2" indent="0" algn="ctr" defTabSz="914400" eaLnBrk="1" latinLnBrk="1" hangingPunct="1">
              <a:buClrTx/>
              <a:buSzTx/>
            </a:pPr>
            <a:r>
              <a:rPr lang="en-US" altLang="ko-KR" sz="900" b="1" dirty="0" smtClean="0">
                <a:solidFill>
                  <a:schemeClr val="tx1"/>
                </a:solidFill>
              </a:rPr>
              <a:t>The least MCS </a:t>
            </a:r>
            <a:r>
              <a:rPr lang="en-US" altLang="ko-KR" sz="900" b="1" dirty="0">
                <a:solidFill>
                  <a:schemeClr val="tx1"/>
                </a:solidFill>
              </a:rPr>
              <a:t>which can support the target data rate was selected from 11ax MCS </a:t>
            </a:r>
            <a:r>
              <a:rPr lang="en-US" altLang="ko-KR" sz="900" b="1" dirty="0" smtClean="0">
                <a:solidFill>
                  <a:schemeClr val="tx1"/>
                </a:solidFill>
              </a:rPr>
              <a:t>table</a:t>
            </a:r>
            <a:endParaRPr kumimoji="1" lang="ko-KR" altLang="en-US" sz="900" b="1" dirty="0" err="1" smtClean="0">
              <a:solidFill>
                <a:schemeClr val="tx1"/>
              </a:solidFill>
              <a:latin typeface="Arial" pitchFamily="34" charset="0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2090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Analysis: </a:t>
            </a:r>
            <a:r>
              <a:rPr lang="en-US" altLang="ko-KR" dirty="0">
                <a:solidFill>
                  <a:schemeClr val="tx1"/>
                </a:solidFill>
              </a:rPr>
              <a:t>Required additional </a:t>
            </a:r>
            <a:r>
              <a:rPr lang="en-US" altLang="ko-KR" dirty="0" smtClean="0">
                <a:solidFill>
                  <a:schemeClr val="tx1"/>
                </a:solidFill>
              </a:rPr>
              <a:t>SNR (5/5)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/>
              <a:t>STA w/ -62dBm interference </a:t>
            </a:r>
            <a:r>
              <a:rPr lang="en-US" altLang="ko-KR" dirty="0" smtClean="0"/>
              <a:t>(2.4GHz </a:t>
            </a:r>
            <a:r>
              <a:rPr lang="en-US" altLang="ko-KR" dirty="0"/>
              <a:t>band</a:t>
            </a:r>
            <a:r>
              <a:rPr lang="en-US" altLang="ko-KR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We can see a similar trend from 5GHz band with a bit reduced SNR requirement. 8 ~ 15dB SNR improvement is required to cover the target data rate in worst case.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377695"/>
              </p:ext>
            </p:extLst>
          </p:nvPr>
        </p:nvGraphicFramePr>
        <p:xfrm>
          <a:off x="1619672" y="2564904"/>
          <a:ext cx="6768752" cy="1143000"/>
        </p:xfrm>
        <a:graphic>
          <a:graphicData uri="http://schemas.openxmlformats.org/drawingml/2006/table">
            <a:tbl>
              <a:tblPr firstRow="1" bandRow="1"/>
              <a:tblGrid>
                <a:gridCol w="1097975"/>
                <a:gridCol w="1259001"/>
                <a:gridCol w="1485938"/>
                <a:gridCol w="1555465"/>
                <a:gridCol w="1370373"/>
              </a:tblGrid>
              <a:tr h="125255"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900" b="0" i="0" kern="1200" dirty="0">
                        <a:solidFill>
                          <a:schemeClr val="tx1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STA1 (7m, w/ 1 wall)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STA2 (10m, w/ 1 wall)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kern="1200" dirty="0" smtClean="0">
                          <a:solidFill>
                            <a:schemeClr val="tx1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STA3 (10m, 2wall)</a:t>
                      </a:r>
                      <a:endParaRPr lang="ko-KR" altLang="en-US" sz="900" b="0" i="0" kern="1200" dirty="0">
                        <a:solidFill>
                          <a:schemeClr val="tx1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9665"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Received SNR (dB)</a:t>
                      </a:r>
                      <a:endParaRPr lang="ko-KR" altLang="en-US" sz="900" b="0" dirty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11.84</a:t>
                      </a:r>
                      <a:endParaRPr lang="ko-KR" altLang="en-US" sz="900" b="1" i="0" kern="1200" dirty="0" smtClean="0">
                        <a:solidFill>
                          <a:schemeClr val="tx1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6.417</a:t>
                      </a:r>
                      <a:endParaRPr lang="ko-KR" altLang="en-US" sz="900" b="1" i="0" kern="1200" dirty="0" smtClean="0">
                        <a:solidFill>
                          <a:schemeClr val="tx1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-4.583</a:t>
                      </a: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19665">
                <a:tc rowSpan="3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900" b="0" baseline="0" dirty="0" smtClean="0">
                          <a:latin typeface="+mn-lt"/>
                          <a:ea typeface="LG체_v0.1 Regular" panose="020B0600000101010101" pitchFamily="50" charset="-127"/>
                        </a:rPr>
                        <a:t>Required additional SNR (dB)</a:t>
                      </a:r>
                      <a:endParaRPr lang="ko-KR" altLang="en-US" sz="900" b="0" baseline="30000" dirty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SU PPDU (MCS1)</a:t>
                      </a:r>
                      <a:r>
                        <a:rPr lang="en-US" altLang="ko-KR" sz="900" b="0" baseline="30000" dirty="0" smtClean="0">
                          <a:latin typeface="+mn-lt"/>
                          <a:ea typeface="LG체_v0.1 Regular" panose="020B0600000101010101" pitchFamily="50" charset="-127"/>
                        </a:rPr>
                        <a:t>1)</a:t>
                      </a:r>
                      <a:endParaRPr lang="ko-KR" altLang="en-US" sz="900" b="0" baseline="30000" dirty="0" smtClean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0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kern="1200" dirty="0" smtClean="0">
                          <a:solidFill>
                            <a:srgbClr val="FF0000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4.8</a:t>
                      </a:r>
                      <a:r>
                        <a:rPr lang="en-US" altLang="ko-KR" sz="900" b="1" i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 </a:t>
                      </a:r>
                      <a:endParaRPr lang="ko-KR" altLang="en-US" sz="900" b="1" i="0" kern="1200" dirty="0" smtClean="0">
                        <a:solidFill>
                          <a:srgbClr val="FF0000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900" b="1" i="0" kern="1200" dirty="0" smtClean="0">
                          <a:solidFill>
                            <a:srgbClr val="FF0000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15.8</a:t>
                      </a:r>
                      <a:endParaRPr lang="ko-KR" altLang="en-US" sz="900" b="1" i="0" kern="1200" dirty="0">
                        <a:solidFill>
                          <a:srgbClr val="FF0000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19665">
                <a:tc vMerge="1"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 smtClean="0">
                        <a:latin typeface="LG체_v0.1 Regular" panose="020B0600000101010101" pitchFamily="50" charset="-127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ER w/ 106 (MCS2)</a:t>
                      </a:r>
                      <a:r>
                        <a:rPr lang="en-US" altLang="ko-KR" sz="900" b="0" baseline="30000" dirty="0" smtClean="0">
                          <a:latin typeface="+mn-lt"/>
                          <a:ea typeface="LG체_v0.1 Regular" panose="020B0600000101010101" pitchFamily="50" charset="-127"/>
                        </a:rPr>
                        <a:t>2)</a:t>
                      </a:r>
                      <a:endParaRPr lang="ko-KR" altLang="en-US" sz="900" b="0" baseline="30000" dirty="0" smtClean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0 </a:t>
                      </a:r>
                      <a:endParaRPr lang="ko-KR" altLang="en-US" sz="900" b="0" i="0" kern="1200" dirty="0" smtClean="0">
                        <a:solidFill>
                          <a:srgbClr val="FF0000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4 </a:t>
                      </a:r>
                      <a:endParaRPr lang="ko-KR" altLang="en-US" sz="900" b="1" i="0" kern="1200" dirty="0">
                        <a:solidFill>
                          <a:srgbClr val="FF0000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kern="1200" dirty="0" smtClean="0">
                          <a:solidFill>
                            <a:srgbClr val="FF0000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15 </a:t>
                      </a:r>
                      <a:endParaRPr lang="ko-KR" altLang="en-US" sz="900" b="1" i="0" kern="1200" dirty="0" smtClean="0">
                        <a:solidFill>
                          <a:srgbClr val="FF0000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  <a:tr h="219665">
                <a:tc vMerge="1"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 smtClean="0">
                        <a:latin typeface="LG체_v0.1 Regular" panose="020B0600000101010101" pitchFamily="50" charset="-127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3x2 BF (MCS1)</a:t>
                      </a:r>
                      <a:r>
                        <a:rPr lang="en-US" altLang="ko-KR" sz="900" b="0" baseline="30000" dirty="0" smtClean="0">
                          <a:latin typeface="+mn-lt"/>
                          <a:ea typeface="LG체_v0.1 Regular" panose="020B0600000101010101" pitchFamily="50" charset="-127"/>
                        </a:rPr>
                        <a:t>1)</a:t>
                      </a:r>
                      <a:endParaRPr lang="ko-KR" altLang="en-US" sz="900" b="0" baseline="30000" dirty="0" smtClean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0 </a:t>
                      </a:r>
                      <a:endParaRPr lang="ko-KR" altLang="en-US" sz="900" b="0" i="0" kern="1200" dirty="0" smtClean="0">
                        <a:solidFill>
                          <a:srgbClr val="FF0000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i="0" kern="1200" dirty="0" smtClean="0">
                          <a:solidFill>
                            <a:srgbClr val="FF0000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0 </a:t>
                      </a:r>
                      <a:endParaRPr lang="ko-KR" altLang="en-US" sz="900" b="0" i="0" kern="1200" dirty="0" smtClean="0">
                        <a:solidFill>
                          <a:srgbClr val="FF0000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  <a:cs typeface="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900" b="1" i="0" kern="1200" dirty="0" smtClean="0">
                          <a:solidFill>
                            <a:srgbClr val="FF0000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8.6 </a:t>
                      </a:r>
                      <a:endParaRPr lang="ko-KR" altLang="en-US" sz="900" b="1" i="0" kern="1200" dirty="0">
                        <a:solidFill>
                          <a:srgbClr val="FF0000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mpd="sng">
                      <a:solidFill>
                        <a:srgbClr val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39552" y="6177191"/>
            <a:ext cx="6872394" cy="215444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800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1) MCS0 w/ 234 data tones: 8.1Mbps (not satisfied, so MCS1 is required), 2) MCS1 w/ 102 data tones: 7.1Mbps (not satisfied, so MCS2 is required)</a:t>
            </a:r>
            <a:endParaRPr kumimoji="1" lang="ko-KR" altLang="en-US" sz="800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98452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Discussion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Based on our analysis, received SINR should be increased by 10 ~ 18dB in 5GHz and 6 ~ 13dB in 2.4GHz to cover users’ Wi-Fi connection in worst condition at home (e.g. w/ multiple walls, strong interference)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If </a:t>
            </a:r>
            <a:r>
              <a:rPr lang="en-US" altLang="ko-KR" dirty="0"/>
              <a:t>we </a:t>
            </a:r>
            <a:r>
              <a:rPr lang="en-US" altLang="ko-KR" dirty="0" smtClean="0"/>
              <a:t>further consider service requirement (e.g. data rate for streaming), </a:t>
            </a:r>
            <a:r>
              <a:rPr lang="en-US" altLang="ko-KR" dirty="0"/>
              <a:t>we </a:t>
            </a:r>
            <a:r>
              <a:rPr lang="en-US" altLang="ko-KR" dirty="0" smtClean="0"/>
              <a:t>need to enhance SNR by 12 ~ 21dB in 5GHz and 8 ~ 15dB in 2.4GHz.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Higher data rate required, more SNR improvement needed.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So, we think it’s needed to have some solution to cover Wi-Fi connection and better service requirement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13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Sharp peak response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3891" y="4514427"/>
            <a:ext cx="3668589" cy="1938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 possible solution</a:t>
            </a:r>
            <a:br>
              <a:rPr lang="en-US" altLang="ko-KR" dirty="0" smtClean="0"/>
            </a:br>
            <a:r>
              <a:rPr lang="en-US" altLang="ko-KR" dirty="0" smtClean="0"/>
              <a:t>: Narrow band transmission (i.e. NBT)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1" y="1981200"/>
            <a:ext cx="4672018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/>
              <a:t>The narrow band transmission has the following pros and cons.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Pros.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Due to concentration of power on narrow bandwidth, it can secure </a:t>
            </a:r>
            <a:r>
              <a:rPr lang="en-US" altLang="ko-KR" sz="1400" dirty="0" smtClean="0"/>
              <a:t>higher SNR </a:t>
            </a:r>
            <a:r>
              <a:rPr lang="en-US" altLang="ko-KR" sz="1400" dirty="0"/>
              <a:t>as shown in right figure.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Due </a:t>
            </a:r>
            <a:r>
              <a:rPr lang="en-US" altLang="ko-KR" sz="1400" dirty="0"/>
              <a:t>to </a:t>
            </a:r>
            <a:r>
              <a:rPr lang="en-US" altLang="ko-KR" sz="1400" dirty="0" smtClean="0"/>
              <a:t>increasing </a:t>
            </a:r>
            <a:r>
              <a:rPr lang="en-US" altLang="ko-KR" sz="1400" dirty="0"/>
              <a:t>of symbol length, it can </a:t>
            </a:r>
            <a:r>
              <a:rPr lang="en-US" altLang="ko-KR" sz="1400" dirty="0" smtClean="0"/>
              <a:t>also achieve robustness </a:t>
            </a:r>
            <a:r>
              <a:rPr lang="en-US" altLang="ko-KR" sz="1400" dirty="0"/>
              <a:t>to </a:t>
            </a:r>
            <a:r>
              <a:rPr lang="en-US" altLang="ko-KR" sz="1400" dirty="0" smtClean="0"/>
              <a:t>the delay spread.</a:t>
            </a:r>
            <a:endParaRPr lang="en-US" altLang="ko-KR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Cons.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The </a:t>
            </a:r>
            <a:r>
              <a:rPr lang="en-US" altLang="ko-KR" sz="1400" dirty="0"/>
              <a:t>response with </a:t>
            </a:r>
            <a:r>
              <a:rPr lang="en-US" altLang="ko-KR" sz="1400" dirty="0" smtClean="0"/>
              <a:t>the sharp </a:t>
            </a:r>
            <a:r>
              <a:rPr lang="en-US" altLang="ko-KR" sz="1400" dirty="0"/>
              <a:t>peak of a narrowband signal requires high-performing filters, which are precisely adjusted to avoid attenuating the active signal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Due to narrow sub-carrier spacing, it </a:t>
            </a:r>
            <a:r>
              <a:rPr lang="en-US" altLang="ko-KR" sz="1400" dirty="0" smtClean="0"/>
              <a:t>might be vulnerable </a:t>
            </a:r>
            <a:r>
              <a:rPr lang="en-US" altLang="ko-KR" sz="1400" dirty="0"/>
              <a:t>to carrier frequency offset.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4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2843" y="1782442"/>
            <a:ext cx="3704614" cy="2781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383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Smart Home Use Case w/ NBT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Without additional equipment or system, users </a:t>
            </a:r>
            <a:r>
              <a:rPr lang="en-US" altLang="ko-KR" sz="1600" dirty="0"/>
              <a:t>can access </a:t>
            </a:r>
            <a:r>
              <a:rPr lang="en-US" altLang="ko-KR" sz="1600" dirty="0" smtClean="0"/>
              <a:t>to the </a:t>
            </a:r>
            <a:r>
              <a:rPr lang="en-US" altLang="ko-KR" sz="1600" dirty="0"/>
              <a:t>household </a:t>
            </a:r>
            <a:r>
              <a:rPr lang="en-US" altLang="ko-KR" sz="1600" dirty="0" smtClean="0"/>
              <a:t>appliances </a:t>
            </a:r>
            <a:r>
              <a:rPr lang="en-US" altLang="ko-KR" sz="1600" dirty="0"/>
              <a:t>with </a:t>
            </a:r>
            <a:r>
              <a:rPr lang="en-US" altLang="ko-KR" sz="1600" dirty="0" smtClean="0"/>
              <a:t>Wi-Fi </a:t>
            </a:r>
            <a:r>
              <a:rPr lang="en-US" altLang="ko-KR" sz="1600" dirty="0"/>
              <a:t>connectivity and get better </a:t>
            </a:r>
            <a:r>
              <a:rPr lang="en-US" altLang="ko-KR" sz="1600" dirty="0" smtClean="0"/>
              <a:t>services regardless </a:t>
            </a:r>
            <a:r>
              <a:rPr lang="en-US" altLang="ko-KR" sz="1600" dirty="0"/>
              <a:t>of situation of </a:t>
            </a:r>
            <a:r>
              <a:rPr lang="en-US" altLang="ko-KR" sz="1600" dirty="0" smtClean="0"/>
              <a:t>devices</a:t>
            </a:r>
            <a:endParaRPr lang="ko-KR" altLang="en-US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3872" y="3051534"/>
            <a:ext cx="2086818" cy="3451018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112587" y="4865016"/>
            <a:ext cx="840295" cy="261610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First floor</a:t>
            </a:r>
            <a:endParaRPr kumimoji="1" lang="ko-KR" altLang="en-US" sz="11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4047665" y="3481710"/>
            <a:ext cx="104708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1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Second floor</a:t>
            </a:r>
            <a:endParaRPr kumimoji="1" lang="ko-KR" altLang="en-US" sz="1100" b="1" dirty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727046" y="5590981"/>
            <a:ext cx="23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user manages </a:t>
            </a:r>
            <a:r>
              <a:rPr lang="en-US" sz="1200" b="1" dirty="0">
                <a:solidFill>
                  <a:prstClr val="black"/>
                </a:solidFill>
                <a:latin typeface="Intel Clear"/>
                <a:ea typeface="+mn-ea"/>
              </a:rPr>
              <a:t>or </a:t>
            </a: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controls </a:t>
            </a:r>
            <a:r>
              <a:rPr lang="en-US" sz="1200" b="1" dirty="0">
                <a:solidFill>
                  <a:prstClr val="black"/>
                </a:solidFill>
                <a:latin typeface="Intel Clear"/>
                <a:ea typeface="+mn-ea"/>
              </a:rPr>
              <a:t>the </a:t>
            </a: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all household appliances regardless of location in home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grpSp>
        <p:nvGrpSpPr>
          <p:cNvPr id="43" name="그룹 42"/>
          <p:cNvGrpSpPr/>
          <p:nvPr/>
        </p:nvGrpSpPr>
        <p:grpSpPr>
          <a:xfrm>
            <a:off x="523048" y="3388674"/>
            <a:ext cx="3023739" cy="2186015"/>
            <a:chOff x="331241" y="3082218"/>
            <a:chExt cx="4168154" cy="2929247"/>
          </a:xfrm>
        </p:grpSpPr>
        <p:pic>
          <p:nvPicPr>
            <p:cNvPr id="19" name="Picture 14" descr="도어락에 대한 이미지 검색결과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9997" y="5133361"/>
              <a:ext cx="420448" cy="5938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10" descr="관련 이미지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52004" y="3178936"/>
              <a:ext cx="527720" cy="5277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8" descr="트롬 세탁기.에 대한 이미지 검색결과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9195" y="4270618"/>
              <a:ext cx="688678" cy="6886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2" descr="home에 대한 이미지 검색결과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51321" y="4106465"/>
              <a:ext cx="2762250" cy="1905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6" descr="wifi에 대한 이미지 검색결과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87425" y="3314377"/>
              <a:ext cx="696082" cy="5201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4" name="직선 연결선 23"/>
            <p:cNvCxnSpPr/>
            <p:nvPr/>
          </p:nvCxnSpPr>
          <p:spPr bwMode="auto">
            <a:xfrm flipV="1">
              <a:off x="2923529" y="4106465"/>
              <a:ext cx="0" cy="144016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5" name="직선 연결선 24"/>
            <p:cNvCxnSpPr/>
            <p:nvPr/>
          </p:nvCxnSpPr>
          <p:spPr bwMode="auto">
            <a:xfrm>
              <a:off x="2923529" y="4106465"/>
              <a:ext cx="288032" cy="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직선 연결선 25"/>
            <p:cNvCxnSpPr/>
            <p:nvPr/>
          </p:nvCxnSpPr>
          <p:spPr bwMode="auto">
            <a:xfrm flipV="1">
              <a:off x="3211561" y="3746425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직선 연결선 26"/>
            <p:cNvCxnSpPr>
              <a:endCxn id="39" idx="2"/>
            </p:cNvCxnSpPr>
            <p:nvPr/>
          </p:nvCxnSpPr>
          <p:spPr bwMode="auto">
            <a:xfrm>
              <a:off x="3237507" y="5414198"/>
              <a:ext cx="541808" cy="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직선 연결선 27"/>
            <p:cNvCxnSpPr/>
            <p:nvPr/>
          </p:nvCxnSpPr>
          <p:spPr bwMode="auto">
            <a:xfrm>
              <a:off x="3355577" y="4610521"/>
              <a:ext cx="360040" cy="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직선 연결선 28"/>
            <p:cNvCxnSpPr/>
            <p:nvPr/>
          </p:nvCxnSpPr>
          <p:spPr bwMode="auto">
            <a:xfrm flipV="1">
              <a:off x="1915417" y="4106465"/>
              <a:ext cx="0" cy="216024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직선 연결선 29"/>
            <p:cNvCxnSpPr/>
            <p:nvPr/>
          </p:nvCxnSpPr>
          <p:spPr bwMode="auto">
            <a:xfrm flipH="1">
              <a:off x="1555377" y="4106465"/>
              <a:ext cx="360040" cy="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직선 연결선 30"/>
            <p:cNvCxnSpPr/>
            <p:nvPr/>
          </p:nvCxnSpPr>
          <p:spPr bwMode="auto">
            <a:xfrm flipV="1">
              <a:off x="1555377" y="3746425"/>
              <a:ext cx="0" cy="36004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직선 연결선 31"/>
            <p:cNvCxnSpPr/>
            <p:nvPr/>
          </p:nvCxnSpPr>
          <p:spPr bwMode="auto">
            <a:xfrm flipH="1">
              <a:off x="1123329" y="4610521"/>
              <a:ext cx="432048" cy="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직선 연결선 32"/>
            <p:cNvCxnSpPr/>
            <p:nvPr/>
          </p:nvCxnSpPr>
          <p:spPr bwMode="auto">
            <a:xfrm flipH="1">
              <a:off x="1051321" y="5402609"/>
              <a:ext cx="432048" cy="0"/>
            </a:xfrm>
            <a:prstGeom prst="line">
              <a:avLst/>
            </a:prstGeom>
            <a:solidFill>
              <a:schemeClr val="accent1"/>
            </a:solidFill>
            <a:ln w="317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4" name="타원 33"/>
            <p:cNvSpPr/>
            <p:nvPr/>
          </p:nvSpPr>
          <p:spPr bwMode="auto">
            <a:xfrm>
              <a:off x="1195337" y="3098353"/>
              <a:ext cx="720080" cy="664206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5" name="타원 34"/>
            <p:cNvSpPr/>
            <p:nvPr/>
          </p:nvSpPr>
          <p:spPr bwMode="auto">
            <a:xfrm>
              <a:off x="2851521" y="3082218"/>
              <a:ext cx="720080" cy="664206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6" name="타원 35"/>
            <p:cNvSpPr/>
            <p:nvPr/>
          </p:nvSpPr>
          <p:spPr bwMode="auto">
            <a:xfrm>
              <a:off x="3715617" y="4278418"/>
              <a:ext cx="720080" cy="664206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7" name="타원 36"/>
            <p:cNvSpPr/>
            <p:nvPr/>
          </p:nvSpPr>
          <p:spPr bwMode="auto">
            <a:xfrm>
              <a:off x="403249" y="4280530"/>
              <a:ext cx="720080" cy="664206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8" name="타원 37"/>
            <p:cNvSpPr/>
            <p:nvPr/>
          </p:nvSpPr>
          <p:spPr bwMode="auto">
            <a:xfrm>
              <a:off x="331241" y="5070506"/>
              <a:ext cx="720080" cy="664206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39" name="타원 38"/>
            <p:cNvSpPr/>
            <p:nvPr/>
          </p:nvSpPr>
          <p:spPr bwMode="auto">
            <a:xfrm>
              <a:off x="3779315" y="5082095"/>
              <a:ext cx="720080" cy="664206"/>
            </a:xfrm>
            <a:prstGeom prst="ellipse">
              <a:avLst/>
            </a:prstGeom>
            <a:noFill/>
            <a:ln w="3175">
              <a:solidFill>
                <a:schemeClr val="tx1"/>
              </a:solidFill>
              <a:prstDash val="sysDot"/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indent="-90488" algn="l">
                <a:buFontTx/>
                <a:buChar char="•"/>
              </a:pPr>
              <a:endParaRPr lang="ko-KR" altLang="en-US" sz="1200" dirty="0" smtClean="0">
                <a:solidFill>
                  <a:srgbClr val="000000"/>
                </a:solidFill>
              </a:endParaRPr>
            </a:p>
          </p:txBody>
        </p:sp>
        <p:pic>
          <p:nvPicPr>
            <p:cNvPr id="40" name="Picture 12" descr="온도계에 대한 이미지 검색결과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15132" y="3168158"/>
              <a:ext cx="280490" cy="5609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1" name="Picture 20" descr="lg 시그니처 tv에 대한 이미지 검색결과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58219" y="4436570"/>
              <a:ext cx="505470" cy="40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2" name="Picture 22" descr="스마트 창문에 대한 이미지 검색결과"/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8406" y="5235786"/>
              <a:ext cx="611684" cy="33364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4" name="TextBox 43"/>
          <p:cNvSpPr txBox="1"/>
          <p:nvPr/>
        </p:nvSpPr>
        <p:spPr>
          <a:xfrm>
            <a:off x="6602323" y="3650685"/>
            <a:ext cx="2376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r>
              <a:rPr lang="en-US" sz="1200" b="1" dirty="0">
                <a:solidFill>
                  <a:prstClr val="black"/>
                </a:solidFill>
                <a:latin typeface="Intel Clear"/>
                <a:ea typeface="+mn-ea"/>
              </a:rPr>
              <a:t>user </a:t>
            </a:r>
            <a:r>
              <a:rPr lang="en-US" sz="1200" b="1" dirty="0" smtClean="0">
                <a:solidFill>
                  <a:prstClr val="black"/>
                </a:solidFill>
                <a:latin typeface="Intel Clear"/>
                <a:ea typeface="+mn-ea"/>
              </a:rPr>
              <a:t>enjoys the services(e.g. streaming, audio) that require high data rate regardless of location in home</a:t>
            </a:r>
            <a:endParaRPr lang="en-US" sz="1200" b="1" dirty="0">
              <a:solidFill>
                <a:prstClr val="black"/>
              </a:solidFill>
              <a:latin typeface="Intel Clear"/>
              <a:ea typeface="+mn-ea"/>
            </a:endParaRPr>
          </a:p>
        </p:txBody>
      </p:sp>
      <p:sp>
        <p:nvSpPr>
          <p:cNvPr id="9" name="왼쪽 중괄호 8"/>
          <p:cNvSpPr/>
          <p:nvPr/>
        </p:nvSpPr>
        <p:spPr bwMode="auto">
          <a:xfrm>
            <a:off x="3563888" y="3388674"/>
            <a:ext cx="500846" cy="2705359"/>
          </a:xfrm>
          <a:prstGeom prst="leftBrace">
            <a:avLst>
              <a:gd name="adj1" fmla="val 68632"/>
              <a:gd name="adj2" fmla="val 5062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1443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Considerations </a:t>
            </a:r>
            <a:r>
              <a:rPr lang="en-US" altLang="ko-KR" dirty="0"/>
              <a:t>on </a:t>
            </a:r>
            <a:r>
              <a:rPr lang="en-US" altLang="ko-KR" dirty="0" smtClean="0"/>
              <a:t>NBT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278156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In order to use a narrow band in UNII-band </a:t>
            </a:r>
            <a:r>
              <a:rPr lang="en-US" altLang="ko-KR" sz="1600" dirty="0"/>
              <a:t>(i.e. 2.4GHz, 5GHz</a:t>
            </a:r>
            <a:r>
              <a:rPr lang="en-US" altLang="ko-KR" sz="1600" dirty="0" smtClean="0"/>
              <a:t>), firstly, we should consider the power limitation by the regulation. 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b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b="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1600" b="0" dirty="0" smtClean="0"/>
          </a:p>
          <a:p>
            <a:pPr marL="0" indent="0"/>
            <a:r>
              <a:rPr lang="en-US" altLang="ko-KR" sz="1600" dirty="0"/>
              <a:t>=&gt; In terms of regulation, it is expected that the Narrow band transmission on 2.4GHz (e.g. under FCC rule) is potentially able to improve the </a:t>
            </a:r>
            <a:r>
              <a:rPr lang="en-US" altLang="ko-KR" sz="1600" dirty="0" smtClean="0"/>
              <a:t>SNR</a:t>
            </a:r>
            <a:r>
              <a:rPr lang="en-US" altLang="ko-KR" sz="1600" dirty="0"/>
              <a:t>. </a:t>
            </a:r>
          </a:p>
          <a:p>
            <a:pPr marL="0" indent="0"/>
            <a:endParaRPr lang="ko-KR" altLang="en-US" sz="16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  <p:graphicFrame>
        <p:nvGraphicFramePr>
          <p:cNvPr id="8" name="표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7028221"/>
              </p:ext>
            </p:extLst>
          </p:nvPr>
        </p:nvGraphicFramePr>
        <p:xfrm>
          <a:off x="899592" y="2492896"/>
          <a:ext cx="7056784" cy="3017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9031"/>
                <a:gridCol w="1438696"/>
                <a:gridCol w="2376976"/>
                <a:gridCol w="2502081"/>
              </a:tblGrid>
              <a:tr h="248755"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Band (GHz)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Power Limit for AP (dBm)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b="1" kern="1200">
                          <a:solidFill>
                            <a:schemeClr val="lt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PSD Limit for AP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(dBm/MHz)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248755">
                <a:tc rowSpan="5"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r>
                        <a:rPr lang="en-US" sz="1200" dirty="0" smtClean="0"/>
                        <a:t>FCC</a:t>
                      </a:r>
                      <a:r>
                        <a:rPr lang="en-US" sz="1200" baseline="30000" dirty="0" smtClean="0"/>
                        <a:t>1)</a:t>
                      </a:r>
                      <a:endParaRPr lang="en-US" sz="1200" b="1" baseline="30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r>
                        <a:rPr lang="en-US" sz="1200" dirty="0" smtClean="0"/>
                        <a:t>2.4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30</a:t>
                      </a:r>
                      <a:r>
                        <a:rPr lang="en-US" altLang="ko-KR" sz="1200" dirty="0" smtClean="0"/>
                        <a:t>(1W)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N/A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248755"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r>
                        <a:rPr lang="en-US" sz="1200" dirty="0" smtClean="0"/>
                        <a:t>5.15-5.25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30</a:t>
                      </a:r>
                      <a:r>
                        <a:rPr lang="en-US" altLang="ko-KR" sz="1200" dirty="0" smtClean="0"/>
                        <a:t>(1W)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17 (50mw)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248755"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r>
                        <a:rPr lang="en-US" sz="1200" dirty="0" smtClean="0"/>
                        <a:t>5.25-5.35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24(250mW)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11(12mW)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248755"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r>
                        <a:rPr lang="en-US" sz="1200" dirty="0" smtClean="0"/>
                        <a:t>5.47-5.725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24</a:t>
                      </a:r>
                      <a:r>
                        <a:rPr lang="en-US" altLang="ko-KR" sz="1200" dirty="0" smtClean="0"/>
                        <a:t>(250mW)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11(12mW)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248755"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r>
                        <a:rPr lang="en-US" sz="1200" dirty="0" smtClean="0"/>
                        <a:t>5.725-5.85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30(1W)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30/500KHz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248755">
                <a:tc rowSpan="5"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r>
                        <a:rPr lang="en-US" sz="1200" b="0" dirty="0" smtClean="0">
                          <a:solidFill>
                            <a:schemeClr val="dk1"/>
                          </a:solidFill>
                          <a:latin typeface="Times New Roman"/>
                        </a:rPr>
                        <a:t>ETSI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r>
                        <a:rPr lang="en-US" sz="1200" dirty="0" smtClean="0"/>
                        <a:t>2.4</a:t>
                      </a:r>
                      <a:r>
                        <a:rPr lang="en-US" sz="1200" baseline="30000" dirty="0" smtClean="0"/>
                        <a:t>2)</a:t>
                      </a:r>
                      <a:endParaRPr lang="en-US" sz="1200" b="1" baseline="30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20</a:t>
                      </a:r>
                      <a:r>
                        <a:rPr lang="en-US" altLang="ko-KR" sz="1200" dirty="0" smtClean="0"/>
                        <a:t>(100mW)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10</a:t>
                      </a:r>
                      <a:r>
                        <a:rPr lang="en-US" altLang="ko-KR" sz="1200" dirty="0" smtClean="0"/>
                        <a:t>(10mW)</a:t>
                      </a:r>
                      <a:r>
                        <a:rPr lang="en-US" sz="1200" dirty="0" smtClean="0"/>
                        <a:t> 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248755"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r>
                        <a:rPr lang="en-US" sz="1200" dirty="0" smtClean="0"/>
                        <a:t>5.15-5.25</a:t>
                      </a:r>
                      <a:r>
                        <a:rPr lang="en-US" sz="1200" baseline="30000" dirty="0" smtClean="0"/>
                        <a:t>3)</a:t>
                      </a:r>
                      <a:endParaRPr lang="en-US" sz="1200" b="1" baseline="30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23</a:t>
                      </a:r>
                      <a:r>
                        <a:rPr lang="en-US" altLang="ko-KR" sz="1200" dirty="0" smtClean="0"/>
                        <a:t>(200mW)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10(10mW)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248755"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r>
                        <a:rPr lang="en-US" sz="1200" dirty="0" smtClean="0"/>
                        <a:t>5.25-5.35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23(200mW)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10(10mW)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248755"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r>
                        <a:rPr lang="en-US" sz="1200" dirty="0" smtClean="0"/>
                        <a:t>5.47-5.725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30</a:t>
                      </a:r>
                      <a:r>
                        <a:rPr lang="en-US" altLang="ko-KR" sz="1200" dirty="0" smtClean="0"/>
                        <a:t>(1W)</a:t>
                      </a:r>
                      <a:endParaRPr lang="en-US" altLang="ko-KR" sz="1200" b="1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17(50mW)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  <a:tr h="248755">
                <a:tc vMerge="1"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r>
                        <a:rPr lang="en-US" sz="1200" dirty="0" smtClean="0"/>
                        <a:t>5.725-5.85</a:t>
                      </a:r>
                      <a:r>
                        <a:rPr lang="en-US" sz="1200" baseline="30000" dirty="0" smtClean="0"/>
                        <a:t>4)</a:t>
                      </a:r>
                      <a:endParaRPr lang="en-US" sz="1200" b="1" baseline="300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30(1W)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1pPr>
                      <a:lvl2pPr marL="45714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2pPr>
                      <a:lvl3pPr marL="914290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3pPr>
                      <a:lvl4pPr marL="1371433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4pPr>
                      <a:lvl5pPr marL="1828578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5pPr>
                      <a:lvl6pPr marL="2285722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6pPr>
                      <a:lvl7pPr marL="2742867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7pPr>
                      <a:lvl8pPr marL="3200011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8pPr>
                      <a:lvl9pPr marL="3657155" algn="l" defTabSz="914290" rtl="0" eaLnBrk="1" latinLnBrk="1" hangingPunct="1">
                        <a:defRPr sz="1700" kern="1200">
                          <a:solidFill>
                            <a:schemeClr val="dk1"/>
                          </a:solidFill>
                          <a:latin typeface="Times New Roman"/>
                          <a:ea typeface="MS Gothic"/>
                          <a:cs typeface=""/>
                        </a:defRPr>
                      </a:lvl9pPr>
                    </a:lstStyle>
                    <a:p>
                      <a:pPr algn="ctr"/>
                      <a:r>
                        <a:rPr lang="en-US" sz="1200" dirty="0" smtClean="0"/>
                        <a:t>23(200mW)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0" name="직사각형 9"/>
          <p:cNvSpPr/>
          <p:nvPr/>
        </p:nvSpPr>
        <p:spPr>
          <a:xfrm>
            <a:off x="685800" y="6259356"/>
            <a:ext cx="5182344" cy="24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1" hangingPunct="1">
              <a:lnSpc>
                <a:spcPct val="110000"/>
              </a:lnSpc>
              <a:spcBef>
                <a:spcPts val="0"/>
              </a:spcBef>
              <a:buClr>
                <a:srgbClr val="FFFFFF">
                  <a:lumMod val="50000"/>
                </a:srgbClr>
              </a:buClr>
              <a:buSzTx/>
            </a:pPr>
            <a:r>
              <a:rPr kumimoji="1" lang="en-US" altLang="ko-KR" sz="900" kern="0" dirty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</a:rPr>
              <a:t>1) 47 CFR </a:t>
            </a:r>
            <a:r>
              <a:rPr kumimoji="1" lang="en-US" altLang="ko-KR" sz="900" kern="0" dirty="0" smtClean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</a:rPr>
              <a:t>15.247,  </a:t>
            </a:r>
            <a:r>
              <a:rPr kumimoji="1" lang="en-US" altLang="ko-KR" sz="900" kern="0" dirty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</a:rPr>
              <a:t>2) EN 300 328 </a:t>
            </a:r>
            <a:r>
              <a:rPr kumimoji="1" lang="en-US" altLang="ko-KR" sz="900" kern="0" dirty="0" smtClean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</a:rPr>
              <a:t>v2.1.1,  3</a:t>
            </a:r>
            <a:r>
              <a:rPr kumimoji="1" lang="en-US" altLang="ko-KR" sz="900" kern="0" dirty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</a:rPr>
              <a:t>) EN 301 893 </a:t>
            </a:r>
            <a:r>
              <a:rPr kumimoji="1" lang="en-US" altLang="ko-KR" sz="900" kern="0" dirty="0" smtClean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</a:rPr>
              <a:t>v2.0.7,  4</a:t>
            </a:r>
            <a:r>
              <a:rPr kumimoji="1" lang="en-US" altLang="ko-KR" sz="900" kern="0" dirty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</a:rPr>
              <a:t>) 302 502 </a:t>
            </a:r>
            <a:r>
              <a:rPr kumimoji="1" lang="en-US" altLang="ko-KR" sz="900" kern="0" dirty="0" smtClean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</a:rPr>
              <a:t>V2.0.8</a:t>
            </a:r>
            <a:endParaRPr kumimoji="1" lang="ko-KR" altLang="en-US" sz="900" kern="0" dirty="0">
              <a:solidFill>
                <a:srgbClr val="000000"/>
              </a:solidFill>
              <a:latin typeface="Calibri" panose="020F0502020204030204" pitchFamily="34" charset="0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681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Considerations on </a:t>
            </a:r>
            <a:r>
              <a:rPr lang="en-US" altLang="ko-KR" dirty="0" smtClean="0"/>
              <a:t>NBT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Besides power limit, in order to use the NBT on 2.4GHz or 5GHz, we should consider several issues more.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DFS channel on 5GHz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To avoid the false detection as radar signal, using of the NBT may be restricted.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Interference in 2.4GHz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dirty="0" smtClean="0"/>
              <a:t>Since </a:t>
            </a:r>
            <a:r>
              <a:rPr lang="en-US" altLang="ko-KR" dirty="0"/>
              <a:t>the </a:t>
            </a:r>
            <a:r>
              <a:rPr lang="en-US" altLang="ko-KR" dirty="0" smtClean="0"/>
              <a:t>channels are usually congested by many devices, the NBT </a:t>
            </a:r>
            <a:r>
              <a:rPr lang="en-US" altLang="ko-KR" dirty="0"/>
              <a:t>can be influenced by </a:t>
            </a:r>
            <a:r>
              <a:rPr lang="en-US" altLang="ko-KR" dirty="0" smtClean="0"/>
              <a:t>stronger interference (than what we assumed).</a:t>
            </a:r>
            <a:endParaRPr lang="en-US" altLang="ko-KR" dirty="0" smtClean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5133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SNR improvement by NBT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We observe that </a:t>
            </a:r>
            <a:r>
              <a:rPr lang="en-US" altLang="ko-KR" sz="1800" dirty="0"/>
              <a:t>as we use </a:t>
            </a:r>
            <a:r>
              <a:rPr lang="en-US" altLang="ko-KR" sz="1800" dirty="0" smtClean="0"/>
              <a:t>smaller bandwidth in 2.4GHz band (e.g. under FCC rule), </a:t>
            </a:r>
            <a:r>
              <a:rPr lang="en-US" altLang="ko-KR" sz="1800" dirty="0"/>
              <a:t>we can increase the coverage </a:t>
            </a:r>
            <a:r>
              <a:rPr lang="en-US" altLang="ko-KR" sz="1800" dirty="0" smtClean="0"/>
              <a:t>that </a:t>
            </a:r>
            <a:r>
              <a:rPr lang="en-US" altLang="ko-KR" sz="1800" dirty="0"/>
              <a:t>the WLAN signal can reach</a:t>
            </a:r>
            <a:r>
              <a:rPr lang="en-US" altLang="ko-KR" sz="18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E.g. when 2MHz </a:t>
            </a:r>
            <a:r>
              <a:rPr lang="en-US" altLang="ko-KR" sz="1600" dirty="0"/>
              <a:t>is used for </a:t>
            </a:r>
            <a:r>
              <a:rPr lang="en-US" altLang="ko-KR" sz="1600" dirty="0" smtClean="0"/>
              <a:t>transmission w/ </a:t>
            </a:r>
            <a:r>
              <a:rPr lang="en-US" altLang="ko-KR" sz="1600" dirty="0" smtClean="0"/>
              <a:t>-62dBm </a:t>
            </a:r>
            <a:r>
              <a:rPr lang="en-US" altLang="ko-KR" sz="1600" dirty="0" smtClean="0"/>
              <a:t>interference, </a:t>
            </a:r>
            <a:r>
              <a:rPr lang="en-US" altLang="ko-KR" sz="1600" dirty="0"/>
              <a:t>the received SINR can be improved by </a:t>
            </a:r>
            <a:r>
              <a:rPr lang="en-US" altLang="ko-KR" sz="1600" dirty="0" smtClean="0"/>
              <a:t>about 10dB and we can get longer coverage by about </a:t>
            </a:r>
            <a:r>
              <a:rPr lang="en-US" altLang="ko-KR" sz="1600" dirty="0" smtClean="0"/>
              <a:t>8m</a:t>
            </a:r>
            <a:r>
              <a:rPr lang="en-US" altLang="ko-KR" sz="1600" dirty="0" smtClean="0"/>
              <a:t>.</a:t>
            </a:r>
            <a:endParaRPr lang="ko-KR" altLang="en-US" sz="1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3444190"/>
            <a:ext cx="3704614" cy="2781480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8690" y="3429000"/>
            <a:ext cx="3659734" cy="274778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011570" y="4938693"/>
            <a:ext cx="1075937" cy="18466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6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20MHz, S</a:t>
            </a:r>
            <a:r>
              <a:rPr kumimoji="1" lang="en-US" altLang="ko-KR" sz="6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NR </a:t>
            </a:r>
            <a:r>
              <a:rPr kumimoji="1" lang="en-US" altLang="ko-KR" sz="6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at 10% FER</a:t>
            </a:r>
            <a:endParaRPr kumimoji="1" lang="ko-KR" altLang="en-US" sz="6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95936" y="5041181"/>
            <a:ext cx="1053494" cy="18466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6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4MHz</a:t>
            </a:r>
            <a:r>
              <a:rPr kumimoji="1" lang="en-US" altLang="ko-KR" sz="6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, </a:t>
            </a:r>
            <a:r>
              <a:rPr kumimoji="1" lang="en-US" altLang="ko-KR" sz="6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SNR </a:t>
            </a:r>
            <a:r>
              <a:rPr kumimoji="1" lang="en-US" altLang="ko-KR" sz="6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at 10% FER</a:t>
            </a:r>
            <a:endParaRPr kumimoji="1" lang="ko-KR" altLang="en-US" sz="6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10352" y="5129307"/>
            <a:ext cx="1032654" cy="18466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6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2MHz</a:t>
            </a:r>
            <a:r>
              <a:rPr kumimoji="1" lang="en-US" altLang="ko-KR" sz="6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, </a:t>
            </a:r>
            <a:r>
              <a:rPr kumimoji="1" lang="en-US" altLang="ko-KR" sz="6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SNR </a:t>
            </a:r>
            <a:r>
              <a:rPr kumimoji="1" lang="en-US" altLang="ko-KR" sz="6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at 10% FER</a:t>
            </a:r>
            <a:endParaRPr kumimoji="1" lang="ko-KR" altLang="en-US" sz="6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987014" y="4881047"/>
            <a:ext cx="1091966" cy="18466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6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20MHz, </a:t>
            </a:r>
            <a:r>
              <a:rPr kumimoji="1" lang="en-US" altLang="ko-KR" sz="6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SNR </a:t>
            </a:r>
            <a:r>
              <a:rPr kumimoji="1" lang="en-US" altLang="ko-KR" sz="6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at 10% FER</a:t>
            </a:r>
            <a:endParaRPr kumimoji="1" lang="ko-KR" altLang="en-US" sz="6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979394" y="4983535"/>
            <a:ext cx="1053494" cy="18466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6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4MHz</a:t>
            </a:r>
            <a:r>
              <a:rPr kumimoji="1" lang="en-US" altLang="ko-KR" sz="6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, </a:t>
            </a:r>
            <a:r>
              <a:rPr kumimoji="1" lang="en-US" altLang="ko-KR" sz="6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SNR </a:t>
            </a:r>
            <a:r>
              <a:rPr kumimoji="1" lang="en-US" altLang="ko-KR" sz="6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at 10% FER</a:t>
            </a:r>
            <a:endParaRPr kumimoji="1" lang="ko-KR" altLang="en-US" sz="6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993810" y="5071661"/>
            <a:ext cx="1032654" cy="184666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6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2MHz</a:t>
            </a:r>
            <a:r>
              <a:rPr kumimoji="1" lang="en-US" altLang="ko-KR" sz="6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, </a:t>
            </a:r>
            <a:r>
              <a:rPr kumimoji="1" lang="en-US" altLang="ko-KR" sz="6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SNR </a:t>
            </a:r>
            <a:r>
              <a:rPr kumimoji="1" lang="en-US" altLang="ko-KR" sz="600" b="1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at 10% FER</a:t>
            </a:r>
            <a:endParaRPr kumimoji="1" lang="ko-KR" altLang="en-US" sz="600" b="1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6608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This presentation :  </a:t>
            </a:r>
          </a:p>
          <a:p>
            <a:r>
              <a:rPr lang="en-US" altLang="ko-KR" dirty="0"/>
              <a:t>	</a:t>
            </a:r>
            <a:r>
              <a:rPr lang="en-US" altLang="ko-KR" dirty="0" smtClean="0"/>
              <a:t>investigates coverage issue of current IEEE 802.11 </a:t>
            </a:r>
            <a:r>
              <a:rPr lang="en-US" altLang="ko-KR" dirty="0" err="1" smtClean="0"/>
              <a:t>wirelessLAN</a:t>
            </a:r>
            <a:r>
              <a:rPr lang="en-US" altLang="ko-KR" dirty="0" smtClean="0"/>
              <a:t> when the WLAN is used for Smart home,</a:t>
            </a:r>
          </a:p>
          <a:p>
            <a:r>
              <a:rPr lang="en-US" altLang="ko-KR" dirty="0"/>
              <a:t> </a:t>
            </a:r>
            <a:r>
              <a:rPr lang="en-US" altLang="ko-KR" dirty="0" smtClean="0"/>
              <a:t>   introduces the Narrow </a:t>
            </a:r>
            <a:r>
              <a:rPr lang="en-US" altLang="ko-KR" dirty="0"/>
              <a:t>band transmission </a:t>
            </a:r>
            <a:r>
              <a:rPr lang="en-US" altLang="ko-KR" dirty="0" smtClean="0"/>
              <a:t>to improve the SNR and to support the full coverage of home.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	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419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It is shown in this presentation that SNR improvement is required to support Wi-Fi connectivity and various home services everywhere at home.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It is also investigated that narrow band transmission (i.e. NBT) can provide </a:t>
            </a:r>
            <a:r>
              <a:rPr lang="en-US" altLang="ko-KR" dirty="0" smtClean="0"/>
              <a:t>SNR </a:t>
            </a:r>
            <a:r>
              <a:rPr lang="en-US" altLang="ko-KR" dirty="0" smtClean="0"/>
              <a:t>improvement for this purpose.</a:t>
            </a:r>
          </a:p>
          <a:p>
            <a:pPr marL="457200" lvl="1" indent="0"/>
            <a:endParaRPr lang="en-US" altLang="ko-K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It </a:t>
            </a:r>
            <a:r>
              <a:rPr lang="en-US" altLang="ko-KR" dirty="0"/>
              <a:t>is necessary to study issues coming from NBT, e.g</a:t>
            </a:r>
            <a:r>
              <a:rPr lang="en-US" altLang="ko-KR" dirty="0" smtClean="0"/>
              <a:t>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Narrow </a:t>
            </a:r>
            <a:r>
              <a:rPr lang="en-US" altLang="ko-KR" dirty="0"/>
              <a:t>band preamble design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Narrow </a:t>
            </a:r>
            <a:r>
              <a:rPr lang="en-US" altLang="ko-KR" dirty="0"/>
              <a:t>band PHY design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Legacy </a:t>
            </a:r>
            <a:r>
              <a:rPr lang="en-US" altLang="ko-KR" dirty="0"/>
              <a:t>coexistence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359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[1] </a:t>
            </a:r>
            <a:r>
              <a:rPr lang="en-US" altLang="ko-KR" dirty="0" smtClean="0"/>
              <a:t>11-14-0980-16-00ax-simulation-scenarios</a:t>
            </a:r>
          </a:p>
          <a:p>
            <a:r>
              <a:rPr lang="en-US" altLang="ko-KR" dirty="0"/>
              <a:t>[2] 11-15-0551-01-00ax-obss-preamble-detection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261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60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Assumption for simulation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Band </a:t>
            </a:r>
            <a:r>
              <a:rPr lang="en-US" altLang="ko-KR" sz="2000" dirty="0"/>
              <a:t>: </a:t>
            </a:r>
            <a:r>
              <a:rPr lang="en-US" altLang="ko-KR" sz="2000" dirty="0" smtClean="0"/>
              <a:t>2.4GHz, 5GHz </a:t>
            </a: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Bandwidth : </a:t>
            </a:r>
            <a:r>
              <a:rPr lang="en-US" altLang="ko-KR" sz="2000" dirty="0" smtClean="0"/>
              <a:t>2, 4, 20MHz </a:t>
            </a: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Channel </a:t>
            </a:r>
            <a:r>
              <a:rPr lang="en-US" altLang="ko-KR" sz="2000" dirty="0"/>
              <a:t>: </a:t>
            </a:r>
            <a:r>
              <a:rPr lang="en-US" altLang="ko-KR" sz="2000" dirty="0" err="1"/>
              <a:t>TGnD</a:t>
            </a:r>
            <a:r>
              <a:rPr lang="en-US" altLang="ko-KR" sz="2000" dirty="0"/>
              <a:t> (indoor)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CP </a:t>
            </a:r>
            <a:r>
              <a:rPr lang="en-US" altLang="ko-KR" sz="2000" dirty="0"/>
              <a:t>size </a:t>
            </a:r>
            <a:r>
              <a:rPr lang="en-US" altLang="ko-KR" sz="2000" dirty="0" smtClean="0"/>
              <a:t>: 1.6us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Data </a:t>
            </a:r>
            <a:r>
              <a:rPr lang="en-US" altLang="ko-KR" sz="2000" dirty="0"/>
              <a:t>size : </a:t>
            </a:r>
            <a:r>
              <a:rPr lang="en-US" altLang="ko-KR" sz="2000" dirty="0" smtClean="0"/>
              <a:t>100 Byte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Ant. </a:t>
            </a:r>
            <a:r>
              <a:rPr lang="en-US" altLang="ko-KR" sz="2000" dirty="0" err="1" smtClean="0"/>
              <a:t>Conf</a:t>
            </a:r>
            <a:r>
              <a:rPr lang="en-US" altLang="ko-KR" sz="2000" dirty="0" smtClean="0"/>
              <a:t> : 1x1, 3x2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Number of Spatial Stream :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Impairment : CFO + TO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CFO : 25PPM on 2.4GHz, 20PPM on 5GHz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Channel estimation : LS+SM 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229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Link budget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Transmit </a:t>
            </a:r>
            <a:r>
              <a:rPr lang="en-US" altLang="ko-KR" dirty="0"/>
              <a:t>power </a:t>
            </a: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err="1" smtClean="0"/>
              <a:t>Tx_Pwr</a:t>
            </a:r>
            <a:r>
              <a:rPr lang="en-US" altLang="ko-KR" dirty="0" smtClean="0"/>
              <a:t> </a:t>
            </a:r>
            <a:r>
              <a:rPr lang="en-US" altLang="ko-KR" dirty="0"/>
              <a:t>= </a:t>
            </a:r>
            <a:r>
              <a:rPr lang="en-US" altLang="ko-KR" dirty="0" smtClean="0"/>
              <a:t>20dBm(2.4GHz),  21dBm(5GHz)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Noise </a:t>
            </a:r>
            <a:r>
              <a:rPr lang="en-US" altLang="ko-KR" dirty="0"/>
              <a:t>figure : </a:t>
            </a:r>
            <a:r>
              <a:rPr lang="en-US" altLang="ko-KR" dirty="0" smtClean="0"/>
              <a:t>7dBm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Noise floor : </a:t>
            </a:r>
            <a:r>
              <a:rPr lang="en-US" altLang="ko-KR" dirty="0" smtClean="0"/>
              <a:t>-</a:t>
            </a:r>
            <a:r>
              <a:rPr lang="en-US" altLang="ko-KR" dirty="0"/>
              <a:t>174dBm + 10log10BW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Bandwidth : 1MHz, 2</a:t>
            </a:r>
            <a:r>
              <a:rPr lang="en-US" altLang="ko-KR" dirty="0"/>
              <a:t>MHz</a:t>
            </a:r>
            <a:r>
              <a:rPr lang="en-US" altLang="ko-KR" dirty="0" smtClean="0"/>
              <a:t>, 4</a:t>
            </a:r>
            <a:r>
              <a:rPr lang="en-US" altLang="ko-KR" dirty="0"/>
              <a:t>MHz</a:t>
            </a:r>
            <a:r>
              <a:rPr lang="en-US" altLang="ko-KR" dirty="0" smtClean="0"/>
              <a:t>, 5MHz, 20MHz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Target </a:t>
            </a:r>
            <a:r>
              <a:rPr lang="en-US" altLang="ko-KR" dirty="0"/>
              <a:t>PER : 10</a:t>
            </a:r>
            <a:r>
              <a:rPr lang="en-US" altLang="ko-KR" dirty="0" smtClean="0"/>
              <a:t>%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Interference : -72dBm, -62dBm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It is based on 20MHz 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Penetration loss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Wall loss : 11dB per wall (refer the next slide)</a:t>
            </a:r>
            <a:endParaRPr lang="en-US" altLang="ko-KR" dirty="0"/>
          </a:p>
          <a:p>
            <a:pPr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665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Wall loss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Penetration loss as a function of frequency for two types of </a:t>
            </a:r>
            <a:r>
              <a:rPr lang="en-US" altLang="ko-KR" dirty="0" smtClean="0"/>
              <a:t>walls</a:t>
            </a:r>
            <a:r>
              <a:rPr lang="en-US" altLang="ko-KR" baseline="30000" dirty="0" smtClean="0"/>
              <a:t>1)</a:t>
            </a:r>
            <a:endParaRPr lang="ko-KR" altLang="en-US" baseline="30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  <p:pic>
        <p:nvPicPr>
          <p:cNvPr id="9" name="Picture 9" descr="http://pubs.sciepub.com/wmt/1/1/6/image/tab6.png">
            <a:hlinkClick r:id="rId2" tooltip="Click for larger ima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979738"/>
            <a:ext cx="4381500" cy="113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직사각형 10"/>
          <p:cNvSpPr/>
          <p:nvPr/>
        </p:nvSpPr>
        <p:spPr>
          <a:xfrm>
            <a:off x="685799" y="6053207"/>
            <a:ext cx="77708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1" hangingPunct="1">
              <a:lnSpc>
                <a:spcPct val="110000"/>
              </a:lnSpc>
              <a:spcBef>
                <a:spcPts val="0"/>
              </a:spcBef>
              <a:buClr>
                <a:srgbClr val="FFFFFF">
                  <a:lumMod val="50000"/>
                </a:srgbClr>
              </a:buClr>
              <a:buSzTx/>
            </a:pPr>
            <a:r>
              <a:rPr kumimoji="1" lang="en-US" altLang="ko-KR" sz="1000" kern="0" dirty="0" smtClean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</a:rPr>
              <a:t>1) </a:t>
            </a:r>
            <a:r>
              <a:rPr kumimoji="1" lang="en-US" altLang="ko-KR" sz="1000" kern="0" dirty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</a:rPr>
              <a:t>P. Nobles, “A comparison of indoor </a:t>
            </a:r>
            <a:r>
              <a:rPr kumimoji="1" lang="en-US" altLang="ko-KR" sz="1000" kern="0" dirty="0" err="1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</a:rPr>
              <a:t>pathloss</a:t>
            </a:r>
            <a:r>
              <a:rPr kumimoji="1" lang="en-US" altLang="ko-KR" sz="1000" kern="0" dirty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</a:rPr>
              <a:t> measurements at 2 GHz, 5 GHz, 17 GHz and 60 GHz”, COST 259, TD (99)100, </a:t>
            </a:r>
            <a:r>
              <a:rPr kumimoji="1" lang="en-US" altLang="ko-KR" sz="1000" kern="0" dirty="0" err="1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</a:rPr>
              <a:t>Leidschendam</a:t>
            </a:r>
            <a:r>
              <a:rPr kumimoji="1" lang="en-US" altLang="ko-KR" sz="1000" kern="0" dirty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</a:rPr>
              <a:t>, The Netherlands, September 1999</a:t>
            </a:r>
            <a:endParaRPr kumimoji="1" lang="ko-KR" altLang="en-US" sz="1000" kern="0">
              <a:solidFill>
                <a:srgbClr val="000000"/>
              </a:solidFill>
              <a:latin typeface="Calibri" panose="020F0502020204030204" pitchFamily="34" charset="0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79804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lvl="1" indent="0"/>
            <a:r>
              <a:rPr lang="en-US" altLang="ko-KR" dirty="0"/>
              <a:t>Smart </a:t>
            </a:r>
            <a:r>
              <a:rPr lang="en-US" altLang="ko-KR" dirty="0" smtClean="0"/>
              <a:t>home services</a:t>
            </a:r>
            <a:r>
              <a:rPr lang="en-US" altLang="ko-KR" baseline="30000" dirty="0" smtClean="0"/>
              <a:t>1</a:t>
            </a:r>
            <a:r>
              <a:rPr lang="en-US" altLang="ko-KR" baseline="30000" dirty="0" smtClean="0"/>
              <a:t>)</a:t>
            </a:r>
            <a:endParaRPr lang="ko-KR" altLang="en-US" baseline="30000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Required data rate for </a:t>
            </a:r>
            <a:r>
              <a:rPr lang="en-US" altLang="ko-KR" dirty="0" smtClean="0"/>
              <a:t>services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2564904"/>
            <a:ext cx="6356277" cy="2785445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395536" y="6208654"/>
            <a:ext cx="8640960" cy="244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 eaLnBrk="1" hangingPunct="1">
              <a:lnSpc>
                <a:spcPct val="110000"/>
              </a:lnSpc>
              <a:spcBef>
                <a:spcPts val="0"/>
              </a:spcBef>
              <a:buClr>
                <a:srgbClr val="FFFFFF">
                  <a:lumMod val="50000"/>
                </a:srgbClr>
              </a:buClr>
              <a:buSzTx/>
            </a:pPr>
            <a:r>
              <a:rPr kumimoji="1" lang="en-US" altLang="ko-KR" sz="900" kern="0" dirty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</a:rPr>
              <a:t>1) </a:t>
            </a:r>
            <a:r>
              <a:rPr kumimoji="1" lang="en-US" altLang="ko-KR" sz="900" kern="0" dirty="0"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50" charset="-127"/>
                <a:hlinkClick r:id="rId3"/>
              </a:rPr>
              <a:t>www.mdpi.com/journal/energies ISSN 1996-1073</a:t>
            </a:r>
            <a:r>
              <a:rPr kumimoji="1" lang="en-US" altLang="ko-KR" sz="900" kern="0" dirty="0">
                <a:solidFill>
                  <a:schemeClr val="tx1"/>
                </a:solidFill>
                <a:latin typeface="Calibri" panose="020F0502020204030204" pitchFamily="34" charset="0"/>
                <a:ea typeface="맑은 고딕" panose="020B0503020000020004" pitchFamily="50" charset="-127"/>
              </a:rPr>
              <a:t> Smart </a:t>
            </a:r>
            <a:r>
              <a:rPr kumimoji="1" lang="en-US" altLang="ko-KR" sz="900" kern="0" dirty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</a:rPr>
              <a:t>Home Communication Technologies and Applications: Wireless Protocol Assessment for Home Area Network Resources</a:t>
            </a:r>
            <a:endParaRPr kumimoji="1" lang="ko-KR" altLang="en-US" sz="900" kern="0">
              <a:solidFill>
                <a:srgbClr val="000000"/>
              </a:solidFill>
              <a:latin typeface="Calibri" panose="020F0502020204030204" pitchFamily="34" charset="0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5505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Link budget according to BW (1/3)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761627" y="2001228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5GHz band (FCC</a:t>
            </a:r>
            <a:r>
              <a:rPr lang="en-US" altLang="ko-KR" dirty="0"/>
              <a:t>, </a:t>
            </a:r>
            <a:r>
              <a:rPr lang="en-US" altLang="ko-KR" dirty="0" smtClean="0"/>
              <a:t>5.15-5.25GHz)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3277" y="2708920"/>
            <a:ext cx="3998723" cy="3002302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2310" y="2720078"/>
            <a:ext cx="4040130" cy="303339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73100" y="5777747"/>
            <a:ext cx="4754828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1300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All curves are overlapped by power limitation under regulation</a:t>
            </a:r>
            <a:endParaRPr kumimoji="1" lang="ko-KR" altLang="en-US" sz="1300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3513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Link budget according to </a:t>
            </a:r>
            <a:r>
              <a:rPr lang="en-US" altLang="ko-KR" dirty="0" smtClean="0"/>
              <a:t>BW (2/3)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5GHz band (</a:t>
            </a:r>
            <a:r>
              <a:rPr lang="en-US" altLang="ko-KR" dirty="0"/>
              <a:t>ETSI, 5.15-5.25GHz)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588" y="2708919"/>
            <a:ext cx="3986751" cy="2993313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8857" y="2723182"/>
            <a:ext cx="3967756" cy="297905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373100" y="5777747"/>
            <a:ext cx="4754828" cy="292388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defTabSz="914400" eaLnBrk="1" latinLnBrk="1" hangingPunct="1">
              <a:buClrTx/>
              <a:buSzTx/>
              <a:buFontTx/>
              <a:buNone/>
            </a:pPr>
            <a:r>
              <a:rPr kumimoji="1" lang="en-US" altLang="ko-KR" sz="1300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All curves are overlapped by power limitation under regulation</a:t>
            </a:r>
            <a:endParaRPr kumimoji="1" lang="ko-KR" altLang="en-US" sz="1300" dirty="0" err="1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18337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Link budget according to </a:t>
            </a:r>
            <a:r>
              <a:rPr lang="en-US" altLang="ko-KR" dirty="0" smtClean="0"/>
              <a:t>BW (3/3)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2.4GHz band (ETSI)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The </a:t>
            </a:r>
            <a:r>
              <a:rPr lang="en-US" altLang="ko-KR" sz="1600" dirty="0" err="1"/>
              <a:t>Tx</a:t>
            </a:r>
            <a:r>
              <a:rPr lang="en-US" altLang="ko-KR" sz="1600" dirty="0"/>
              <a:t> power </a:t>
            </a:r>
            <a:r>
              <a:rPr lang="en-US" altLang="ko-KR" sz="1600" dirty="0" smtClean="0"/>
              <a:t>is still tightly limited, so we </a:t>
            </a:r>
            <a:r>
              <a:rPr lang="en-US" altLang="ko-KR" sz="1600" dirty="0"/>
              <a:t>can </a:t>
            </a:r>
            <a:r>
              <a:rPr lang="en-US" altLang="ko-KR" sz="1600" dirty="0" smtClean="0"/>
              <a:t>observe small </a:t>
            </a:r>
            <a:r>
              <a:rPr lang="en-US" altLang="ko-KR" sz="1600" dirty="0"/>
              <a:t>enhancement of </a:t>
            </a:r>
            <a:r>
              <a:rPr lang="en-US" altLang="ko-KR" sz="1600" dirty="0" smtClean="0"/>
              <a:t>SNR </a:t>
            </a:r>
            <a:r>
              <a:rPr lang="en-US" altLang="ko-KR" sz="1600" dirty="0"/>
              <a:t>by using </a:t>
            </a:r>
            <a:r>
              <a:rPr lang="en-US" altLang="ko-KR" sz="1600" dirty="0" smtClean="0"/>
              <a:t>NBT (about 3dB)</a:t>
            </a: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ko-KR" altLang="en-US" sz="12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  <p:pic>
        <p:nvPicPr>
          <p:cNvPr id="9" name="그림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9401" y="3129500"/>
            <a:ext cx="3944224" cy="2961383"/>
          </a:xfrm>
          <a:prstGeom prst="rect">
            <a:avLst/>
          </a:prstGeom>
        </p:spPr>
      </p:pic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2995" y="3129500"/>
            <a:ext cx="3944224" cy="2961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3713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959968"/>
          </a:xfrm>
        </p:spPr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The Wi-Fi has been used as a key connectivity technology at home. And, the usage of Wi-Fi for home appliance has been increasing year by year.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E.g. LG Electronics announced to use Wi-Fi in all of home appliances in 2017.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So, it is required for Wi-Fi to support various devices and services at home.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>
                <a:solidFill>
                  <a:schemeClr val="tx1"/>
                </a:solidFill>
              </a:rPr>
              <a:t>E.g. streaming, audio and smart home services described in appendix. 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ko-KR" dirty="0" smtClean="0">
              <a:solidFill>
                <a:schemeClr val="tx1"/>
              </a:solidFill>
            </a:endParaRPr>
          </a:p>
          <a:p>
            <a:pPr marL="361950" indent="-361950">
              <a:buFont typeface="Arial" panose="020B0604020202020204" pitchFamily="34" charset="0"/>
              <a:buChar char="•"/>
            </a:pPr>
            <a:r>
              <a:rPr lang="en-US" altLang="ko-KR" dirty="0"/>
              <a:t>But, </a:t>
            </a:r>
            <a:r>
              <a:rPr lang="en-US" altLang="ko-KR" dirty="0" smtClean="0"/>
              <a:t>it is hard to secure link connection and quality </a:t>
            </a:r>
            <a:r>
              <a:rPr lang="en-US" altLang="ko-KR" dirty="0"/>
              <a:t>everywhere </a:t>
            </a:r>
            <a:r>
              <a:rPr lang="en-US" altLang="ko-KR" dirty="0" smtClean="0"/>
              <a:t>at home. </a:t>
            </a:r>
          </a:p>
          <a:p>
            <a:pPr marL="762000" lvl="1" indent="-361950">
              <a:buFont typeface="Arial" panose="020B0604020202020204" pitchFamily="34" charset="0"/>
              <a:buChar char="•"/>
            </a:pPr>
            <a:r>
              <a:rPr lang="en-US" altLang="ko-KR" dirty="0" smtClean="0"/>
              <a:t>If </a:t>
            </a:r>
            <a:r>
              <a:rPr lang="en-US" altLang="ko-KR" dirty="0"/>
              <a:t>device is far from the AP </a:t>
            </a:r>
            <a:r>
              <a:rPr lang="en-US" altLang="ko-KR" dirty="0" smtClean="0"/>
              <a:t>and/or </a:t>
            </a:r>
            <a:r>
              <a:rPr lang="en-US" altLang="ko-KR" dirty="0"/>
              <a:t>many obstacles </a:t>
            </a:r>
            <a:r>
              <a:rPr lang="en-US" altLang="ko-KR" dirty="0" smtClean="0"/>
              <a:t>like wall or floor are </a:t>
            </a:r>
            <a:r>
              <a:rPr lang="en-US" altLang="ko-KR" dirty="0"/>
              <a:t>located between AP and </a:t>
            </a:r>
            <a:r>
              <a:rPr lang="en-US" altLang="ko-KR" dirty="0" smtClean="0"/>
              <a:t>the device</a:t>
            </a:r>
            <a:r>
              <a:rPr lang="en-US" altLang="ko-KR" dirty="0"/>
              <a:t>, the </a:t>
            </a:r>
            <a:r>
              <a:rPr lang="en-US" altLang="ko-KR" dirty="0" smtClean="0"/>
              <a:t>received signal </a:t>
            </a:r>
            <a:r>
              <a:rPr lang="en-US" altLang="ko-KR" dirty="0"/>
              <a:t>is very </a:t>
            </a:r>
            <a:r>
              <a:rPr lang="en-US" altLang="ko-KR" dirty="0" smtClean="0"/>
              <a:t>poor.</a:t>
            </a:r>
          </a:p>
          <a:p>
            <a:pPr marL="762000" lvl="1" indent="-3619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762000" lvl="1" indent="-361950">
              <a:buFont typeface="Arial" panose="020B0604020202020204" pitchFamily="34" charset="0"/>
              <a:buChar char="•"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4620244" y="4794537"/>
            <a:ext cx="4344244" cy="1138773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defTabSz="914400" eaLnBrk="1" latinLnBrk="1" hangingPunct="1">
              <a:buClrTx/>
              <a:buSzTx/>
            </a:pPr>
            <a:r>
              <a:rPr lang="en-US" altLang="ko-KR" sz="1700" b="1" dirty="0" smtClean="0">
                <a:solidFill>
                  <a:srgbClr val="FF0000"/>
                </a:solidFill>
              </a:rPr>
              <a:t>=&gt; </a:t>
            </a:r>
            <a:r>
              <a:rPr lang="en-US" altLang="ko-KR" sz="1700" b="1" dirty="0">
                <a:solidFill>
                  <a:srgbClr val="FF0000"/>
                </a:solidFill>
              </a:rPr>
              <a:t>W</a:t>
            </a:r>
            <a:r>
              <a:rPr lang="en-US" altLang="ko-KR" sz="1700" b="1" dirty="0" smtClean="0">
                <a:solidFill>
                  <a:srgbClr val="FF0000"/>
                </a:solidFill>
              </a:rPr>
              <a:t>e </a:t>
            </a:r>
            <a:r>
              <a:rPr lang="en-US" altLang="ko-KR" sz="1700" b="1" dirty="0">
                <a:solidFill>
                  <a:srgbClr val="FF0000"/>
                </a:solidFill>
              </a:rPr>
              <a:t>need to investigate that the current Wi-Fi can support various </a:t>
            </a:r>
            <a:r>
              <a:rPr lang="en-US" altLang="ko-KR" sz="1700" b="1" dirty="0" smtClean="0">
                <a:solidFill>
                  <a:srgbClr val="FF0000"/>
                </a:solidFill>
              </a:rPr>
              <a:t>devices and services </a:t>
            </a:r>
            <a:r>
              <a:rPr lang="en-US" altLang="ko-KR" sz="1700" b="1" dirty="0">
                <a:solidFill>
                  <a:srgbClr val="FF0000"/>
                </a:solidFill>
              </a:rPr>
              <a:t>everywhere at </a:t>
            </a:r>
            <a:r>
              <a:rPr lang="en-US" altLang="ko-KR" sz="1700" b="1" dirty="0" smtClean="0">
                <a:solidFill>
                  <a:srgbClr val="FF0000"/>
                </a:solidFill>
              </a:rPr>
              <a:t>home</a:t>
            </a:r>
            <a:endParaRPr lang="en-US" altLang="ko-KR" sz="1700" b="1" dirty="0">
              <a:solidFill>
                <a:srgbClr val="FF0000"/>
              </a:solidFill>
            </a:endParaRPr>
          </a:p>
          <a:p>
            <a:pPr defTabSz="914400" eaLnBrk="1" latinLnBrk="1" hangingPunct="1">
              <a:buClrTx/>
              <a:buSzTx/>
              <a:buFontTx/>
              <a:buNone/>
            </a:pPr>
            <a:endParaRPr kumimoji="1" lang="ko-KR" altLang="en-US" sz="1700" b="1" dirty="0" err="1" smtClean="0">
              <a:solidFill>
                <a:srgbClr val="FF0000"/>
              </a:solidFill>
              <a:latin typeface="Arial" pitchFamily="34" charset="0"/>
              <a:ea typeface="돋움" pitchFamily="50" charset="-127"/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9632" y="4485400"/>
            <a:ext cx="3240360" cy="1967936"/>
          </a:xfrm>
          <a:prstGeom prst="rect">
            <a:avLst/>
          </a:prstGeom>
        </p:spPr>
      </p:pic>
      <p:sp>
        <p:nvSpPr>
          <p:cNvPr id="14" name="타원 13"/>
          <p:cNvSpPr/>
          <p:nvPr/>
        </p:nvSpPr>
        <p:spPr>
          <a:xfrm>
            <a:off x="1979712" y="4941169"/>
            <a:ext cx="288032" cy="648072"/>
          </a:xfrm>
          <a:prstGeom prst="ellips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sys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타원 14"/>
          <p:cNvSpPr/>
          <p:nvPr/>
        </p:nvSpPr>
        <p:spPr>
          <a:xfrm>
            <a:off x="2665924" y="5204601"/>
            <a:ext cx="288032" cy="648072"/>
          </a:xfrm>
          <a:prstGeom prst="ellips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sys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899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Assumption for analysis (1/2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 smtClean="0"/>
              <a:t>: Topology</a:t>
            </a:r>
            <a:r>
              <a:rPr lang="en-US" altLang="ko-KR" dirty="0" smtClean="0"/>
              <a:t>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To investigate the raised issue of home Wi-Fi, we assume the WLAN system which operates on 2.4GHz band or 5GHz band for our analysis.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The 11ax system which has been designed for dense environment including the residential use case is assumed.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And, to confirm the impact of the frequency characteristic, both 2.4GHz and 5GHz </a:t>
            </a:r>
            <a:r>
              <a:rPr lang="en-US" altLang="ko-KR" sz="1400" smtClean="0"/>
              <a:t>band are </a:t>
            </a:r>
            <a:r>
              <a:rPr lang="en-US" altLang="ko-KR" sz="1400" dirty="0" smtClean="0"/>
              <a:t>assumed for investigation.  </a:t>
            </a:r>
            <a:endParaRPr lang="en-US" altLang="ko-KR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We investigate the performance of the WLAN system in realistic home environment </a:t>
            </a:r>
            <a:r>
              <a:rPr lang="en-US" altLang="ko-KR" sz="1400" dirty="0"/>
              <a:t>where we use the modified </a:t>
            </a:r>
            <a:r>
              <a:rPr lang="en-US" altLang="ko-KR" sz="1400" dirty="0" smtClean="0"/>
              <a:t>scenario from the simulation scenario-1[1]</a:t>
            </a:r>
            <a:r>
              <a:rPr lang="en-US" altLang="ko-KR" sz="1400" baseline="30000" dirty="0" smtClean="0"/>
              <a:t>  </a:t>
            </a:r>
            <a:r>
              <a:rPr lang="en-US" altLang="ko-KR" sz="1400" dirty="0" smtClean="0"/>
              <a:t>for </a:t>
            </a:r>
            <a:r>
              <a:rPr lang="en-US" altLang="ko-KR" sz="1400" dirty="0"/>
              <a:t>the </a:t>
            </a:r>
            <a:r>
              <a:rPr lang="en-US" altLang="ko-KR" sz="1400" dirty="0" smtClean="0"/>
              <a:t>simulation.</a:t>
            </a:r>
            <a:endParaRPr lang="en-US" altLang="ko-KR" sz="1400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 smtClean="0"/>
              <a:t>One </a:t>
            </a:r>
            <a:r>
              <a:rPr lang="en-US" altLang="ko-KR" sz="1200" dirty="0"/>
              <a:t>Apartment is constructed with four </a:t>
            </a:r>
            <a:r>
              <a:rPr lang="en-US" altLang="ko-KR" sz="1200" dirty="0" smtClean="0"/>
              <a:t>rooms  </a:t>
            </a:r>
            <a:endParaRPr lang="en-US" altLang="ko-KR" sz="1200" dirty="0"/>
          </a:p>
          <a:p>
            <a:pPr lvl="3">
              <a:buFont typeface="Arial" panose="020B0604020202020204" pitchFamily="34" charset="0"/>
              <a:buChar char="•"/>
            </a:pPr>
            <a:r>
              <a:rPr lang="en-US" altLang="ko-KR" sz="1000" dirty="0"/>
              <a:t>Single </a:t>
            </a:r>
            <a:r>
              <a:rPr lang="en-US" altLang="ko-KR" sz="1000" dirty="0" smtClean="0"/>
              <a:t>AP, </a:t>
            </a:r>
            <a:r>
              <a:rPr lang="en-US" altLang="ko-KR" sz="1000" dirty="0"/>
              <a:t>Single STA per </a:t>
            </a:r>
            <a:r>
              <a:rPr lang="en-US" altLang="ko-KR" sz="1000" dirty="0" smtClean="0"/>
              <a:t>room</a:t>
            </a:r>
            <a:endParaRPr lang="ko-KR" altLang="en-US" sz="1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  <p:grpSp>
        <p:nvGrpSpPr>
          <p:cNvPr id="7" name="그룹 6"/>
          <p:cNvGrpSpPr/>
          <p:nvPr/>
        </p:nvGrpSpPr>
        <p:grpSpPr>
          <a:xfrm>
            <a:off x="2599384" y="4629651"/>
            <a:ext cx="1900608" cy="1607661"/>
            <a:chOff x="776536" y="2132856"/>
            <a:chExt cx="2910703" cy="2426168"/>
          </a:xfrm>
        </p:grpSpPr>
        <p:sp>
          <p:nvSpPr>
            <p:cNvPr id="8" name="직사각형 7"/>
            <p:cNvSpPr/>
            <p:nvPr/>
          </p:nvSpPr>
          <p:spPr bwMode="auto">
            <a:xfrm>
              <a:off x="776536" y="2132856"/>
              <a:ext cx="2664296" cy="2160240"/>
            </a:xfrm>
            <a:prstGeom prst="rect">
              <a:avLst/>
            </a:prstGeom>
            <a:noFill/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cxnSp>
          <p:nvCxnSpPr>
            <p:cNvPr id="9" name="직선 연결선 8"/>
            <p:cNvCxnSpPr>
              <a:stCxn id="8" idx="0"/>
              <a:endCxn id="8" idx="2"/>
            </p:cNvCxnSpPr>
            <p:nvPr/>
          </p:nvCxnSpPr>
          <p:spPr bwMode="auto">
            <a:xfrm>
              <a:off x="2108684" y="2132856"/>
              <a:ext cx="0" cy="2160240"/>
            </a:xfrm>
            <a:prstGeom prst="line">
              <a:avLst/>
            </a:prstGeom>
            <a:solidFill>
              <a:srgbClr val="BBE0E3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0" name="직선 연결선 9"/>
            <p:cNvCxnSpPr>
              <a:stCxn id="8" idx="1"/>
              <a:endCxn id="8" idx="3"/>
            </p:cNvCxnSpPr>
            <p:nvPr/>
          </p:nvCxnSpPr>
          <p:spPr bwMode="auto">
            <a:xfrm>
              <a:off x="776536" y="3212976"/>
              <a:ext cx="2664296" cy="0"/>
            </a:xfrm>
            <a:prstGeom prst="line">
              <a:avLst/>
            </a:prstGeom>
            <a:solidFill>
              <a:srgbClr val="BBE0E3"/>
            </a:solidFill>
            <a:ln w="2857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" name="타원 10"/>
            <p:cNvSpPr/>
            <p:nvPr/>
          </p:nvSpPr>
          <p:spPr bwMode="auto">
            <a:xfrm>
              <a:off x="848544" y="2198330"/>
              <a:ext cx="216024" cy="216024"/>
            </a:xfrm>
            <a:prstGeom prst="ellipse">
              <a:avLst/>
            </a:prstGeom>
            <a:solidFill>
              <a:srgbClr val="7030A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2" name="타원 11"/>
            <p:cNvSpPr/>
            <p:nvPr/>
          </p:nvSpPr>
          <p:spPr bwMode="auto">
            <a:xfrm>
              <a:off x="1231391" y="4005064"/>
              <a:ext cx="216024" cy="216024"/>
            </a:xfrm>
            <a:prstGeom prst="ellipse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3" name="타원 12"/>
            <p:cNvSpPr/>
            <p:nvPr/>
          </p:nvSpPr>
          <p:spPr bwMode="auto">
            <a:xfrm>
              <a:off x="3174973" y="3799653"/>
              <a:ext cx="216024" cy="216024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4" name="타원 13"/>
            <p:cNvSpPr/>
            <p:nvPr/>
          </p:nvSpPr>
          <p:spPr bwMode="auto">
            <a:xfrm>
              <a:off x="2601499" y="2460179"/>
              <a:ext cx="216024" cy="216024"/>
            </a:xfrm>
            <a:prstGeom prst="ellipse">
              <a:avLst/>
            </a:prstGeom>
            <a:solidFill>
              <a:srgbClr val="00B0F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square" rtlCol="0" anchor="ctr">
              <a:noAutofit/>
            </a:bodyPr>
            <a:lstStyle/>
            <a:p>
              <a:pPr marL="90488" marR="0" lvl="0" indent="-90488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Char char="•"/>
                <a:tabLst/>
                <a:defRPr/>
              </a:pPr>
              <a:endParaRPr kumimoji="1" lang="ko-KR" alt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41173" y="2486362"/>
              <a:ext cx="415498" cy="292388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ko-KR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rPr>
                <a:t>AP</a:t>
              </a:r>
              <a:endParaRPr kumimoji="1" lang="ko-KR" alt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565423" y="2709823"/>
              <a:ext cx="598690" cy="292388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ko-KR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rPr>
                <a:t>STA1</a:t>
              </a:r>
              <a:endParaRPr kumimoji="1" lang="ko-KR" alt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085793" y="4266636"/>
              <a:ext cx="598690" cy="292388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ko-KR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rPr>
                <a:t>STA2</a:t>
              </a:r>
              <a:endParaRPr kumimoji="1" lang="ko-KR" alt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088549" y="4242609"/>
              <a:ext cx="598690" cy="292388"/>
            </a:xfrm>
            <a:prstGeom prst="rect">
              <a:avLst/>
            </a:prstGeom>
            <a:noFill/>
          </p:spPr>
          <p:txBody>
            <a:bodyPr wrap="none" rtlCol="0" anchor="t" anchorCtr="0">
              <a:spAutoFit/>
            </a:bodyPr>
            <a:lstStyle/>
            <a:p>
              <a:pPr marL="0" marR="0" lvl="0" indent="0" algn="ctr" defTabSz="914400" eaLnBrk="1" fontAlgn="auto" latinLnBrk="1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en-US" altLang="ko-KR" sz="13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ea typeface="돋움" pitchFamily="50" charset="-127"/>
                </a:rPr>
                <a:t>STA3</a:t>
              </a:r>
              <a:endParaRPr kumimoji="1" lang="ko-KR" altLang="en-US" sz="13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돋움" pitchFamily="50" charset="-127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499992" y="4635713"/>
            <a:ext cx="3672408" cy="1169551"/>
          </a:xfrm>
          <a:prstGeom prst="rect">
            <a:avLst/>
          </a:prstGeom>
          <a:noFill/>
        </p:spPr>
        <p:txBody>
          <a:bodyPr wrap="square" rtlCol="0" anchor="t" anchorCtr="0">
            <a:spAutoFit/>
          </a:bodyPr>
          <a:lstStyle/>
          <a:p>
            <a:pPr marL="342900" indent="-342900" defTabSz="914400" eaLnBrk="1" latinLnBrk="1" hangingPunct="1">
              <a:buClrTx/>
              <a:buSzTx/>
              <a:buFont typeface="+mj-lt"/>
              <a:buAutoNum type="arabicPeriod"/>
            </a:pPr>
            <a:r>
              <a:rPr kumimoji="1" lang="en-US" altLang="ko-KR" sz="10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Number of wall traversed for each STA</a:t>
            </a:r>
          </a:p>
          <a:p>
            <a:pPr marL="627063" lvl="1" indent="-171450" defTabSz="914400" eaLnBrk="1" latinLnBrk="1" hangingPunct="1">
              <a:buClrTx/>
              <a:buSzTx/>
              <a:buFont typeface="Arial" panose="020B0604020202020204" pitchFamily="34" charset="0"/>
              <a:buChar char="•"/>
            </a:pPr>
            <a:r>
              <a:rPr kumimoji="1" lang="en-US" altLang="ko-KR" sz="10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One wall : STA 1, STA2</a:t>
            </a:r>
          </a:p>
          <a:p>
            <a:pPr marL="627063" lvl="1" indent="-171450" defTabSz="914400" eaLnBrk="1" latinLnBrk="1" hangingPunct="1">
              <a:buClrTx/>
              <a:buSzTx/>
              <a:buFont typeface="Arial" panose="020B0604020202020204" pitchFamily="34" charset="0"/>
              <a:buChar char="•"/>
            </a:pPr>
            <a:r>
              <a:rPr kumimoji="1" lang="en-US" altLang="ko-KR" sz="10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Two wall : STA3</a:t>
            </a:r>
          </a:p>
          <a:p>
            <a:pPr marL="627063" lvl="1" indent="-171450" defTabSz="914400" eaLnBrk="1" latinLnBrk="1" hangingPunct="1">
              <a:buClrTx/>
              <a:buSzTx/>
              <a:buFont typeface="Arial" panose="020B0604020202020204" pitchFamily="34" charset="0"/>
              <a:buChar char="•"/>
            </a:pPr>
            <a:endParaRPr kumimoji="1" lang="en-US" altLang="ko-KR" sz="1000" b="1" dirty="0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  <a:p>
            <a:pPr marL="342900" indent="-342900" defTabSz="914400" eaLnBrk="1" latinLnBrk="1" hangingPunct="1">
              <a:buClrTx/>
              <a:buSzTx/>
              <a:buFont typeface="+mj-lt"/>
              <a:buAutoNum type="arabicPeriod"/>
            </a:pPr>
            <a:r>
              <a:rPr kumimoji="1" lang="en-US" altLang="ko-KR" sz="10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Distance of each STA</a:t>
            </a:r>
          </a:p>
          <a:p>
            <a:pPr marL="627063" lvl="1" indent="-171450" defTabSz="914400" eaLnBrk="1" latinLnBrk="1" hangingPunct="1">
              <a:buClrTx/>
              <a:buSzTx/>
              <a:buFont typeface="Arial" panose="020B0604020202020204" pitchFamily="34" charset="0"/>
              <a:buChar char="•"/>
            </a:pPr>
            <a:r>
              <a:rPr kumimoji="1" lang="en-US" altLang="ko-KR" sz="10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STA1 : 7m</a:t>
            </a:r>
          </a:p>
          <a:p>
            <a:pPr marL="627063" lvl="1" indent="-171450" defTabSz="914400" eaLnBrk="1" latinLnBrk="1" hangingPunct="1">
              <a:buClrTx/>
              <a:buSzTx/>
              <a:buFont typeface="Arial" panose="020B0604020202020204" pitchFamily="34" charset="0"/>
              <a:buChar char="•"/>
            </a:pPr>
            <a:r>
              <a:rPr kumimoji="1" lang="en-US" altLang="ko-KR" sz="10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STA2&amp;STA3 : 10m</a:t>
            </a:r>
            <a:endParaRPr kumimoji="1" lang="ko-KR" altLang="en-US" sz="1000" b="1" dirty="0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cxnSp>
        <p:nvCxnSpPr>
          <p:cNvPr id="22" name="직선 화살표 연결선 21"/>
          <p:cNvCxnSpPr>
            <a:stCxn id="11" idx="6"/>
          </p:cNvCxnSpPr>
          <p:nvPr/>
        </p:nvCxnSpPr>
        <p:spPr bwMode="auto">
          <a:xfrm>
            <a:off x="2787461" y="4744609"/>
            <a:ext cx="1039699" cy="17350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4" name="직선 화살표 연결선 23"/>
          <p:cNvCxnSpPr>
            <a:stCxn id="11" idx="6"/>
            <a:endCxn id="13" idx="2"/>
          </p:cNvCxnSpPr>
          <p:nvPr/>
        </p:nvCxnSpPr>
        <p:spPr bwMode="auto">
          <a:xfrm>
            <a:off x="2787461" y="4744609"/>
            <a:ext cx="1378036" cy="10610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직선 화살표 연결선 25"/>
          <p:cNvCxnSpPr>
            <a:stCxn id="11" idx="5"/>
          </p:cNvCxnSpPr>
          <p:nvPr/>
        </p:nvCxnSpPr>
        <p:spPr bwMode="auto">
          <a:xfrm>
            <a:off x="2766804" y="4795218"/>
            <a:ext cx="206477" cy="10022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3" name="직선 화살표 연결선 22"/>
          <p:cNvCxnSpPr/>
          <p:nvPr/>
        </p:nvCxnSpPr>
        <p:spPr bwMode="auto">
          <a:xfrm>
            <a:off x="2525713" y="4631462"/>
            <a:ext cx="0" cy="7157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7" name="직선 화살표 연결선 26"/>
          <p:cNvCxnSpPr/>
          <p:nvPr/>
        </p:nvCxnSpPr>
        <p:spPr bwMode="auto">
          <a:xfrm>
            <a:off x="2402503" y="4606268"/>
            <a:ext cx="0" cy="14213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2321596" y="4782844"/>
            <a:ext cx="351378" cy="230832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9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5m</a:t>
            </a:r>
            <a:endParaRPr kumimoji="1" lang="ko-KR" altLang="en-US" sz="900" b="1" dirty="0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121278" y="5656722"/>
            <a:ext cx="415499" cy="230832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900" b="1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10m</a:t>
            </a:r>
            <a:endParaRPr kumimoji="1" lang="ko-KR" altLang="en-US" sz="900" b="1" dirty="0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1231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그룹 14"/>
          <p:cNvGrpSpPr/>
          <p:nvPr/>
        </p:nvGrpSpPr>
        <p:grpSpPr>
          <a:xfrm>
            <a:off x="1763688" y="2708920"/>
            <a:ext cx="5040560" cy="2880320"/>
            <a:chOff x="1691680" y="2708920"/>
            <a:chExt cx="5005795" cy="3024336"/>
          </a:xfrm>
        </p:grpSpPr>
        <p:pic>
          <p:nvPicPr>
            <p:cNvPr id="7" name="내용 개체 틀 13" descr="Data-detect.ti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>
            <a:xfrm>
              <a:off x="1691680" y="2708920"/>
              <a:ext cx="5005795" cy="3024336"/>
            </a:xfrm>
            <a:prstGeom prst="rect">
              <a:avLst/>
            </a:prstGeom>
          </p:spPr>
        </p:pic>
        <p:cxnSp>
          <p:nvCxnSpPr>
            <p:cNvPr id="8" name="직선 연결선 7"/>
            <p:cNvCxnSpPr/>
            <p:nvPr/>
          </p:nvCxnSpPr>
          <p:spPr bwMode="auto">
            <a:xfrm>
              <a:off x="4499992" y="2993790"/>
              <a:ext cx="0" cy="243703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9" name="직선 연결선 8"/>
            <p:cNvCxnSpPr/>
            <p:nvPr/>
          </p:nvCxnSpPr>
          <p:spPr bwMode="auto">
            <a:xfrm>
              <a:off x="3530332" y="2993790"/>
              <a:ext cx="0" cy="243703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7030A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" name="직사각형 9"/>
            <p:cNvSpPr/>
            <p:nvPr/>
          </p:nvSpPr>
          <p:spPr>
            <a:xfrm>
              <a:off x="2796895" y="2719953"/>
              <a:ext cx="2927233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1200" dirty="0">
                  <a:solidFill>
                    <a:schemeClr val="tx1"/>
                  </a:solidFill>
                </a:rPr>
                <a:t>RSSI of detected OBSS PPDU  ( 80MHz )</a:t>
              </a:r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Assumption for analysis (2/2</a:t>
            </a:r>
            <a:r>
              <a:rPr lang="en-US" altLang="ko-KR" dirty="0" smtClean="0"/>
              <a:t>)</a:t>
            </a:r>
            <a:br>
              <a:rPr lang="en-US" altLang="ko-KR" dirty="0" smtClean="0"/>
            </a:br>
            <a:r>
              <a:rPr lang="en-US" altLang="ko-KR" dirty="0" smtClean="0"/>
              <a:t>: OBSS interference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00128"/>
          </a:xfrm>
        </p:spPr>
        <p:txBody>
          <a:bodyPr>
            <a:normAutofit fontScale="5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For the consideration of the influence of interference in home, the following interference measurement is assumed.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To measure the interference, we considered the RSSI of</a:t>
            </a:r>
            <a:r>
              <a:rPr lang="ko-KR" altLang="en-US" smtClean="0"/>
              <a:t> </a:t>
            </a:r>
            <a:r>
              <a:rPr lang="en-US" altLang="ko-KR" dirty="0" smtClean="0"/>
              <a:t>OBSS PPDU in residential environment as provided in [2].</a:t>
            </a:r>
            <a:endParaRPr lang="en-US" altLang="ko-KR" baseline="300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In the downlink, we can observe that the 10% of STAs are affected by interference larger than -62dBm and the 40% of STAs are influenced by interference larger than -72dBm.</a:t>
            </a:r>
          </a:p>
          <a:p>
            <a:pPr marL="457200" lvl="1" indent="0"/>
            <a:r>
              <a:rPr lang="en-US" altLang="ko-KR" dirty="0" smtClean="0"/>
              <a:t>=&gt; The environment used in the reference is a bit different from what we assumed in this presentation, but we simply assumed these two RSSI values as OBSS interference in our analysis. </a:t>
            </a:r>
            <a:r>
              <a:rPr lang="ko-KR" altLang="en-US" smtClean="0"/>
              <a:t>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743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Required SNR per MCS for analysis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dirty="0" smtClean="0"/>
              <a:t>FER Performance at 10% FER on 20MHz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Based on the frame formats which are defined in 11ax, we check the performance and further consider the </a:t>
            </a:r>
            <a:r>
              <a:rPr lang="en-US" altLang="ko-KR" dirty="0" err="1" smtClean="0"/>
              <a:t>beamforming</a:t>
            </a:r>
            <a:r>
              <a:rPr lang="en-US" altLang="ko-KR" dirty="0" smtClean="0"/>
              <a:t> case in the simulation.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</a:rPr>
              <a:t>Required SNR of each MCS level at 10% FER (dB</a:t>
            </a:r>
            <a:r>
              <a:rPr lang="en-US" altLang="ko-KR" dirty="0" smtClean="0">
                <a:solidFill>
                  <a:schemeClr val="tx1"/>
                </a:solidFill>
              </a:rPr>
              <a:t>) – Simulation assumption is in Appendix</a:t>
            </a:r>
            <a:endParaRPr lang="en-US" altLang="ko-KR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/>
              <a:t> 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/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  <p:graphicFrame>
        <p:nvGraphicFramePr>
          <p:cNvPr id="7" name="표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0245027"/>
              </p:ext>
            </p:extLst>
          </p:nvPr>
        </p:nvGraphicFramePr>
        <p:xfrm>
          <a:off x="4925328" y="3431725"/>
          <a:ext cx="3528392" cy="2682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2098"/>
                <a:gridCol w="882098"/>
                <a:gridCol w="882098"/>
                <a:gridCol w="882098"/>
              </a:tblGrid>
              <a:tr h="1885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MCS level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SNR</a:t>
                      </a:r>
                      <a:r>
                        <a:rPr lang="en-US" altLang="ko-KR" sz="1000" b="1" baseline="30000" dirty="0" smtClean="0">
                          <a:latin typeface="+mn-lt"/>
                          <a:ea typeface="LG체_v0.1 Light" panose="020B0600000101010101" pitchFamily="50" charset="-127"/>
                        </a:rPr>
                        <a:t>1)</a:t>
                      </a:r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 (dB)</a:t>
                      </a:r>
                      <a:endParaRPr lang="ko-KR" altLang="en-US" sz="1000" b="1" baseline="30000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SNR</a:t>
                      </a:r>
                      <a:r>
                        <a:rPr lang="en-US" altLang="ko-KR" sz="1000" b="1" baseline="30000" dirty="0" smtClean="0">
                          <a:latin typeface="+mn-lt"/>
                          <a:ea typeface="LG체_v0.1 Light" panose="020B0600000101010101" pitchFamily="50" charset="-127"/>
                        </a:rPr>
                        <a:t>2) </a:t>
                      </a:r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(dB)</a:t>
                      </a:r>
                      <a:endParaRPr lang="ko-KR" altLang="en-US" sz="1000" b="1" baseline="30000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SNR</a:t>
                      </a:r>
                      <a:r>
                        <a:rPr lang="en-US" altLang="ko-KR" sz="1000" b="1" baseline="30000" dirty="0" smtClean="0">
                          <a:latin typeface="+mn-lt"/>
                          <a:ea typeface="LG체_v0.1 Light" panose="020B0600000101010101" pitchFamily="50" charset="-127"/>
                        </a:rPr>
                        <a:t>3) </a:t>
                      </a:r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(dB)</a:t>
                      </a:r>
                      <a:endParaRPr lang="ko-KR" altLang="en-US" sz="1000" b="1" baseline="30000" smtClean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</a:tr>
              <a:tr h="2085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0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8.5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4.4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lt"/>
                          <a:ea typeface="LG체_v0.1 Light" panose="020B0600000101010101" pitchFamily="50" charset="-127"/>
                        </a:rPr>
                        <a:t>1.9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</a:tr>
              <a:tr h="2085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1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11.2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6.9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lt"/>
                          <a:ea typeface="LG체_v0.1 Light" panose="020B0600000101010101" pitchFamily="50" charset="-127"/>
                        </a:rPr>
                        <a:t>4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</a:tr>
              <a:tr h="2085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2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15.1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10.5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lt"/>
                          <a:ea typeface="LG체_v0.1 Light" panose="020B0600000101010101" pitchFamily="50" charset="-127"/>
                        </a:rPr>
                        <a:t>5.7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</a:tr>
              <a:tr h="2085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3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16.7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12.1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lt"/>
                          <a:ea typeface="LG체_v0.1 Light" panose="020B0600000101010101" pitchFamily="50" charset="-127"/>
                        </a:rPr>
                        <a:t>9.5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</a:tr>
              <a:tr h="2085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4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21.1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16.5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lt"/>
                          <a:ea typeface="LG체_v0.1 Light" panose="020B0600000101010101" pitchFamily="50" charset="-127"/>
                        </a:rPr>
                        <a:t>11.9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</a:tr>
              <a:tr h="2085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5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25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20.3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lt"/>
                          <a:ea typeface="LG체_v0.1 Light" panose="020B0600000101010101" pitchFamily="50" charset="-127"/>
                        </a:rPr>
                        <a:t>13.7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</a:tr>
              <a:tr h="2085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6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27.3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22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lt"/>
                          <a:ea typeface="LG체_v0.1 Light" panose="020B0600000101010101" pitchFamily="50" charset="-127"/>
                        </a:rPr>
                        <a:t>15.6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</a:tr>
              <a:tr h="2085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7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29.1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24.1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lt"/>
                          <a:ea typeface="LG체_v0.1 Light" panose="020B0600000101010101" pitchFamily="50" charset="-127"/>
                        </a:rPr>
                        <a:t>17.2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</a:tr>
              <a:tr h="2085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8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33.8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28.1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lt"/>
                          <a:ea typeface="LG체_v0.1 Light" panose="020B0600000101010101" pitchFamily="50" charset="-127"/>
                        </a:rPr>
                        <a:t>21.6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</a:tr>
              <a:tr h="2085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9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36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29.5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lt"/>
                          <a:ea typeface="LG체_v0.1 Light" panose="020B0600000101010101" pitchFamily="50" charset="-127"/>
                        </a:rPr>
                        <a:t>23.6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직사각형 8"/>
          <p:cNvSpPr/>
          <p:nvPr/>
        </p:nvSpPr>
        <p:spPr>
          <a:xfrm>
            <a:off x="671858" y="6202259"/>
            <a:ext cx="4309193" cy="2446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1" hangingPunct="1">
              <a:lnSpc>
                <a:spcPct val="110000"/>
              </a:lnSpc>
              <a:spcBef>
                <a:spcPts val="0"/>
              </a:spcBef>
              <a:buClr>
                <a:srgbClr val="FFFFFF">
                  <a:lumMod val="50000"/>
                </a:srgbClr>
              </a:buClr>
              <a:buSzTx/>
            </a:pPr>
            <a:r>
              <a:rPr kumimoji="1" lang="de-DE" altLang="ko-KR" sz="900" kern="0" dirty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</a:rPr>
              <a:t>1) SU </a:t>
            </a:r>
            <a:r>
              <a:rPr kumimoji="1" lang="de-DE" altLang="ko-KR" sz="900" kern="0" dirty="0" smtClean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</a:rPr>
              <a:t>PPDU, </a:t>
            </a:r>
            <a:r>
              <a:rPr kumimoji="1" lang="de-DE" altLang="ko-KR" sz="900" kern="0" dirty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</a:rPr>
              <a:t>2) Extended Range PPDU w/ </a:t>
            </a:r>
            <a:r>
              <a:rPr kumimoji="1" lang="de-DE" altLang="ko-KR" sz="900" kern="0" dirty="0" smtClean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</a:rPr>
              <a:t>106-tone RU, </a:t>
            </a:r>
            <a:r>
              <a:rPr kumimoji="1" lang="de-DE" altLang="ko-KR" sz="900" kern="0" dirty="0">
                <a:solidFill>
                  <a:srgbClr val="000000"/>
                </a:solidFill>
                <a:latin typeface="Calibri" panose="020F0502020204030204" pitchFamily="34" charset="0"/>
                <a:ea typeface="맑은 고딕" panose="020B0503020000020004" pitchFamily="50" charset="-127"/>
              </a:rPr>
              <a:t>3) SU-PPDU w/ 3x2 beamfomring</a:t>
            </a:r>
            <a:endParaRPr kumimoji="1" lang="ko-KR" altLang="en-US" sz="900" kern="0" dirty="0">
              <a:solidFill>
                <a:srgbClr val="000000"/>
              </a:solidFill>
              <a:latin typeface="Calibri" panose="020F0502020204030204" pitchFamily="34" charset="0"/>
              <a:ea typeface="맑은 고딕" panose="020B0503020000020004" pitchFamily="50" charset="-127"/>
            </a:endParaRPr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261113"/>
              </p:ext>
            </p:extLst>
          </p:nvPr>
        </p:nvGraphicFramePr>
        <p:xfrm>
          <a:off x="1000175" y="3426460"/>
          <a:ext cx="3528392" cy="2682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82098"/>
                <a:gridCol w="882098"/>
                <a:gridCol w="882098"/>
                <a:gridCol w="882098"/>
              </a:tblGrid>
              <a:tr h="188598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MCS level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SNR</a:t>
                      </a:r>
                      <a:r>
                        <a:rPr lang="en-US" altLang="ko-KR" sz="1000" b="1" baseline="30000" dirty="0" smtClean="0">
                          <a:latin typeface="+mn-lt"/>
                          <a:ea typeface="LG체_v0.1 Light" panose="020B0600000101010101" pitchFamily="50" charset="-127"/>
                        </a:rPr>
                        <a:t>1)</a:t>
                      </a:r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 (dB)</a:t>
                      </a:r>
                      <a:endParaRPr lang="ko-KR" altLang="en-US" sz="1000" b="1" baseline="30000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SNR</a:t>
                      </a:r>
                      <a:r>
                        <a:rPr lang="en-US" altLang="ko-KR" sz="1000" b="1" baseline="30000" dirty="0" smtClean="0">
                          <a:latin typeface="+mn-lt"/>
                          <a:ea typeface="LG체_v0.1 Light" panose="020B0600000101010101" pitchFamily="50" charset="-127"/>
                        </a:rPr>
                        <a:t>2) </a:t>
                      </a:r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(dB)</a:t>
                      </a:r>
                      <a:endParaRPr lang="ko-KR" altLang="en-US" sz="1000" b="1" baseline="30000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SNR</a:t>
                      </a:r>
                      <a:r>
                        <a:rPr lang="en-US" altLang="ko-KR" sz="1000" b="1" baseline="30000" dirty="0" smtClean="0">
                          <a:latin typeface="+mn-lt"/>
                          <a:ea typeface="LG체_v0.1 Light" panose="020B0600000101010101" pitchFamily="50" charset="-127"/>
                        </a:rPr>
                        <a:t>3) </a:t>
                      </a:r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(dB)</a:t>
                      </a:r>
                      <a:endParaRPr lang="ko-KR" altLang="en-US" sz="1000" b="1" baseline="30000" smtClean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</a:tr>
              <a:tr h="2085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0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8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3.3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lt"/>
                          <a:ea typeface="LG체_v0.1 Light" panose="020B0600000101010101" pitchFamily="50" charset="-127"/>
                        </a:rPr>
                        <a:t>0.8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</a:tr>
              <a:tr h="2085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1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11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6.2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lt"/>
                          <a:ea typeface="LG체_v0.1 Light" panose="020B0600000101010101" pitchFamily="50" charset="-127"/>
                        </a:rPr>
                        <a:t>2.3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</a:tr>
              <a:tr h="2085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2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15.8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10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lt"/>
                          <a:ea typeface="LG체_v0.1 Light" panose="020B0600000101010101" pitchFamily="50" charset="-127"/>
                        </a:rPr>
                        <a:t>3.5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</a:tr>
              <a:tr h="2085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3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16.6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11.5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lt"/>
                          <a:ea typeface="LG체_v0.1 Light" panose="020B0600000101010101" pitchFamily="50" charset="-127"/>
                        </a:rPr>
                        <a:t>5.6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</a:tr>
              <a:tr h="2085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4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21.6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16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lt"/>
                          <a:ea typeface="LG체_v0.1 Light" panose="020B0600000101010101" pitchFamily="50" charset="-127"/>
                        </a:rPr>
                        <a:t>8.4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</a:tr>
              <a:tr h="2085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5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24.5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19.5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lt"/>
                          <a:ea typeface="LG체_v0.1 Light" panose="020B0600000101010101" pitchFamily="50" charset="-127"/>
                        </a:rPr>
                        <a:t>12.6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</a:tr>
              <a:tr h="2085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6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26.6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21.3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lt"/>
                          <a:ea typeface="LG체_v0.1 Light" panose="020B0600000101010101" pitchFamily="50" charset="-127"/>
                        </a:rPr>
                        <a:t>14.2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</a:tr>
              <a:tr h="2085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7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28.8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23.6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lt"/>
                          <a:ea typeface="LG체_v0.1 Light" panose="020B0600000101010101" pitchFamily="50" charset="-127"/>
                        </a:rPr>
                        <a:t>15.5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</a:tr>
              <a:tr h="2085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8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31.4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26.8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lt"/>
                          <a:ea typeface="LG체_v0.1 Light" panose="020B0600000101010101" pitchFamily="50" charset="-127"/>
                        </a:rPr>
                        <a:t>20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</a:tr>
              <a:tr h="2085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9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33.8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latin typeface="+mn-lt"/>
                          <a:ea typeface="LG체_v0.1 Light" panose="020B0600000101010101" pitchFamily="50" charset="-127"/>
                        </a:rPr>
                        <a:t>28.6</a:t>
                      </a:r>
                      <a:endParaRPr lang="ko-KR" altLang="en-US" sz="1000" b="1" dirty="0"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00" b="1" dirty="0" smtClean="0">
                          <a:solidFill>
                            <a:schemeClr val="tx1"/>
                          </a:solidFill>
                          <a:latin typeface="+mn-lt"/>
                          <a:ea typeface="LG체_v0.1 Light" panose="020B0600000101010101" pitchFamily="50" charset="-127"/>
                        </a:rPr>
                        <a:t>21.8</a:t>
                      </a:r>
                      <a:endParaRPr lang="ko-KR" altLang="en-US" sz="1000" b="1" dirty="0">
                        <a:solidFill>
                          <a:schemeClr val="tx1"/>
                        </a:solidFill>
                        <a:latin typeface="+mn-lt"/>
                        <a:ea typeface="LG체_v0.1 Light" panose="020B0600000101010101" pitchFamily="50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064295" y="3140968"/>
            <a:ext cx="1140056" cy="276999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1) 5GHz band</a:t>
            </a:r>
            <a:endParaRPr kumimoji="1" lang="ko-KR" altLang="en-US" sz="1200" dirty="0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85288" y="3126627"/>
            <a:ext cx="1268297" cy="276999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algn="ctr" defTabSz="914400" eaLnBrk="1" latinLnBrk="1" hangingPunct="1">
              <a:buClrTx/>
              <a:buSzTx/>
              <a:buFontTx/>
              <a:buNone/>
            </a:pPr>
            <a:r>
              <a:rPr kumimoji="1" lang="en-US" altLang="ko-KR" sz="1200" dirty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2</a:t>
            </a:r>
            <a:r>
              <a:rPr kumimoji="1" lang="en-US" altLang="ko-KR" sz="1200" dirty="0" smtClean="0">
                <a:solidFill>
                  <a:srgbClr val="000000"/>
                </a:solidFill>
                <a:latin typeface="Arial" pitchFamily="34" charset="0"/>
                <a:ea typeface="돋움" pitchFamily="50" charset="-127"/>
              </a:rPr>
              <a:t>) 2.4GHz band</a:t>
            </a:r>
            <a:endParaRPr kumimoji="1" lang="ko-KR" altLang="en-US" sz="1200" dirty="0" smtClean="0">
              <a:solidFill>
                <a:srgbClr val="000000"/>
              </a:solidFill>
              <a:latin typeface="Arial" pitchFamily="34" charset="0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7853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000" dirty="0" smtClean="0"/>
              <a:t>Received </a:t>
            </a:r>
            <a:r>
              <a:rPr lang="en-US" altLang="ko-KR" sz="3000" dirty="0"/>
              <a:t>SINR </a:t>
            </a:r>
            <a:r>
              <a:rPr lang="en-US" altLang="ko-KR" sz="3000" dirty="0" smtClean="0"/>
              <a:t>per distance for analysis (1/2)</a:t>
            </a:r>
            <a:endParaRPr lang="ko-KR" altLang="en-US" sz="300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200" dirty="0" smtClean="0"/>
              <a:t>We used the Link budget described in appendix to find out how much SINR the STA can get according to environment in home. </a:t>
            </a:r>
            <a:endParaRPr lang="en-US" altLang="ko-KR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1200" dirty="0" smtClean="0"/>
              <a:t>In 5GHz band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4957472" y="5384249"/>
            <a:ext cx="26388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 smtClean="0">
                <a:solidFill>
                  <a:schemeClr val="tx1"/>
                </a:solidFill>
              </a:rPr>
              <a:t>Received SINR according to Distance</a:t>
            </a:r>
            <a:endParaRPr lang="ko-KR" altLang="en-US" sz="1200" b="1">
              <a:solidFill>
                <a:schemeClr val="tx1"/>
              </a:solidFill>
            </a:endParaRPr>
          </a:p>
        </p:txBody>
      </p:sp>
      <p:sp>
        <p:nvSpPr>
          <p:cNvPr id="24" name="내용 개체 틀 2"/>
          <p:cNvSpPr txBox="1">
            <a:spLocks/>
          </p:cNvSpPr>
          <p:nvPr/>
        </p:nvSpPr>
        <p:spPr>
          <a:xfrm>
            <a:off x="416496" y="1185948"/>
            <a:ext cx="9073008" cy="4915556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endParaRPr lang="ko-KR" altLang="en-US" kern="0" dirty="0"/>
          </a:p>
        </p:txBody>
      </p:sp>
      <p:graphicFrame>
        <p:nvGraphicFramePr>
          <p:cNvPr id="35" name="표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7404731"/>
              </p:ext>
            </p:extLst>
          </p:nvPr>
        </p:nvGraphicFramePr>
        <p:xfrm>
          <a:off x="1259632" y="5601149"/>
          <a:ext cx="2664296" cy="87426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05717"/>
                <a:gridCol w="651911"/>
                <a:gridCol w="706668"/>
              </a:tblGrid>
              <a:tr h="37627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Distance from AP / Interference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-72 </a:t>
                      </a:r>
                      <a:r>
                        <a:rPr lang="en-US" altLang="ko-KR" sz="800" b="1" dirty="0" err="1" smtClean="0">
                          <a:latin typeface="+mn-lt"/>
                          <a:ea typeface="LG체_v0.1OTF SemiBold" pitchFamily="34" charset="-127"/>
                        </a:rPr>
                        <a:t>dBm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-62 </a:t>
                      </a:r>
                      <a:r>
                        <a:rPr lang="en-US" altLang="ko-KR" sz="800" b="1" dirty="0" err="1" smtClean="0">
                          <a:latin typeface="+mn-lt"/>
                          <a:ea typeface="LG체_v0.1OTF SemiBold" pitchFamily="34" charset="-127"/>
                        </a:rPr>
                        <a:t>dBm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</a:tr>
              <a:tr h="24899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7m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16.45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6.478</a:t>
                      </a:r>
                      <a:endParaRPr lang="ko-KR" altLang="en-US" sz="800" b="1" dirty="0" smtClean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</a:tr>
              <a:tr h="248993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10m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11.03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1.057</a:t>
                      </a:r>
                      <a:endParaRPr lang="ko-KR" altLang="en-US" sz="800" b="1" dirty="0" smtClean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36" name="표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5998702"/>
              </p:ext>
            </p:extLst>
          </p:nvPr>
        </p:nvGraphicFramePr>
        <p:xfrm>
          <a:off x="5097016" y="5669272"/>
          <a:ext cx="2715344" cy="76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0735"/>
                <a:gridCol w="664402"/>
                <a:gridCol w="720207"/>
              </a:tblGrid>
              <a:tr h="3235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Distance from AP / Interference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-72 </a:t>
                      </a:r>
                      <a:r>
                        <a:rPr lang="en-US" altLang="ko-KR" sz="800" b="1" dirty="0" err="1" smtClean="0">
                          <a:latin typeface="+mn-lt"/>
                          <a:ea typeface="LG체_v0.1OTF SemiBold" pitchFamily="34" charset="-127"/>
                        </a:rPr>
                        <a:t>dBm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-62 </a:t>
                      </a:r>
                      <a:r>
                        <a:rPr lang="en-US" altLang="ko-KR" sz="800" b="1" dirty="0" err="1" smtClean="0">
                          <a:latin typeface="+mn-lt"/>
                          <a:ea typeface="LG체_v0.1OTF SemiBold" pitchFamily="34" charset="-127"/>
                        </a:rPr>
                        <a:t>dBm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</a:tr>
              <a:tr h="19427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7m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5.454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-4.522</a:t>
                      </a:r>
                      <a:endParaRPr lang="ko-KR" altLang="en-US" sz="800" b="1" dirty="0" smtClean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</a:tr>
              <a:tr h="19427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10m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0.032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-9.943</a:t>
                      </a:r>
                      <a:endParaRPr lang="ko-KR" altLang="en-US" sz="800" b="1" dirty="0" smtClean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1213056" y="5340228"/>
            <a:ext cx="26388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 smtClean="0">
                <a:solidFill>
                  <a:schemeClr val="tx1"/>
                </a:solidFill>
              </a:rPr>
              <a:t>Received SINR according to Distance</a:t>
            </a:r>
            <a:endParaRPr lang="ko-KR" altLang="en-US" sz="1200" b="1">
              <a:solidFill>
                <a:schemeClr val="tx1"/>
              </a:solidFill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5961" y="2671458"/>
            <a:ext cx="3656505" cy="2745359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482" y="2665126"/>
            <a:ext cx="3656505" cy="2745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25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000" dirty="0" smtClean="0"/>
              <a:t>Received </a:t>
            </a:r>
            <a:r>
              <a:rPr lang="en-US" altLang="ko-KR" sz="3000" dirty="0"/>
              <a:t>SINR </a:t>
            </a:r>
            <a:r>
              <a:rPr lang="en-US" altLang="ko-KR" sz="3000" dirty="0" smtClean="0"/>
              <a:t>per distance for analysis (2/2)</a:t>
            </a:r>
            <a:endParaRPr lang="ko-KR" altLang="en-US" sz="300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92591"/>
              </p:ext>
            </p:extLst>
          </p:nvPr>
        </p:nvGraphicFramePr>
        <p:xfrm>
          <a:off x="5004048" y="5661248"/>
          <a:ext cx="2556407" cy="76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2843"/>
                <a:gridCol w="625513"/>
                <a:gridCol w="678051"/>
              </a:tblGrid>
              <a:tr h="2732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Interference /Distance from AP 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-72 </a:t>
                      </a:r>
                      <a:r>
                        <a:rPr lang="en-US" altLang="ko-KR" sz="800" b="1" dirty="0" err="1" smtClean="0">
                          <a:latin typeface="+mn-lt"/>
                          <a:ea typeface="LG체_v0.1OTF SemiBold" pitchFamily="34" charset="-127"/>
                        </a:rPr>
                        <a:t>dBm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-62 </a:t>
                      </a:r>
                      <a:r>
                        <a:rPr lang="en-US" altLang="ko-KR" sz="800" b="1" dirty="0" err="1" smtClean="0">
                          <a:latin typeface="+mn-lt"/>
                          <a:ea typeface="LG체_v0.1OTF SemiBold" pitchFamily="34" charset="-127"/>
                        </a:rPr>
                        <a:t>dBm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</a:tr>
              <a:tr h="15142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7m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10.69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0.8388</a:t>
                      </a:r>
                      <a:endParaRPr lang="ko-KR" altLang="en-US" sz="800" b="1" dirty="0" smtClean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</a:tr>
              <a:tr h="151424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10m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5.268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-4.583</a:t>
                      </a:r>
                      <a:endParaRPr lang="ko-KR" altLang="en-US" sz="800" b="1" dirty="0" smtClean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15" name="표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6276986"/>
              </p:ext>
            </p:extLst>
          </p:nvPr>
        </p:nvGraphicFramePr>
        <p:xfrm>
          <a:off x="1115616" y="5691336"/>
          <a:ext cx="2592288" cy="762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0428"/>
                <a:gridCol w="634292"/>
                <a:gridCol w="687568"/>
              </a:tblGrid>
              <a:tr h="30982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Interference /Distance from AP 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-72 </a:t>
                      </a:r>
                      <a:r>
                        <a:rPr lang="en-US" altLang="ko-KR" sz="800" b="1" dirty="0" err="1" smtClean="0">
                          <a:latin typeface="+mn-lt"/>
                          <a:ea typeface="LG체_v0.1OTF SemiBold" pitchFamily="34" charset="-127"/>
                        </a:rPr>
                        <a:t>dBm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-62 </a:t>
                      </a:r>
                      <a:r>
                        <a:rPr lang="en-US" altLang="ko-KR" sz="800" b="1" dirty="0" err="1" smtClean="0">
                          <a:latin typeface="+mn-lt"/>
                          <a:ea typeface="LG체_v0.1OTF SemiBold" pitchFamily="34" charset="-127"/>
                        </a:rPr>
                        <a:t>dBm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</a:tr>
              <a:tr h="1717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7m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21.69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11.84</a:t>
                      </a:r>
                      <a:endParaRPr lang="ko-KR" altLang="en-US" sz="800" b="1" dirty="0" smtClean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</a:tr>
              <a:tr h="171716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10m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16.26</a:t>
                      </a:r>
                      <a:endParaRPr lang="ko-KR" altLang="en-US" sz="800" b="1" dirty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800" b="1" dirty="0" smtClean="0">
                          <a:latin typeface="+mn-lt"/>
                          <a:ea typeface="LG체_v0.1OTF SemiBold" pitchFamily="34" charset="-127"/>
                        </a:rPr>
                        <a:t>6.417</a:t>
                      </a:r>
                      <a:endParaRPr lang="ko-KR" altLang="en-US" sz="800" b="1" dirty="0" smtClean="0">
                        <a:latin typeface="+mn-lt"/>
                        <a:ea typeface="LG체_v0.1OTF SemiBold" pitchFamily="34" charset="-127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4957472" y="5373216"/>
            <a:ext cx="26388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 smtClean="0">
                <a:solidFill>
                  <a:schemeClr val="tx1"/>
                </a:solidFill>
              </a:rPr>
              <a:t>Received SINR according to Distance</a:t>
            </a:r>
            <a:endParaRPr lang="ko-KR" altLang="en-US" sz="1200" b="1">
              <a:solidFill>
                <a:schemeClr val="tx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042339" y="5412236"/>
            <a:ext cx="26388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 smtClean="0">
                <a:solidFill>
                  <a:schemeClr val="tx1"/>
                </a:solidFill>
              </a:rPr>
              <a:t>Received SINR according to Distance</a:t>
            </a:r>
            <a:endParaRPr lang="ko-KR" altLang="en-US" sz="1200" b="1">
              <a:solidFill>
                <a:schemeClr val="tx1"/>
              </a:solidFill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799" y="2591736"/>
            <a:ext cx="3720020" cy="2793047"/>
          </a:xfrm>
          <a:prstGeom prst="rect">
            <a:avLst/>
          </a:prstGeom>
        </p:spPr>
      </p:pic>
      <p:pic>
        <p:nvPicPr>
          <p:cNvPr id="8" name="그림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2359" y="2608418"/>
            <a:ext cx="3704614" cy="2781480"/>
          </a:xfrm>
          <a:prstGeom prst="rect">
            <a:avLst/>
          </a:prstGeom>
        </p:spPr>
      </p:pic>
      <p:sp>
        <p:nvSpPr>
          <p:cNvPr id="18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200" dirty="0" smtClean="0"/>
              <a:t>In 2.4GHz band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</p:txBody>
      </p:sp>
    </p:spTree>
    <p:extLst>
      <p:ext uri="{BB962C8B-B14F-4D97-AF65-F5344CB8AC3E}">
        <p14:creationId xmlns:p14="http://schemas.microsoft.com/office/powerpoint/2010/main" val="329163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Analysis: </a:t>
            </a:r>
            <a:r>
              <a:rPr lang="en-US" altLang="ko-KR" dirty="0" smtClean="0">
                <a:solidFill>
                  <a:schemeClr val="tx1"/>
                </a:solidFill>
              </a:rPr>
              <a:t>Required </a:t>
            </a:r>
            <a:r>
              <a:rPr lang="en-US" altLang="ko-KR" dirty="0">
                <a:solidFill>
                  <a:schemeClr val="tx1"/>
                </a:solidFill>
              </a:rPr>
              <a:t>additional </a:t>
            </a:r>
            <a:r>
              <a:rPr lang="en-US" altLang="ko-KR" dirty="0" smtClean="0">
                <a:solidFill>
                  <a:schemeClr val="tx1"/>
                </a:solidFill>
              </a:rPr>
              <a:t>SNR (1/5)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1800" dirty="0" smtClean="0"/>
              <a:t>Comparing </a:t>
            </a:r>
            <a:r>
              <a:rPr lang="en-US" altLang="ko-KR" sz="1800" u="sng" dirty="0" smtClean="0"/>
              <a:t>received SINR</a:t>
            </a:r>
            <a:r>
              <a:rPr lang="en-US" altLang="ko-KR" sz="1800" dirty="0" smtClean="0"/>
              <a:t> with </a:t>
            </a:r>
            <a:r>
              <a:rPr lang="en-US" altLang="ko-KR" sz="1800" u="sng" dirty="0" smtClean="0"/>
              <a:t>required SNR </a:t>
            </a:r>
            <a:r>
              <a:rPr lang="en-US" altLang="ko-KR" sz="1800" u="sng" dirty="0"/>
              <a:t>at 10% FER </a:t>
            </a:r>
            <a:r>
              <a:rPr lang="en-US" altLang="ko-KR" sz="1800" u="sng" dirty="0" smtClean="0"/>
              <a:t>of MCS0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Based on the received SINR of previous slides, we check how much SNR improvement is required for Wi-Fi transmission depending on STA’s condition.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5GHz band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200" dirty="0"/>
              <a:t>STA w/ </a:t>
            </a:r>
            <a:r>
              <a:rPr lang="en-US" altLang="ko-KR" sz="1200" dirty="0" smtClean="0"/>
              <a:t>-62dBm interference</a:t>
            </a:r>
            <a:endParaRPr lang="en-US" altLang="ko-KR" sz="1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4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4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As </a:t>
            </a:r>
            <a:r>
              <a:rPr lang="en-US" altLang="ko-KR" sz="1400" dirty="0"/>
              <a:t>shown in results, it is difficult to support the full coverage without enhancement of </a:t>
            </a:r>
            <a:r>
              <a:rPr lang="en-US" altLang="ko-KR" sz="1400" dirty="0" smtClean="0"/>
              <a:t>SNR </a:t>
            </a:r>
            <a:r>
              <a:rPr lang="en-US" altLang="ko-KR" sz="1400" dirty="0"/>
              <a:t>and even though the transmit scheme such as </a:t>
            </a:r>
            <a:r>
              <a:rPr lang="en-US" altLang="ko-KR" sz="1400" dirty="0" err="1"/>
              <a:t>beamforming</a:t>
            </a:r>
            <a:r>
              <a:rPr lang="en-US" altLang="ko-KR" sz="1400" dirty="0"/>
              <a:t> (e.g. 3x2 BF) is used for </a:t>
            </a:r>
            <a:r>
              <a:rPr lang="en-US" altLang="ko-KR" sz="1400" dirty="0" smtClean="0"/>
              <a:t>transmission, the SNR larger </a:t>
            </a:r>
            <a:r>
              <a:rPr lang="en-US" altLang="ko-KR" sz="1400" dirty="0"/>
              <a:t>than 10dB is required in </a:t>
            </a:r>
            <a:r>
              <a:rPr lang="en-US" altLang="ko-KR" sz="1400" dirty="0" smtClean="0"/>
              <a:t>worst </a:t>
            </a:r>
            <a:r>
              <a:rPr lang="en-US" altLang="ko-KR" sz="1400" dirty="0"/>
              <a:t>case </a:t>
            </a:r>
            <a:r>
              <a:rPr lang="en-US" altLang="ko-KR" sz="1400" dirty="0" smtClean="0"/>
              <a:t>(18dB is required with the SU PPDU)</a:t>
            </a:r>
            <a:endParaRPr lang="en-US" altLang="ko-KR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Dongguk Lim, LGE</a:t>
            </a:r>
            <a:endParaRPr lang="en-GB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May, 2017</a:t>
            </a:r>
            <a:endParaRPr lang="en-GB" dirty="0"/>
          </a:p>
        </p:txBody>
      </p:sp>
      <p:graphicFrame>
        <p:nvGraphicFramePr>
          <p:cNvPr id="11" name="표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3126959"/>
              </p:ext>
            </p:extLst>
          </p:nvPr>
        </p:nvGraphicFramePr>
        <p:xfrm>
          <a:off x="1475656" y="3414421"/>
          <a:ext cx="6568568" cy="145473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21071"/>
                <a:gridCol w="821071"/>
                <a:gridCol w="1642142"/>
                <a:gridCol w="1642142"/>
                <a:gridCol w="1642142"/>
              </a:tblGrid>
              <a:tr h="266033">
                <a:tc gridSpan="2">
                  <a:txBody>
                    <a:bodyPr/>
                    <a:lstStyle/>
                    <a:p>
                      <a:pPr algn="ctr" latinLnBrk="1"/>
                      <a:endParaRPr lang="ko-KR" altLang="en-US" sz="900" b="0" dirty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STA1 (7m, w/</a:t>
                      </a:r>
                      <a:r>
                        <a:rPr lang="en-US" altLang="ko-KR" sz="900" b="0" baseline="0" dirty="0" smtClean="0">
                          <a:latin typeface="+mn-lt"/>
                          <a:ea typeface="LG체_v0.1 Regular" panose="020B0600000101010101" pitchFamily="50" charset="-127"/>
                        </a:rPr>
                        <a:t> 1wall</a:t>
                      </a:r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)</a:t>
                      </a:r>
                      <a:endParaRPr lang="ko-KR" altLang="en-US" sz="900" b="0" dirty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STA2 (10m</a:t>
                      </a:r>
                      <a:r>
                        <a:rPr lang="en-US" altLang="ko-KR" sz="900" b="0" baseline="0" dirty="0" smtClean="0">
                          <a:latin typeface="+mn-lt"/>
                          <a:ea typeface="LG체_v0.1 Regular" panose="020B0600000101010101" pitchFamily="50" charset="-127"/>
                        </a:rPr>
                        <a:t>, w/ 1wall</a:t>
                      </a:r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)</a:t>
                      </a:r>
                      <a:endParaRPr lang="ko-KR" altLang="en-US" sz="900" b="0" dirty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STA3 (10m, w/ 2wall)</a:t>
                      </a:r>
                      <a:endParaRPr lang="ko-KR" altLang="en-US" sz="900" b="0" dirty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</a:tr>
              <a:tr h="266033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Received SINR (dB)</a:t>
                      </a:r>
                      <a:endParaRPr lang="ko-KR" altLang="en-US" sz="900" b="0" dirty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6.478</a:t>
                      </a:r>
                      <a:endParaRPr lang="ko-KR" altLang="en-US" sz="900" b="1" i="0" kern="1200" dirty="0" smtClean="0">
                        <a:solidFill>
                          <a:schemeClr val="tx1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1.057</a:t>
                      </a:r>
                      <a:endParaRPr lang="ko-KR" altLang="en-US" sz="900" b="1" i="0" kern="1200" dirty="0" smtClean="0">
                        <a:solidFill>
                          <a:schemeClr val="tx1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0" kern="1200" dirty="0" smtClean="0">
                          <a:solidFill>
                            <a:schemeClr val="tx1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-9.943</a:t>
                      </a:r>
                      <a:endParaRPr lang="ko-KR" altLang="en-US" sz="900" b="1" i="0" kern="1200" dirty="0" smtClean="0">
                        <a:solidFill>
                          <a:schemeClr val="tx1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/>
                </a:tc>
              </a:tr>
              <a:tr h="266033">
                <a:tc row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Required</a:t>
                      </a:r>
                      <a:r>
                        <a:rPr lang="en-US" altLang="ko-KR" sz="900" b="0" baseline="0" dirty="0" smtClean="0">
                          <a:latin typeface="+mn-lt"/>
                          <a:ea typeface="LG체_v0.1 Regular" panose="020B0600000101010101" pitchFamily="50" charset="-127"/>
                        </a:rPr>
                        <a:t> additional SNR (dB)</a:t>
                      </a:r>
                      <a:endParaRPr lang="ko-KR" altLang="en-US" sz="900" b="0" baseline="30000" dirty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SU PPDU</a:t>
                      </a:r>
                      <a:endParaRPr lang="ko-KR" altLang="en-US" sz="900" b="0" dirty="0" smtClean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LG체_v0.1 Regular" panose="020B0600000101010101" pitchFamily="50" charset="-127"/>
                          <a:cs typeface="+mn-cs"/>
                        </a:rPr>
                        <a:t>1.5</a:t>
                      </a:r>
                      <a:endParaRPr lang="ko-KR" altLang="en-US" sz="900" b="1" i="1" kern="1200" dirty="0" smtClean="0">
                        <a:solidFill>
                          <a:srgbClr val="FF0000"/>
                        </a:solidFill>
                        <a:latin typeface="+mn-lt"/>
                        <a:ea typeface="LG체_v0.1 Regular" panose="020B0600000101010101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LG체_v0.1 Regular" panose="020B0600000101010101" pitchFamily="50" charset="-127"/>
                          <a:cs typeface="+mn-cs"/>
                        </a:rPr>
                        <a:t>7</a:t>
                      </a:r>
                      <a:endParaRPr lang="ko-KR" altLang="en-US" sz="900" b="1" i="1" kern="1200" dirty="0" smtClean="0">
                        <a:solidFill>
                          <a:srgbClr val="FF0000"/>
                        </a:solidFill>
                        <a:latin typeface="+mn-lt"/>
                        <a:ea typeface="LG체_v0.1 Regular" panose="020B0600000101010101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LG체_v0.1 Regular" panose="020B0600000101010101" pitchFamily="50" charset="-127"/>
                          <a:cs typeface="+mn-cs"/>
                        </a:rPr>
                        <a:t>18</a:t>
                      </a:r>
                      <a:endParaRPr lang="ko-KR" altLang="en-US" sz="900" b="1" i="1" kern="1200" dirty="0" smtClean="0">
                        <a:solidFill>
                          <a:srgbClr val="FF0000"/>
                        </a:solidFill>
                        <a:latin typeface="+mn-lt"/>
                        <a:ea typeface="LG체_v0.1 Regular" panose="020B0600000101010101" pitchFamily="50" charset="-127"/>
                        <a:cs typeface="+mn-cs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390607">
                <a:tc vMerge="1"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000" b="1" dirty="0" smtClean="0">
                        <a:latin typeface="LG체_v0.1 Regular" panose="020B0600000101010101" pitchFamily="50" charset="-127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ER w/ 106</a:t>
                      </a:r>
                      <a:endParaRPr lang="ko-KR" altLang="en-US" sz="900" b="0" dirty="0" smtClean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0</a:t>
                      </a:r>
                      <a:endParaRPr lang="ko-KR" altLang="en-US" sz="900" b="0" kern="1200" dirty="0" smtClean="0">
                        <a:solidFill>
                          <a:schemeClr val="tx1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LG체_v0.1 Regular" panose="020B0600000101010101" pitchFamily="50" charset="-127"/>
                          <a:cs typeface="+mn-cs"/>
                        </a:rPr>
                        <a:t>2.2</a:t>
                      </a:r>
                      <a:endParaRPr lang="ko-KR" altLang="en-US" sz="900" b="1" i="1" kern="1200" dirty="0" smtClean="0">
                        <a:solidFill>
                          <a:srgbClr val="FF0000"/>
                        </a:solidFill>
                        <a:latin typeface="+mn-lt"/>
                        <a:ea typeface="LG체_v0.1 Regular" panose="020B0600000101010101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LG체_v0.1 Regular" panose="020B0600000101010101" pitchFamily="50" charset="-127"/>
                          <a:cs typeface="+mn-cs"/>
                        </a:rPr>
                        <a:t>13.2</a:t>
                      </a:r>
                      <a:endParaRPr lang="ko-KR" altLang="en-US" sz="900" b="1" i="1" kern="1200" dirty="0" smtClean="0">
                        <a:solidFill>
                          <a:srgbClr val="FF0000"/>
                        </a:solidFill>
                        <a:latin typeface="+mn-lt"/>
                        <a:ea typeface="LG체_v0.1 Regular" panose="020B0600000101010101" pitchFamily="50" charset="-127"/>
                        <a:cs typeface="+mn-cs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  <a:tr h="266033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000" b="1" dirty="0">
                        <a:latin typeface="LG체_v0.1 Regular" panose="020B0600000101010101" pitchFamily="50" charset="-127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dirty="0" smtClean="0">
                          <a:latin typeface="+mn-lt"/>
                          <a:ea typeface="LG체_v0.1 Regular" panose="020B0600000101010101" pitchFamily="50" charset="-127"/>
                        </a:rPr>
                        <a:t>3x2 BF</a:t>
                      </a:r>
                      <a:endParaRPr lang="ko-KR" altLang="en-US" sz="900" b="0" dirty="0" smtClean="0">
                        <a:latin typeface="+mn-lt"/>
                        <a:ea typeface="LG체_v0.1 Regular" panose="020B0600000101010101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LG체_v0.1OTF SemiBold" pitchFamily="34" charset="-127"/>
                          <a:cs typeface="+mn-cs"/>
                        </a:rPr>
                        <a:t>0</a:t>
                      </a:r>
                      <a:endParaRPr lang="ko-KR" altLang="en-US" sz="900" b="0" kern="1200" dirty="0">
                        <a:solidFill>
                          <a:schemeClr val="tx1"/>
                        </a:solidFill>
                        <a:latin typeface="+mn-lt"/>
                        <a:ea typeface="LG체_v0.1OTF SemiBold" pitchFamily="34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290" rtl="0" eaLnBrk="1" latinLnBrk="1" hangingPunct="1"/>
                      <a:r>
                        <a:rPr lang="en-US" altLang="ko-KR" sz="900" b="0" kern="1200" dirty="0" smtClean="0">
                          <a:solidFill>
                            <a:schemeClr val="tx1"/>
                          </a:solidFill>
                          <a:latin typeface="+mn-lt"/>
                          <a:ea typeface="LG체_v0.1 Regular" panose="020B0600000101010101" pitchFamily="50" charset="-127"/>
                          <a:cs typeface="+mn-cs"/>
                        </a:rPr>
                        <a:t>0</a:t>
                      </a:r>
                      <a:endParaRPr lang="ko-KR" altLang="en-US" sz="900" b="0" kern="1200" dirty="0">
                        <a:solidFill>
                          <a:schemeClr val="tx1"/>
                        </a:solidFill>
                        <a:latin typeface="+mn-lt"/>
                        <a:ea typeface="LG체_v0.1 Regular" panose="020B0600000101010101" pitchFamily="50" charset="-127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29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900" b="1" i="1" kern="1200" dirty="0" smtClean="0">
                          <a:solidFill>
                            <a:srgbClr val="FF0000"/>
                          </a:solidFill>
                          <a:latin typeface="+mn-lt"/>
                          <a:ea typeface="LG체_v0.1 Regular" panose="020B0600000101010101" pitchFamily="50" charset="-127"/>
                          <a:cs typeface="+mn-cs"/>
                        </a:rPr>
                        <a:t>10.7</a:t>
                      </a:r>
                      <a:endParaRPr lang="ko-KR" altLang="en-US" sz="900" b="1" i="1" kern="1200" dirty="0" smtClean="0">
                        <a:solidFill>
                          <a:srgbClr val="FF0000"/>
                        </a:solidFill>
                        <a:latin typeface="+mn-lt"/>
                        <a:ea typeface="LG체_v0.1 Regular" panose="020B0600000101010101" pitchFamily="50" charset="-127"/>
                        <a:cs typeface="+mn-cs"/>
                      </a:endParaRP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923928" y="3203684"/>
            <a:ext cx="4190571" cy="369332"/>
          </a:xfrm>
          <a:prstGeom prst="rect">
            <a:avLst/>
          </a:prstGeom>
          <a:noFill/>
        </p:spPr>
        <p:txBody>
          <a:bodyPr wrap="none" rtlCol="0" anchor="t" anchorCtr="0">
            <a:spAutoFit/>
          </a:bodyPr>
          <a:lstStyle/>
          <a:p>
            <a:pPr marL="0" lvl="2" indent="0" algn="ctr" defTabSz="914400" eaLnBrk="1" latinLnBrk="1" hangingPunct="1">
              <a:buClrTx/>
              <a:buSzTx/>
            </a:pPr>
            <a:r>
              <a:rPr lang="en-US" altLang="ko-KR" sz="900" b="1" dirty="0" smtClean="0">
                <a:solidFill>
                  <a:schemeClr val="tx1"/>
                </a:solidFill>
              </a:rPr>
              <a:t>Required </a:t>
            </a:r>
            <a:r>
              <a:rPr lang="en-US" altLang="ko-KR" sz="900" b="1" dirty="0">
                <a:solidFill>
                  <a:schemeClr val="tx1"/>
                </a:solidFill>
              </a:rPr>
              <a:t>additional SNR </a:t>
            </a:r>
            <a:r>
              <a:rPr lang="en-US" altLang="ko-KR" sz="900" b="1" dirty="0" smtClean="0">
                <a:solidFill>
                  <a:schemeClr val="tx1"/>
                </a:solidFill>
              </a:rPr>
              <a:t>= </a:t>
            </a:r>
            <a:r>
              <a:rPr lang="en-US" altLang="ko-KR" sz="900" b="1" dirty="0">
                <a:solidFill>
                  <a:schemeClr val="tx1"/>
                </a:solidFill>
              </a:rPr>
              <a:t>required SNR at 10% FER of MCS0 – received SINR</a:t>
            </a:r>
          </a:p>
          <a:p>
            <a:pPr algn="ctr" defTabSz="914400" eaLnBrk="1" latinLnBrk="1" hangingPunct="1">
              <a:buClrTx/>
              <a:buSzTx/>
              <a:buFontTx/>
              <a:buNone/>
            </a:pPr>
            <a:endParaRPr kumimoji="1" lang="ko-KR" altLang="en-US" sz="900" b="1" dirty="0" err="1" smtClean="0">
              <a:solidFill>
                <a:schemeClr val="tx1"/>
              </a:solidFill>
              <a:latin typeface="Arial" pitchFamily="34" charset="0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01494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 anchor="t" anchorCtr="0">
        <a:spAutoFit/>
      </a:bodyPr>
      <a:lstStyle>
        <a:defPPr algn="ctr" defTabSz="914400" eaLnBrk="1" latinLnBrk="1" hangingPunct="1">
          <a:buClrTx/>
          <a:buSzTx/>
          <a:buFontTx/>
          <a:buNone/>
          <a:defRPr kumimoji="1" sz="1300" b="1" dirty="0" err="1" smtClean="0">
            <a:solidFill>
              <a:srgbClr val="000000"/>
            </a:solidFill>
            <a:latin typeface="Arial" pitchFamily="34" charset="0"/>
            <a:ea typeface="돋움" pitchFamily="50" charset="-127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43199</TotalTime>
  <Words>2874</Words>
  <Application>Microsoft Office PowerPoint</Application>
  <PresentationFormat>화면 슬라이드 쇼(4:3)</PresentationFormat>
  <Paragraphs>607</Paragraphs>
  <Slides>29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29</vt:i4>
      </vt:variant>
    </vt:vector>
  </HeadingPairs>
  <TitlesOfParts>
    <vt:vector size="42" baseType="lpstr">
      <vt:lpstr>Arial Unicode MS</vt:lpstr>
      <vt:lpstr>Intel Clear</vt:lpstr>
      <vt:lpstr>LG체_v0.1 Light</vt:lpstr>
      <vt:lpstr>LG체_v0.1 Regular</vt:lpstr>
      <vt:lpstr>LG체_v0.1OTF SemiBold</vt:lpstr>
      <vt:lpstr>MS Gothic</vt:lpstr>
      <vt:lpstr>굴림</vt:lpstr>
      <vt:lpstr>돋움</vt:lpstr>
      <vt:lpstr>Malgun Gothic</vt:lpstr>
      <vt:lpstr>Arial</vt:lpstr>
      <vt:lpstr>Calibri</vt:lpstr>
      <vt:lpstr>Times New Roman</vt:lpstr>
      <vt:lpstr>Office 테마</vt:lpstr>
      <vt:lpstr>Wi-Fi Enhancement for Full Coverage at Smart Home : Part-I (Coverage Investigation)</vt:lpstr>
      <vt:lpstr>Abstract </vt:lpstr>
      <vt:lpstr>Introduction </vt:lpstr>
      <vt:lpstr>Assumption for analysis (1/2) : Topology </vt:lpstr>
      <vt:lpstr>Assumption for analysis (2/2) : OBSS interference</vt:lpstr>
      <vt:lpstr>Required SNR per MCS for analysis</vt:lpstr>
      <vt:lpstr>Received SINR per distance for analysis (1/2)</vt:lpstr>
      <vt:lpstr>Received SINR per distance for analysis (2/2)</vt:lpstr>
      <vt:lpstr>Analysis: Required additional SNR (1/5)</vt:lpstr>
      <vt:lpstr>Analysis: Required additional SNR (2/5)</vt:lpstr>
      <vt:lpstr>Analysis: Required additional SNR (3/5)</vt:lpstr>
      <vt:lpstr>Analysis: Required additional SNR (4/5)</vt:lpstr>
      <vt:lpstr>Analysis: Required additional SNR (5/5)</vt:lpstr>
      <vt:lpstr>Discussion</vt:lpstr>
      <vt:lpstr>A possible solution : Narrow band transmission (i.e. NBT)</vt:lpstr>
      <vt:lpstr>Smart Home Use Case w/ NBT </vt:lpstr>
      <vt:lpstr>Considerations on NBT (1/2)</vt:lpstr>
      <vt:lpstr>Considerations on NBT (2/2)</vt:lpstr>
      <vt:lpstr>SNR improvement by NBT</vt:lpstr>
      <vt:lpstr>Conclusion </vt:lpstr>
      <vt:lpstr>Reference</vt:lpstr>
      <vt:lpstr>Appendix </vt:lpstr>
      <vt:lpstr>Assumption for simulation</vt:lpstr>
      <vt:lpstr>Link budget </vt:lpstr>
      <vt:lpstr>Wall loss </vt:lpstr>
      <vt:lpstr>Smart home services1)</vt:lpstr>
      <vt:lpstr>Link budget according to BW (1/3)</vt:lpstr>
      <vt:lpstr>Link budget according to BW (2/3)</vt:lpstr>
      <vt:lpstr>Link budget according to BW (3/3)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임동국/선임연구원/차세대표준(연)IoT팀(dongguk.lim@lge.com)</dc:creator>
  <cp:lastModifiedBy>최진수/책임연구원〉차세대표준(연)IoT팀(js.choi@lge.com)</cp:lastModifiedBy>
  <cp:revision>777</cp:revision>
  <cp:lastPrinted>1601-01-01T00:00:00Z</cp:lastPrinted>
  <dcterms:created xsi:type="dcterms:W3CDTF">2016-12-14T01:56:24Z</dcterms:created>
  <dcterms:modified xsi:type="dcterms:W3CDTF">2017-05-08T13:52:50Z</dcterms:modified>
</cp:coreProperties>
</file>