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567" r:id="rId3"/>
    <p:sldId id="568" r:id="rId4"/>
    <p:sldId id="352" r:id="rId5"/>
    <p:sldId id="317" r:id="rId6"/>
    <p:sldId id="544" r:id="rId7"/>
    <p:sldId id="545" r:id="rId8"/>
    <p:sldId id="546" r:id="rId9"/>
    <p:sldId id="547" r:id="rId10"/>
    <p:sldId id="548" r:id="rId11"/>
    <p:sldId id="549" r:id="rId12"/>
    <p:sldId id="433" r:id="rId13"/>
    <p:sldId id="435" r:id="rId14"/>
    <p:sldId id="583" r:id="rId15"/>
    <p:sldId id="574" r:id="rId16"/>
    <p:sldId id="573" r:id="rId17"/>
    <p:sldId id="575" r:id="rId18"/>
    <p:sldId id="576" r:id="rId19"/>
    <p:sldId id="572" r:id="rId20"/>
    <p:sldId id="569" r:id="rId21"/>
    <p:sldId id="577" r:id="rId22"/>
    <p:sldId id="578" r:id="rId23"/>
    <p:sldId id="570" r:id="rId24"/>
    <p:sldId id="579" r:id="rId25"/>
    <p:sldId id="581" r:id="rId26"/>
    <p:sldId id="582" r:id="rId27"/>
    <p:sldId id="584" r:id="rId28"/>
    <p:sldId id="585" r:id="rId29"/>
    <p:sldId id="587" r:id="rId30"/>
    <p:sldId id="580" r:id="rId31"/>
    <p:sldId id="586" r:id="rId32"/>
    <p:sldId id="588" r:id="rId33"/>
    <p:sldId id="590" r:id="rId34"/>
    <p:sldId id="591"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205924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009279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1844300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3916295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2875688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3252385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802.11-17/0783r2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May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graphicFrame>
        <p:nvGraphicFramePr>
          <p:cNvPr id="7" name="Table 6"/>
          <p:cNvGraphicFramePr>
            <a:graphicFrameLocks noGrp="1"/>
          </p:cNvGraphicFramePr>
          <p:nvPr>
            <p:extLst>
              <p:ext uri="{D42A27DB-BD31-4B8C-83A1-F6EECF244321}">
                <p14:modId xmlns="" xmlns:p14="http://schemas.microsoft.com/office/powerpoint/2010/main" val="888741804"/>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SR</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graphicFrame>
        <p:nvGraphicFramePr>
          <p:cNvPr id="7" name="内容占位符 6"/>
          <p:cNvGraphicFramePr>
            <a:graphicFrameLocks noGrp="1"/>
          </p:cNvGraphicFramePr>
          <p:nvPr>
            <p:ph idx="1"/>
          </p:nvPr>
        </p:nvGraphicFramePr>
        <p:xfrm>
          <a:off x="838200" y="2133600"/>
          <a:ext cx="7315200" cy="3566160"/>
        </p:xfrm>
        <a:graphic>
          <a:graphicData uri="http://schemas.openxmlformats.org/drawingml/2006/table">
            <a:tbl>
              <a:tblPr firstRow="1" bandRow="1">
                <a:tableStyleId>{5C22544A-7EE6-4342-B048-85BDC9FD1C3A}</a:tableStyleId>
              </a:tblPr>
              <a:tblGrid>
                <a:gridCol w="1524000"/>
                <a:gridCol w="1371600"/>
                <a:gridCol w="2133600"/>
                <a:gridCol w="2286000"/>
              </a:tblGrid>
              <a:tr h="245751">
                <a:tc>
                  <a:txBody>
                    <a:bodyPr/>
                    <a:lstStyle/>
                    <a:p>
                      <a:r>
                        <a:rPr lang="en-US" altLang="zh-CN" sz="1200" dirty="0" smtClean="0"/>
                        <a:t>Assignee</a:t>
                      </a:r>
                      <a:endParaRPr lang="zh-CN" altLang="en-US" sz="1200" dirty="0"/>
                    </a:p>
                  </a:txBody>
                  <a:tcPr/>
                </a:tc>
                <a:tc>
                  <a:txBody>
                    <a:bodyPr/>
                    <a:lstStyle/>
                    <a:p>
                      <a:r>
                        <a:rPr lang="en-US" altLang="zh-CN" sz="1200" dirty="0" smtClean="0"/>
                        <a:t>Unresolved</a:t>
                      </a:r>
                      <a:r>
                        <a:rPr lang="en-US" altLang="zh-CN" sz="1200" baseline="0" dirty="0" smtClean="0"/>
                        <a:t> CIDs</a:t>
                      </a:r>
                      <a:endParaRPr lang="zh-CN" altLang="en-US" sz="1200" dirty="0"/>
                    </a:p>
                  </a:txBody>
                  <a:tcPr/>
                </a:tc>
                <a:tc>
                  <a:txBody>
                    <a:bodyPr/>
                    <a:lstStyle/>
                    <a:p>
                      <a:r>
                        <a:rPr lang="en-US" altLang="zh-CN" sz="1200" dirty="0" smtClean="0"/>
                        <a:t>Clause</a:t>
                      </a:r>
                      <a:endParaRPr lang="zh-CN" altLang="en-US" sz="1200" dirty="0"/>
                    </a:p>
                  </a:txBody>
                  <a:tcPr/>
                </a:tc>
                <a:tc>
                  <a:txBody>
                    <a:bodyPr/>
                    <a:lstStyle/>
                    <a:p>
                      <a:r>
                        <a:rPr lang="en-US" altLang="zh-CN" sz="1200" dirty="0" smtClean="0"/>
                        <a:t>Target Time</a:t>
                      </a:r>
                      <a:endParaRPr lang="zh-CN" altLang="en-US" sz="1200" dirty="0"/>
                    </a:p>
                  </a:txBody>
                  <a:tcPr/>
                </a:tc>
              </a:tr>
              <a:tr h="199332">
                <a:tc>
                  <a:txBody>
                    <a:bodyPr/>
                    <a:lstStyle/>
                    <a:p>
                      <a:r>
                        <a:rPr lang="en-US" altLang="zh-CN" sz="1200" dirty="0" smtClean="0"/>
                        <a:t>Bo Sun</a:t>
                      </a:r>
                      <a:endParaRPr lang="zh-CN" altLang="en-US" sz="1200" dirty="0"/>
                    </a:p>
                  </a:txBody>
                  <a:tcPr/>
                </a:tc>
                <a:tc>
                  <a:txBody>
                    <a:bodyPr/>
                    <a:lstStyle/>
                    <a:p>
                      <a:r>
                        <a:rPr lang="en-US" altLang="zh-CN" sz="1200" dirty="0" smtClean="0"/>
                        <a:t>85</a:t>
                      </a:r>
                      <a:endParaRPr lang="zh-CN" altLang="en-US" sz="1200" dirty="0"/>
                    </a:p>
                  </a:txBody>
                  <a:tcPr/>
                </a:tc>
                <a:tc>
                  <a:txBody>
                    <a:bodyPr/>
                    <a:lstStyle/>
                    <a:p>
                      <a:r>
                        <a:rPr lang="en-US" altLang="zh-CN" sz="1200" dirty="0" smtClean="0"/>
                        <a:t>28.2.2</a:t>
                      </a:r>
                      <a:endParaRPr lang="zh-CN" altLang="en-US" sz="1200" dirty="0"/>
                    </a:p>
                  </a:txBody>
                  <a:tcPr/>
                </a:tc>
                <a:tc>
                  <a:txBody>
                    <a:bodyPr/>
                    <a:lstStyle/>
                    <a:p>
                      <a:r>
                        <a:rPr lang="en-US" altLang="zh-CN" sz="1200" dirty="0" smtClean="0"/>
                        <a:t>July </a:t>
                      </a:r>
                      <a:endParaRPr lang="zh-CN" altLang="en-US" sz="1200" dirty="0"/>
                    </a:p>
                  </a:txBody>
                  <a:tcPr/>
                </a:tc>
              </a:tr>
              <a:tr h="199332">
                <a:tc>
                  <a:txBody>
                    <a:bodyPr/>
                    <a:lstStyle/>
                    <a:p>
                      <a:r>
                        <a:rPr lang="en-US" altLang="zh-CN" sz="1200" dirty="0" err="1" smtClean="0"/>
                        <a:t>Shahrnaz</a:t>
                      </a:r>
                      <a:r>
                        <a:rPr lang="en-US" altLang="zh-CN" sz="1200" dirty="0" smtClean="0"/>
                        <a:t> </a:t>
                      </a:r>
                      <a:r>
                        <a:rPr lang="en-US" altLang="zh-CN" sz="1200" dirty="0" err="1" smtClean="0"/>
                        <a:t>Azizi</a:t>
                      </a:r>
                      <a:endParaRPr lang="zh-CN" altLang="en-US" sz="1200" dirty="0"/>
                    </a:p>
                  </a:txBody>
                  <a:tcPr/>
                </a:tc>
                <a:tc>
                  <a:txBody>
                    <a:bodyPr/>
                    <a:lstStyle/>
                    <a:p>
                      <a:r>
                        <a:rPr lang="en-US" altLang="zh-CN" sz="1200" dirty="0" smtClean="0"/>
                        <a:t>37</a:t>
                      </a:r>
                      <a:endParaRPr lang="zh-CN" altLang="en-US" sz="1200" dirty="0"/>
                    </a:p>
                  </a:txBody>
                  <a:tcPr/>
                </a:tc>
                <a:tc>
                  <a:txBody>
                    <a:bodyPr/>
                    <a:lstStyle/>
                    <a:p>
                      <a:r>
                        <a:rPr lang="en-US" altLang="zh-CN" sz="1200" dirty="0" smtClean="0"/>
                        <a:t>28.3.2.1</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err="1" smtClean="0"/>
                        <a:t>Sigurd</a:t>
                      </a:r>
                      <a:endParaRPr lang="zh-CN" altLang="en-US" sz="1200" dirty="0"/>
                    </a:p>
                  </a:txBody>
                  <a:tcPr/>
                </a:tc>
                <a:tc>
                  <a:txBody>
                    <a:bodyPr/>
                    <a:lstStyle/>
                    <a:p>
                      <a:r>
                        <a:rPr lang="en-US" altLang="zh-CN" sz="1200" dirty="0" smtClean="0"/>
                        <a:t>33</a:t>
                      </a:r>
                      <a:endParaRPr lang="zh-CN" altLang="en-US" sz="1200" dirty="0"/>
                    </a:p>
                  </a:txBody>
                  <a:tcPr/>
                </a:tc>
                <a:tc>
                  <a:txBody>
                    <a:bodyPr/>
                    <a:lstStyle/>
                    <a:p>
                      <a:r>
                        <a:rPr lang="en-US" altLang="zh-CN" sz="1200" dirty="0" smtClean="0"/>
                        <a:t>28.3.4, 28.3.10.8, 28.3.16</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Lochan</a:t>
                      </a:r>
                      <a:endParaRPr lang="zh-CN" altLang="en-US" sz="1200" dirty="0"/>
                    </a:p>
                  </a:txBody>
                  <a:tcPr/>
                </a:tc>
                <a:tc>
                  <a:txBody>
                    <a:bodyPr/>
                    <a:lstStyle/>
                    <a:p>
                      <a:r>
                        <a:rPr lang="en-US" altLang="zh-CN" sz="1200" dirty="0" smtClean="0"/>
                        <a:t>30</a:t>
                      </a:r>
                      <a:endParaRPr lang="zh-CN" altLang="en-US" sz="1200" dirty="0"/>
                    </a:p>
                  </a:txBody>
                  <a:tcPr/>
                </a:tc>
                <a:tc>
                  <a:txBody>
                    <a:bodyPr/>
                    <a:lstStyle/>
                    <a:p>
                      <a:r>
                        <a:rPr lang="en-US" altLang="zh-CN" sz="1200" dirty="0" smtClean="0"/>
                        <a:t>9.4.2.218.3, 28.1.1, 28.2.2</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smtClean="0"/>
                        <a:t>Ron</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28.3.10.7.2</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28.3.9, 28.3.10, 28.3.11</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Yujin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28.3.3</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Yongho</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8.3.5.12</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err="1" smtClean="0"/>
                        <a:t>Youhan</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28.3.3.2</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smtClean="0"/>
                        <a:t>Others</a:t>
                      </a:r>
                      <a:endParaRPr lang="zh-CN" altLang="en-US" sz="1200" dirty="0"/>
                    </a:p>
                  </a:txBody>
                  <a:tcPr/>
                </a:tc>
                <a:tc>
                  <a:txBody>
                    <a:bodyPr/>
                    <a:lstStyle/>
                    <a:p>
                      <a:r>
                        <a:rPr lang="en-US" altLang="zh-CN" sz="1200" dirty="0" smtClean="0"/>
                        <a:t>27</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99332">
                <a:tc>
                  <a:txBody>
                    <a:bodyPr/>
                    <a:lstStyle/>
                    <a:p>
                      <a:r>
                        <a:rPr lang="en-US" altLang="zh-CN" sz="1200" dirty="0" smtClean="0"/>
                        <a:t>Withdrawn</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99332">
                <a:tc>
                  <a:txBody>
                    <a:bodyPr/>
                    <a:lstStyle/>
                    <a:p>
                      <a:r>
                        <a:rPr lang="en-US" altLang="zh-CN" sz="1200" dirty="0" smtClean="0"/>
                        <a:t>TOTOAL</a:t>
                      </a:r>
                      <a:endParaRPr lang="zh-CN" altLang="en-US" sz="1200" dirty="0"/>
                    </a:p>
                  </a:txBody>
                  <a:tcPr/>
                </a:tc>
                <a:tc>
                  <a:txBody>
                    <a:bodyPr/>
                    <a:lstStyle/>
                    <a:p>
                      <a:r>
                        <a:rPr lang="en-US" altLang="zh-CN" sz="1200" dirty="0" smtClean="0"/>
                        <a:t>283</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May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a:t>
            </a:r>
            <a:r>
              <a:rPr lang="en-US" altLang="en-US" dirty="0" smtClean="0"/>
              <a:t>Submissions</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graphicFrame>
        <p:nvGraphicFramePr>
          <p:cNvPr id="7" name="Table 7"/>
          <p:cNvGraphicFramePr>
            <a:graphicFrameLocks noGrp="1"/>
          </p:cNvGraphicFramePr>
          <p:nvPr/>
        </p:nvGraphicFramePr>
        <p:xfrm>
          <a:off x="609600" y="2567295"/>
          <a:ext cx="8077199" cy="3594105"/>
        </p:xfrm>
        <a:graphic>
          <a:graphicData uri="http://schemas.openxmlformats.org/drawingml/2006/table">
            <a:tbl>
              <a:tblPr>
                <a:tableStyleId>{5C22544A-7EE6-4342-B048-85BDC9FD1C3A}</a:tableStyleId>
              </a:tblPr>
              <a:tblGrid>
                <a:gridCol w="1143000"/>
                <a:gridCol w="3276600"/>
                <a:gridCol w="1371600"/>
                <a:gridCol w="609600"/>
                <a:gridCol w="1676399"/>
              </a:tblGrid>
              <a:tr h="17169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err="1" smtClean="0">
                          <a:effectLst/>
                        </a:rPr>
                        <a:t>Adhoc</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smtClean="0">
                          <a:solidFill>
                            <a:schemeClr val="tx1"/>
                          </a:solidFill>
                          <a:effectLst/>
                          <a:latin typeface="Calibri" panose="020F0502020204030204" pitchFamily="34" charset="0"/>
                        </a:rPr>
                        <a:t>Note</a:t>
                      </a:r>
                      <a:endParaRPr lang="en-US" sz="1200" b="1" i="0" u="none" strike="noStrike" dirty="0">
                        <a:solidFill>
                          <a:schemeClr val="tx1"/>
                        </a:solidFill>
                        <a:effectLst/>
                        <a:latin typeface="Calibri" panose="020F0502020204030204" pitchFamily="34" charset="0"/>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11-17/0232</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CR_clause</a:t>
                      </a:r>
                      <a:r>
                        <a:rPr lang="en-US" sz="1000" u="none" strike="noStrike" dirty="0">
                          <a:solidFill>
                            <a:srgbClr val="00B050"/>
                          </a:solidFill>
                          <a:effectLst/>
                          <a:latin typeface="+mn-lt"/>
                        </a:rPr>
                        <a:t> 28.3.6</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Xiaogang</a:t>
                      </a:r>
                      <a:r>
                        <a:rPr lang="en-US" sz="1000" u="none" strike="noStrike" dirty="0">
                          <a:solidFill>
                            <a:srgbClr val="00B050"/>
                          </a:solidFill>
                          <a:effectLst/>
                          <a:latin typeface="+mn-lt"/>
                        </a:rPr>
                        <a:t> Chen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a:t>
                      </a:r>
                      <a:r>
                        <a:rPr lang="en-US" sz="1000" b="0" i="0" u="none" strike="noStrike" baseline="0" dirty="0" smtClean="0">
                          <a:solidFill>
                            <a:srgbClr val="00B050"/>
                          </a:solidFill>
                          <a:effectLst/>
                          <a:latin typeface="+mn-lt"/>
                        </a:rPr>
                        <a:t> for motion</a:t>
                      </a:r>
                      <a:endParaRPr lang="en-US"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a:solidFill>
                            <a:srgbClr val="00B050"/>
                          </a:solidFill>
                          <a:effectLst/>
                          <a:latin typeface="+mn-lt"/>
                        </a:rPr>
                        <a:t>11-17/0233</a:t>
                      </a:r>
                      <a:endParaRPr lang="en-US" sz="1000" b="0" i="0" u="none" strike="noStrike">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CR_4905</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Xiaogang</a:t>
                      </a:r>
                      <a:r>
                        <a:rPr lang="en-US" sz="1000" u="none" strike="noStrike" dirty="0">
                          <a:solidFill>
                            <a:srgbClr val="00B050"/>
                          </a:solidFill>
                          <a:effectLst/>
                          <a:latin typeface="+mn-lt"/>
                        </a:rPr>
                        <a:t> Chen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Ready</a:t>
                      </a:r>
                      <a:r>
                        <a:rPr lang="en-US" altLang="zh-CN" sz="1000" b="0" i="0" u="none" strike="noStrike" baseline="0" dirty="0" smtClean="0">
                          <a:solidFill>
                            <a:srgbClr val="00B050"/>
                          </a:solidFill>
                          <a:effectLst/>
                          <a:latin typeface="+mn-lt"/>
                        </a:rPr>
                        <a:t>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11-17/0736</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HE Link Adaptation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Xiaogang</a:t>
                      </a:r>
                      <a:r>
                        <a:rPr lang="en-US" sz="1000" u="none" strike="noStrike" dirty="0">
                          <a:solidFill>
                            <a:srgbClr val="00B050"/>
                          </a:solidFill>
                          <a:effectLst/>
                          <a:latin typeface="+mn-lt"/>
                        </a:rPr>
                        <a:t> Chen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11-17/0288</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on HE-SIG-B 28.3.10.8.4-5 part 1</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Yujin</a:t>
                      </a:r>
                      <a:r>
                        <a:rPr lang="en-US" sz="1000" u="none" strike="noStrike" dirty="0">
                          <a:solidFill>
                            <a:srgbClr val="00B050"/>
                          </a:solidFill>
                          <a:effectLst/>
                          <a:latin typeface="+mn-lt"/>
                        </a:rPr>
                        <a:t> Noh</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11-17/0289</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on HE-SIG-B terminologies on 28.3.10.8.1-3</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Yujin</a:t>
                      </a:r>
                      <a:r>
                        <a:rPr lang="en-US" sz="1000" u="none" strike="noStrike" dirty="0">
                          <a:solidFill>
                            <a:srgbClr val="00B050"/>
                          </a:solidFill>
                          <a:effectLst/>
                          <a:latin typeface="+mn-lt"/>
                        </a:rPr>
                        <a:t> Noh</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a:solidFill>
                            <a:srgbClr val="00B050"/>
                          </a:solidFill>
                          <a:effectLst/>
                          <a:latin typeface="+mn-lt"/>
                        </a:rPr>
                        <a:t>11-17/0290</a:t>
                      </a:r>
                      <a:endParaRPr lang="en-US" sz="1000" b="0" i="0" u="none" strike="noStrike">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on TX specification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Yujin</a:t>
                      </a:r>
                      <a:r>
                        <a:rPr lang="en-US" sz="1000" u="none" strike="noStrike" dirty="0">
                          <a:solidFill>
                            <a:srgbClr val="00B050"/>
                          </a:solidFill>
                          <a:effectLst/>
                          <a:latin typeface="+mn-lt"/>
                        </a:rPr>
                        <a:t> Noh</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11-17/0465</a:t>
                      </a:r>
                      <a:endParaRPr lang="en-US" sz="1000" b="0" i="0" u="none" strike="noStrike" dirty="0">
                        <a:solidFill>
                          <a:srgbClr val="00B05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solidFill>
                            <a:srgbClr val="00B050"/>
                          </a:solidFill>
                          <a:effectLst/>
                          <a:latin typeface="+mn-lt"/>
                        </a:rPr>
                        <a:t>CR on TXTIM_LENGTH</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Youhan</a:t>
                      </a:r>
                      <a:r>
                        <a:rPr lang="en-US" sz="1000" u="none" strike="noStrike" dirty="0">
                          <a:solidFill>
                            <a:srgbClr val="00B050"/>
                          </a:solidFill>
                          <a:effectLst/>
                          <a:latin typeface="+mn-lt"/>
                        </a:rPr>
                        <a:t> Kim</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Ready</a:t>
                      </a:r>
                      <a:r>
                        <a:rPr lang="en-US" altLang="zh-CN" sz="1000" b="0" i="0" u="none" strike="noStrike" baseline="0" dirty="0" smtClean="0">
                          <a:solidFill>
                            <a:srgbClr val="00B050"/>
                          </a:solidFill>
                          <a:effectLst/>
                          <a:latin typeface="+mn-lt"/>
                        </a:rPr>
                        <a:t> for motion</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b="0" i="0" u="none" strike="noStrike" dirty="0" smtClean="0">
                          <a:solidFill>
                            <a:srgbClr val="FFC000"/>
                          </a:solidFill>
                          <a:effectLst/>
                          <a:latin typeface="+mn-lt"/>
                        </a:rPr>
                        <a:t>11-17/0532</a:t>
                      </a:r>
                      <a:endParaRPr lang="en-US" sz="10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u="sng" dirty="0" smtClean="0">
                          <a:solidFill>
                            <a:srgbClr val="FFC000"/>
                          </a:solidFill>
                          <a:latin typeface="+mn-lt"/>
                        </a:rPr>
                        <a:t>l</a:t>
                      </a:r>
                      <a:r>
                        <a:rPr lang="en-US" altLang="zh-CN" sz="1000" u="none" dirty="0" smtClean="0">
                          <a:solidFill>
                            <a:srgbClr val="FFC000"/>
                          </a:solidFill>
                          <a:latin typeface="+mn-lt"/>
                        </a:rPr>
                        <a:t>b225-cr-phy_miscellaneous_part1</a:t>
                      </a:r>
                    </a:p>
                  </a:txBody>
                  <a:tcPr marL="9525" marR="9525" marT="9525" marB="0" anchor="b"/>
                </a:tc>
                <a:tc>
                  <a:txBody>
                    <a:bodyPr/>
                    <a:lstStyle/>
                    <a:p>
                      <a:pPr algn="l" fontAlgn="b"/>
                      <a:r>
                        <a:rPr lang="en-US" sz="1000" b="0" i="0" u="none" strike="noStrike" dirty="0" err="1" smtClean="0">
                          <a:solidFill>
                            <a:srgbClr val="FFC000"/>
                          </a:solidFill>
                          <a:effectLst/>
                          <a:latin typeface="+mn-lt"/>
                        </a:rPr>
                        <a:t>Yonghu</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b="0" i="0" u="none" strike="noStrike" dirty="0" smtClean="0">
                          <a:solidFill>
                            <a:srgbClr val="FFC000"/>
                          </a:solidFill>
                          <a:effectLst/>
                          <a:latin typeface="+mn-lt"/>
                        </a:rPr>
                        <a:t>PHY</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altLang="zh-CN" sz="1000" b="0" i="0" u="none" strike="noStrike" dirty="0" smtClean="0">
                          <a:solidFill>
                            <a:srgbClr val="FFC000"/>
                          </a:solidFill>
                          <a:effectLst/>
                          <a:latin typeface="+mn-lt"/>
                        </a:rPr>
                        <a:t>Deferred to next meeting</a:t>
                      </a:r>
                      <a:endParaRPr lang="en-US" altLang="zh-CN" sz="1000" b="0" i="0" u="none" strike="noStrike" dirty="0">
                        <a:solidFill>
                          <a:srgbClr val="FFC00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11-17/0648</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 on HE-SIG-A</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Ron </a:t>
                      </a:r>
                      <a:r>
                        <a:rPr lang="en-US" sz="1000" u="none" strike="noStrike" dirty="0" err="1">
                          <a:solidFill>
                            <a:srgbClr val="00B050"/>
                          </a:solidFill>
                          <a:effectLst/>
                          <a:latin typeface="+mn-lt"/>
                        </a:rPr>
                        <a:t>Porat</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b="0" i="0" u="none" strike="noStrike" dirty="0" smtClean="0">
                          <a:solidFill>
                            <a:srgbClr val="00B050"/>
                          </a:solidFill>
                          <a:effectLst/>
                          <a:latin typeface="+mn-lt"/>
                        </a:rPr>
                        <a:t>Ready for motion</a:t>
                      </a:r>
                      <a:endParaRPr lang="en-US" altLang="zh-CN" sz="1000" b="0" i="0" u="none" strike="noStrike" dirty="0" smtClean="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11-17/0650</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LB 225 - </a:t>
                      </a:r>
                      <a:r>
                        <a:rPr lang="en-US" sz="1000" u="none" strike="noStrike" dirty="0" err="1">
                          <a:solidFill>
                            <a:srgbClr val="00B050"/>
                          </a:solidFill>
                          <a:effectLst/>
                          <a:latin typeface="+mn-lt"/>
                        </a:rPr>
                        <a:t>Cluase</a:t>
                      </a:r>
                      <a:r>
                        <a:rPr lang="en-US" sz="1000" u="none" strike="noStrike" dirty="0">
                          <a:solidFill>
                            <a:srgbClr val="00B050"/>
                          </a:solidFill>
                          <a:effectLst/>
                          <a:latin typeface="+mn-lt"/>
                        </a:rPr>
                        <a:t> 18.2 Comment Resolution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Osama </a:t>
                      </a:r>
                      <a:r>
                        <a:rPr lang="en-US" sz="1000" u="none" strike="noStrike" dirty="0" err="1">
                          <a:solidFill>
                            <a:srgbClr val="00B050"/>
                          </a:solidFill>
                          <a:effectLst/>
                          <a:latin typeface="+mn-lt"/>
                        </a:rPr>
                        <a:t>Aboul-Magd</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To</a:t>
                      </a:r>
                      <a:r>
                        <a:rPr lang="en-US" altLang="zh-CN" sz="1000" b="0" i="0" u="none" strike="noStrike" baseline="0" dirty="0" smtClean="0">
                          <a:solidFill>
                            <a:srgbClr val="00B050"/>
                          </a:solidFill>
                          <a:effectLst/>
                          <a:latin typeface="+mn-lt"/>
                        </a:rPr>
                        <a:t> be updated</a:t>
                      </a:r>
                      <a:endParaRPr lang="en-US" altLang="zh-CN"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FFC000"/>
                          </a:solidFill>
                          <a:effectLst/>
                          <a:latin typeface="+mn-lt"/>
                        </a:rPr>
                        <a:t>11-17/0678</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Discussion of CID 9021</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err="1">
                          <a:solidFill>
                            <a:srgbClr val="FFC000"/>
                          </a:solidFill>
                          <a:effectLst/>
                          <a:latin typeface="+mn-lt"/>
                        </a:rPr>
                        <a:t>Sigurd</a:t>
                      </a:r>
                      <a:r>
                        <a:rPr lang="en-US" sz="1000" u="none" strike="noStrike" dirty="0">
                          <a:solidFill>
                            <a:srgbClr val="FFC000"/>
                          </a:solidFill>
                          <a:effectLst/>
                          <a:latin typeface="+mn-lt"/>
                        </a:rPr>
                        <a:t> </a:t>
                      </a:r>
                      <a:r>
                        <a:rPr lang="en-US" sz="1000" u="none" strike="noStrike" dirty="0" err="1">
                          <a:solidFill>
                            <a:srgbClr val="FFC000"/>
                          </a:solidFill>
                          <a:effectLst/>
                          <a:latin typeface="+mn-lt"/>
                        </a:rPr>
                        <a:t>Schelstraete</a:t>
                      </a:r>
                      <a:r>
                        <a:rPr lang="en-US" sz="1000" u="none" strike="noStrike" dirty="0">
                          <a:solidFill>
                            <a:srgbClr val="FFC000"/>
                          </a:solidFill>
                          <a:effectLst/>
                          <a:latin typeface="+mn-lt"/>
                        </a:rPr>
                        <a:t> </a:t>
                      </a:r>
                      <a:endParaRPr lang="en-US" sz="1000" b="0" i="0" u="none" strike="noStrike" dirty="0">
                        <a:solidFill>
                          <a:srgbClr val="FFC000"/>
                        </a:solidFill>
                        <a:effectLst/>
                        <a:latin typeface="+mn-lt"/>
                      </a:endParaRPr>
                    </a:p>
                  </a:txBody>
                  <a:tcPr marL="9525" marR="9525" marT="9525" marB="0" anchor="b"/>
                </a:tc>
                <a:tc>
                  <a:txBody>
                    <a:bodyPr/>
                    <a:lstStyle/>
                    <a:p>
                      <a:pPr algn="l" fontAlgn="b"/>
                      <a:r>
                        <a:rPr lang="en-US" sz="1000" u="none" strike="noStrike" dirty="0">
                          <a:solidFill>
                            <a:srgbClr val="FFC000"/>
                          </a:solidFill>
                          <a:effectLst/>
                          <a:latin typeface="+mn-lt"/>
                        </a:rPr>
                        <a:t>PHY</a:t>
                      </a:r>
                      <a:endParaRPr lang="en-US" sz="1000" b="0" i="0" u="none" strike="noStrike" dirty="0">
                        <a:solidFill>
                          <a:srgbClr val="FFC00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b="0" i="0" u="none" strike="noStrike" dirty="0" smtClean="0">
                          <a:solidFill>
                            <a:srgbClr val="FFC000"/>
                          </a:solidFill>
                          <a:effectLst/>
                          <a:latin typeface="+mn-lt"/>
                        </a:rPr>
                        <a:t>Revisit later</a:t>
                      </a:r>
                    </a:p>
                  </a:txBody>
                  <a:tcPr marL="9525" marR="9525" marT="9525" marB="0" anchor="b"/>
                </a:tc>
              </a:tr>
              <a:tr h="144492">
                <a:tc>
                  <a:txBody>
                    <a:bodyPr/>
                    <a:lstStyle/>
                    <a:p>
                      <a:pPr marL="0" algn="l" defTabSz="914400" rtl="0" eaLnBrk="1" fontAlgn="b" latinLnBrk="0" hangingPunct="1"/>
                      <a:r>
                        <a:rPr lang="en-US" sz="1000" u="none" strike="noStrike" kern="1200" dirty="0" smtClean="0">
                          <a:solidFill>
                            <a:srgbClr val="00B050"/>
                          </a:solidFill>
                          <a:effectLst/>
                          <a:latin typeface="+mn-lt"/>
                          <a:ea typeface="+mn-ea"/>
                          <a:cs typeface="+mn-cs"/>
                        </a:rPr>
                        <a:t>11-17/0781</a:t>
                      </a:r>
                      <a:endParaRPr lang="en-US" sz="1000" u="none" strike="noStrike" kern="1200" dirty="0">
                        <a:solidFill>
                          <a:srgbClr val="00B050"/>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GB" altLang="zh-CN" sz="1000" u="none" strike="noStrike" kern="1200" dirty="0" smtClean="0">
                          <a:solidFill>
                            <a:srgbClr val="00B050"/>
                          </a:solidFill>
                          <a:effectLst/>
                          <a:latin typeface="+mn-lt"/>
                          <a:ea typeface="+mn-ea"/>
                          <a:cs typeface="+mn-cs"/>
                        </a:rPr>
                        <a:t>CRs on 28.3.3.8.3</a:t>
                      </a:r>
                      <a:endParaRPr lang="en-US" sz="100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000" b="0" i="0" u="none" strike="noStrike" dirty="0" err="1" smtClean="0">
                          <a:solidFill>
                            <a:srgbClr val="00B050"/>
                          </a:solidFill>
                          <a:effectLst/>
                          <a:latin typeface="+mn-lt"/>
                        </a:rPr>
                        <a:t>Yujin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a:t>
                      </a:r>
                      <a:r>
                        <a:rPr lang="en-US" sz="1000" b="0" i="0" u="none" strike="noStrike" baseline="0" dirty="0" smtClean="0">
                          <a:solidFill>
                            <a:srgbClr val="00B050"/>
                          </a:solidFill>
                          <a:effectLst/>
                          <a:latin typeface="+mn-lt"/>
                        </a:rPr>
                        <a:t> for motion</a:t>
                      </a:r>
                      <a:endParaRPr lang="en-US"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11-17/0698</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on Miscellaneous PHY CIDs</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Bin </a:t>
                      </a:r>
                      <a:r>
                        <a:rPr lang="en-US" sz="1000" u="none" strike="noStrike" dirty="0" err="1">
                          <a:solidFill>
                            <a:srgbClr val="00B050"/>
                          </a:solidFill>
                          <a:effectLst/>
                          <a:latin typeface="+mn-lt"/>
                        </a:rPr>
                        <a:t>Tian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b="0" i="0" u="none" strike="noStrike" dirty="0" smtClean="0">
                          <a:solidFill>
                            <a:srgbClr val="00B050"/>
                          </a:solidFill>
                          <a:effectLst/>
                          <a:latin typeface="+mn-lt"/>
                        </a:rPr>
                        <a:t>Ready</a:t>
                      </a:r>
                      <a:r>
                        <a:rPr lang="en-US" altLang="zh-CN" sz="1000" b="0" i="0" u="none" strike="noStrike" baseline="0" dirty="0" smtClean="0">
                          <a:solidFill>
                            <a:srgbClr val="00B050"/>
                          </a:solidFill>
                          <a:effectLst/>
                          <a:latin typeface="+mn-lt"/>
                        </a:rPr>
                        <a:t> for motion</a:t>
                      </a:r>
                      <a:endParaRPr lang="en-US" altLang="zh-CN" sz="1000" b="0" i="0" u="none" strike="noStrike" dirty="0" smtClean="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11-17/0769</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for 20MHz-only STA - Part 3</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Sungeun</a:t>
                      </a:r>
                      <a:r>
                        <a:rPr lang="en-US" sz="1000" u="none" strike="noStrike" dirty="0">
                          <a:solidFill>
                            <a:srgbClr val="00B050"/>
                          </a:solidFill>
                          <a:effectLst/>
                          <a:latin typeface="+mn-lt"/>
                        </a:rPr>
                        <a:t> Lee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 for motion</a:t>
                      </a:r>
                      <a:endParaRPr lang="en-US"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smtClean="0">
                          <a:solidFill>
                            <a:srgbClr val="00B050"/>
                          </a:solidFill>
                          <a:effectLst/>
                          <a:latin typeface="+mn-lt"/>
                        </a:rPr>
                        <a:t>11-17/0694</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CRs for packet extension in 28.3.12</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Sungeun</a:t>
                      </a:r>
                      <a:r>
                        <a:rPr lang="en-US" sz="1000" u="none" strike="noStrike" dirty="0">
                          <a:solidFill>
                            <a:srgbClr val="00B050"/>
                          </a:solidFill>
                          <a:effectLst/>
                          <a:latin typeface="+mn-lt"/>
                        </a:rPr>
                        <a:t> Lee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a:t>
                      </a:r>
                      <a:r>
                        <a:rPr lang="en-US" sz="1000" u="none" strike="noStrike" dirty="0" smtClean="0">
                          <a:solidFill>
                            <a:srgbClr val="00B050"/>
                          </a:solidFill>
                          <a:effectLst/>
                          <a:latin typeface="+mn-lt"/>
                        </a:rPr>
                        <a:t>HY</a:t>
                      </a:r>
                      <a:endParaRPr lang="en-US" sz="1000" b="0" i="0" u="none" strike="noStrike" dirty="0">
                        <a:solidFill>
                          <a:srgbClr val="00B050"/>
                        </a:solidFill>
                        <a:effectLst/>
                        <a:latin typeface="+mn-lt"/>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zh-CN" sz="1000" b="0" i="0" u="none" strike="noStrike" dirty="0" smtClean="0">
                          <a:solidFill>
                            <a:srgbClr val="00B050"/>
                          </a:solidFill>
                          <a:effectLst/>
                          <a:latin typeface="+mn-lt"/>
                        </a:rPr>
                        <a:t>Ready</a:t>
                      </a:r>
                      <a:r>
                        <a:rPr lang="en-US" altLang="zh-CN" sz="1000" b="0" i="0" u="none" strike="noStrike" baseline="0" dirty="0" smtClean="0">
                          <a:solidFill>
                            <a:srgbClr val="00B050"/>
                          </a:solidFill>
                          <a:effectLst/>
                          <a:latin typeface="+mn-lt"/>
                        </a:rPr>
                        <a:t> for motion</a:t>
                      </a:r>
                      <a:endParaRPr lang="en-US" altLang="zh-CN" sz="1000" b="0" i="0" u="none" strike="noStrike" dirty="0" smtClean="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11-17/0774</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CID8975 resolution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Hongyuan</a:t>
                      </a:r>
                      <a:r>
                        <a:rPr lang="en-US" sz="1000" u="none" strike="noStrike" dirty="0">
                          <a:solidFill>
                            <a:srgbClr val="00B050"/>
                          </a:solidFill>
                          <a:effectLst/>
                          <a:latin typeface="+mn-lt"/>
                        </a:rPr>
                        <a:t> Zhang</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 for motion</a:t>
                      </a:r>
                      <a:endParaRPr lang="en-US"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b="0" i="0" u="none" strike="noStrike" dirty="0" smtClean="0">
                          <a:solidFill>
                            <a:srgbClr val="00B050"/>
                          </a:solidFill>
                          <a:effectLst/>
                          <a:latin typeface="+mn-lt"/>
                        </a:rPr>
                        <a:t>11-17/0813</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CID 9769</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err="1" smtClean="0">
                          <a:solidFill>
                            <a:srgbClr val="00B050"/>
                          </a:solidFill>
                          <a:effectLst/>
                          <a:latin typeface="+mn-lt"/>
                        </a:rPr>
                        <a:t>Youhan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smtClean="0">
                          <a:solidFill>
                            <a:srgbClr val="00B050"/>
                          </a:solidFill>
                          <a:effectLst/>
                          <a:latin typeface="+mn-lt"/>
                        </a:rPr>
                        <a:t>Ready for motion</a:t>
                      </a:r>
                      <a:endParaRPr lang="en-US" sz="1000" b="0" i="0" u="none" strike="noStrike" dirty="0">
                        <a:solidFill>
                          <a:srgbClr val="00B050"/>
                        </a:solidFill>
                        <a:effectLst/>
                        <a:latin typeface="+mn-lt"/>
                      </a:endParaRPr>
                    </a:p>
                  </a:txBody>
                  <a:tcPr marL="9525" marR="9525" marT="9525" marB="0" anchor="b"/>
                </a:tc>
              </a:tr>
              <a:tr h="144492">
                <a:tc>
                  <a:txBody>
                    <a:bodyPr/>
                    <a:lstStyle/>
                    <a:p>
                      <a:pPr algn="l" fontAlgn="b"/>
                      <a:r>
                        <a:rPr lang="en-US" sz="1000" u="none" strike="noStrike" dirty="0">
                          <a:solidFill>
                            <a:srgbClr val="00B050"/>
                          </a:solidFill>
                          <a:effectLst/>
                          <a:latin typeface="+mn-lt"/>
                        </a:rPr>
                        <a:t>11-17/0714</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CSD update for 28.3.6</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Dongguk</a:t>
                      </a:r>
                      <a:r>
                        <a:rPr lang="en-US" sz="1000" u="none" strike="noStrike" dirty="0">
                          <a:solidFill>
                            <a:srgbClr val="00B050"/>
                          </a:solidFill>
                          <a:effectLst/>
                          <a:latin typeface="+mn-lt"/>
                        </a:rPr>
                        <a:t> Lim </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altLang="zh-CN" sz="1000" b="0" i="0" u="none" strike="noStrike" dirty="0" smtClean="0">
                          <a:solidFill>
                            <a:srgbClr val="00B050"/>
                          </a:solidFill>
                          <a:effectLst/>
                          <a:latin typeface="+mn-lt"/>
                        </a:rPr>
                        <a:t>Ready for motion</a:t>
                      </a:r>
                      <a:endParaRPr lang="en-US" altLang="zh-CN" sz="1000" b="0" i="0" u="none" strike="noStrike" dirty="0">
                        <a:solidFill>
                          <a:srgbClr val="00B050"/>
                        </a:solidFill>
                        <a:effectLst/>
                        <a:latin typeface="+mn-lt"/>
                      </a:endParaRPr>
                    </a:p>
                  </a:txBody>
                  <a:tcPr marL="9525" marR="9525" marT="9525" marB="0" anchor="b"/>
                </a:tc>
              </a:tr>
              <a:tr h="145630">
                <a:tc>
                  <a:txBody>
                    <a:bodyPr/>
                    <a:lstStyle/>
                    <a:p>
                      <a:pPr algn="l" fontAlgn="b"/>
                      <a:r>
                        <a:rPr lang="en-US" sz="1000" u="none" strike="noStrike" dirty="0">
                          <a:solidFill>
                            <a:srgbClr val="00B050"/>
                          </a:solidFill>
                          <a:effectLst/>
                          <a:latin typeface="+mn-lt"/>
                        </a:rPr>
                        <a:t>11-17/0044</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NDP Feedback Report Design</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Ron </a:t>
                      </a:r>
                      <a:r>
                        <a:rPr lang="en-US" sz="1000" u="none" strike="noStrike" dirty="0" err="1">
                          <a:solidFill>
                            <a:srgbClr val="00B050"/>
                          </a:solidFill>
                          <a:effectLst/>
                          <a:latin typeface="+mn-lt"/>
                        </a:rPr>
                        <a:t>Porat</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endParaRPr lang="en-US" sz="1000" b="0" i="0" u="none" strike="noStrike" dirty="0">
                        <a:solidFill>
                          <a:srgbClr val="00B050"/>
                        </a:solidFill>
                        <a:effectLst/>
                        <a:latin typeface="+mn-lt"/>
                      </a:endParaRPr>
                    </a:p>
                  </a:txBody>
                  <a:tcPr marL="9525" marR="9525" marT="9525" marB="0" anchor="b"/>
                </a:tc>
              </a:tr>
              <a:tr h="145630">
                <a:tc>
                  <a:txBody>
                    <a:bodyPr/>
                    <a:lstStyle/>
                    <a:p>
                      <a:pPr algn="l" fontAlgn="b"/>
                      <a:r>
                        <a:rPr lang="en-US" sz="1000" u="none" strike="noStrike" dirty="0">
                          <a:solidFill>
                            <a:srgbClr val="00B050"/>
                          </a:solidFill>
                          <a:effectLst/>
                          <a:latin typeface="+mn-lt"/>
                        </a:rPr>
                        <a:t>11-17/0734</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Doppler Discussions</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Hongyuan</a:t>
                      </a:r>
                      <a:r>
                        <a:rPr lang="en-US" sz="1000" u="none" strike="noStrike" dirty="0">
                          <a:solidFill>
                            <a:srgbClr val="00B050"/>
                          </a:solidFill>
                          <a:effectLst/>
                          <a:latin typeface="+mn-lt"/>
                        </a:rPr>
                        <a:t> Zhang</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endParaRPr lang="en-US" altLang="zh-CN" sz="1000" b="0" i="0" u="none" strike="noStrike" dirty="0">
                        <a:solidFill>
                          <a:srgbClr val="00B050"/>
                        </a:solidFill>
                        <a:effectLst/>
                        <a:latin typeface="+mn-lt"/>
                      </a:endParaRPr>
                    </a:p>
                  </a:txBody>
                  <a:tcPr marL="10800" marR="9525" marT="10800" marB="0" anchor="ctr"/>
                </a:tc>
              </a:tr>
              <a:tr h="145630">
                <a:tc>
                  <a:txBody>
                    <a:bodyPr/>
                    <a:lstStyle/>
                    <a:p>
                      <a:pPr algn="l" fontAlgn="b"/>
                      <a:r>
                        <a:rPr lang="en-US" sz="1000" u="none" strike="noStrike" dirty="0">
                          <a:solidFill>
                            <a:srgbClr val="00B050"/>
                          </a:solidFill>
                          <a:effectLst/>
                          <a:latin typeface="+mn-lt"/>
                        </a:rPr>
                        <a:t>11-17/0773</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Thoughts on Doppler Design in 802.11ax</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err="1">
                          <a:solidFill>
                            <a:srgbClr val="00B050"/>
                          </a:solidFill>
                          <a:effectLst/>
                          <a:latin typeface="+mn-lt"/>
                        </a:rPr>
                        <a:t>Lochan</a:t>
                      </a:r>
                      <a:r>
                        <a:rPr lang="en-US" sz="1000" u="none" strike="noStrike" dirty="0">
                          <a:solidFill>
                            <a:srgbClr val="00B050"/>
                          </a:solidFill>
                          <a:effectLst/>
                          <a:latin typeface="+mn-lt"/>
                        </a:rPr>
                        <a:t> </a:t>
                      </a:r>
                      <a:r>
                        <a:rPr lang="en-US" sz="1000" u="none" strike="noStrike" dirty="0" err="1">
                          <a:solidFill>
                            <a:srgbClr val="00B050"/>
                          </a:solidFill>
                          <a:effectLst/>
                          <a:latin typeface="+mn-lt"/>
                        </a:rPr>
                        <a:t>Verma</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u="none" strike="noStrike" dirty="0">
                          <a:solidFill>
                            <a:srgbClr val="00B050"/>
                          </a:solidFill>
                          <a:effectLst/>
                          <a:latin typeface="+mn-lt"/>
                        </a:rPr>
                        <a:t>PHY</a:t>
                      </a:r>
                      <a:endParaRPr lang="en-US" sz="1000" b="0" i="0" u="none" strike="noStrike" dirty="0">
                        <a:solidFill>
                          <a:srgbClr val="00B050"/>
                        </a:solidFill>
                        <a:effectLst/>
                        <a:latin typeface="+mn-lt"/>
                      </a:endParaRPr>
                    </a:p>
                  </a:txBody>
                  <a:tcPr marL="9525" marR="9525" marT="9525" marB="0" anchor="b"/>
                </a:tc>
                <a:tc>
                  <a:txBody>
                    <a:bodyPr/>
                    <a:lstStyle/>
                    <a:p>
                      <a:pPr algn="l" fontAlgn="b"/>
                      <a:endParaRPr lang="en-US" sz="1000" b="0" i="0" u="none" strike="noStrike" dirty="0">
                        <a:solidFill>
                          <a:srgbClr val="00B050"/>
                        </a:solidFill>
                        <a:effectLst/>
                        <a:latin typeface="+mn-lt"/>
                      </a:endParaRPr>
                    </a:p>
                  </a:txBody>
                  <a:tcPr marL="9525" marR="9525" marT="9525" marB="0" anchor="b"/>
                </a:tc>
              </a:tr>
            </a:tbl>
          </a:graphicData>
        </a:graphic>
      </p:graphicFrame>
      <p:sp>
        <p:nvSpPr>
          <p:cNvPr id="8" name="TextBox 7"/>
          <p:cNvSpPr txBox="1"/>
          <p:nvPr/>
        </p:nvSpPr>
        <p:spPr>
          <a:xfrm>
            <a:off x="1411288" y="1219200"/>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右箭头 8"/>
          <p:cNvSpPr/>
          <p:nvPr/>
        </p:nvSpPr>
        <p:spPr bwMode="auto">
          <a:xfrm>
            <a:off x="228600" y="6019800"/>
            <a:ext cx="304800" cy="1524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35380447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 11-17/232r4)</a:t>
            </a:r>
            <a:endParaRPr lang="zh-CN" altLang="en-US" dirty="0"/>
          </a:p>
        </p:txBody>
      </p:sp>
      <p:sp>
        <p:nvSpPr>
          <p:cNvPr id="3" name="内容占位符 2"/>
          <p:cNvSpPr>
            <a:spLocks noGrp="1"/>
          </p:cNvSpPr>
          <p:nvPr>
            <p:ph idx="1"/>
          </p:nvPr>
        </p:nvSpPr>
        <p:spPr>
          <a:xfrm>
            <a:off x="685800" y="1981200"/>
            <a:ext cx="7772400" cy="4267200"/>
          </a:xfrm>
        </p:spPr>
        <p:txBody>
          <a:bodyPr>
            <a:normAutofit fontScale="92500" lnSpcReduction="10000"/>
          </a:bodyPr>
          <a:lstStyle/>
          <a:p>
            <a:r>
              <a:rPr lang="en-US" altLang="zh-CN" dirty="0" smtClean="0"/>
              <a:t>Do you agree the proposed comment resolution to the following CIDs and the corresponding spec text modification as in 11-17/232r4?</a:t>
            </a:r>
          </a:p>
          <a:p>
            <a:pPr lvl="1"/>
            <a:r>
              <a:rPr lang="en-US" altLang="zh-CN" dirty="0" smtClean="0"/>
              <a:t>CID 7513 for clause 28.3.6.7 </a:t>
            </a:r>
          </a:p>
          <a:p>
            <a:pPr lvl="1"/>
            <a:r>
              <a:rPr lang="en-US" dirty="0" smtClean="0"/>
              <a:t>CID 10395 for clause 28.3.5</a:t>
            </a:r>
            <a:endParaRPr lang="en-GB" dirty="0" smtClean="0"/>
          </a:p>
          <a:p>
            <a:pPr lvl="1"/>
            <a:endParaRPr lang="en-GB"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SP including resolutions to the following CIDs in 11-17/232r2 has passed in Mar 11ax </a:t>
            </a:r>
            <a:r>
              <a:rPr lang="en-US" altLang="zh-CN" dirty="0" err="1" smtClean="0">
                <a:solidFill>
                  <a:srgbClr val="00B050"/>
                </a:solidFill>
              </a:rPr>
              <a:t>adhoc</a:t>
            </a:r>
            <a:r>
              <a:rPr lang="en-US" altLang="zh-CN" dirty="0" smtClean="0">
                <a:solidFill>
                  <a:srgbClr val="00B050"/>
                </a:solidFill>
              </a:rPr>
              <a:t> meeting (11-17/327r3):</a:t>
            </a:r>
          </a:p>
          <a:p>
            <a:pPr lvl="1"/>
            <a:r>
              <a:rPr lang="en-GB" altLang="zh-CN" dirty="0" smtClean="0">
                <a:solidFill>
                  <a:srgbClr val="00B050"/>
                </a:solidFill>
              </a:rPr>
              <a:t>CID 5101, 5102, 5103, 5297, 5298, 5299, 8848, 8849, 8850, 8851, 8852, 8853, 8854, 8855, 8856, 8857, 8858, 8985, 9158, 9159, 9160, 9166, 9167, 10114</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a:t>
            </a:r>
            <a:r>
              <a:rPr lang="en-US" altLang="zh-CN" dirty="0" err="1" smtClean="0"/>
              <a:t>cr</a:t>
            </a:r>
            <a:r>
              <a:rPr lang="en-US" altLang="zh-CN" dirty="0" smtClean="0"/>
              <a:t>, 11-17/233r5)</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CID 4905 in clause 28.2 and the corresponding spec text modification as in 11-17/233r5?</a:t>
            </a:r>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a:t>
            </a:r>
            <a:r>
              <a:rPr lang="en-US" altLang="zh-CN" dirty="0" err="1" smtClean="0"/>
              <a:t>cr</a:t>
            </a:r>
            <a:r>
              <a:rPr lang="en-US" altLang="zh-CN" dirty="0" smtClean="0"/>
              <a:t>, 11-17/736r0)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CID 9619 for clause 9.2.4 and 6.4.4 and the corresponding spec text modification as in 11-17/736r0?</a:t>
            </a:r>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Notes, CID 9619 belongs to MAC </a:t>
            </a:r>
            <a:r>
              <a:rPr lang="en-US" altLang="zh-CN" dirty="0" err="1" smtClean="0">
                <a:solidFill>
                  <a:srgbClr val="FF0000"/>
                </a:solidFill>
              </a:rPr>
              <a:t>Adhoc</a:t>
            </a:r>
            <a:endParaRPr lang="en-US" altLang="zh-CN" dirty="0" smtClean="0">
              <a:solidFill>
                <a:srgbClr val="FF000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a:t>
            </a:r>
            <a:r>
              <a:rPr lang="en-US" altLang="zh-CN" dirty="0" err="1" smtClean="0"/>
              <a:t>cr</a:t>
            </a:r>
            <a:r>
              <a:rPr lang="en-US" altLang="zh-CN" dirty="0" smtClean="0"/>
              <a:t>, 11-17/288r2)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32 CIDs and the corresponding spec text modification to clause 28.3.10 as in 11-17/288r2?</a:t>
            </a:r>
          </a:p>
          <a:p>
            <a:pPr lvl="1"/>
            <a:r>
              <a:rPr lang="en-US" altLang="zh-CN" dirty="0" smtClean="0"/>
              <a:t>CID </a:t>
            </a:r>
            <a:r>
              <a:rPr lang="en-GB" altLang="zh-CN" dirty="0" smtClean="0"/>
              <a:t>8951, 4890, 4922, 8952, 4923, 8953, 4924, 8954, 5271, 8955, </a:t>
            </a:r>
            <a:br>
              <a:rPr lang="en-GB" altLang="zh-CN" dirty="0" smtClean="0"/>
            </a:br>
            <a:r>
              <a:rPr lang="en-GB" altLang="zh-CN" dirty="0" smtClean="0"/>
              <a:t>9554, 4891, 6118, 8155, 10066, 10217, 5272, 8958, 8959, 8960, </a:t>
            </a:r>
            <a:br>
              <a:rPr lang="en-GB" altLang="zh-CN" dirty="0" smtClean="0"/>
            </a:br>
            <a:r>
              <a:rPr lang="en-GB" altLang="zh-CN" dirty="0" smtClean="0"/>
              <a:t>5273, 8961, 8962, 8963, 10067, 8115, 8964, 3095, 8965, 8966, </a:t>
            </a:r>
            <a:br>
              <a:rPr lang="en-GB" altLang="zh-CN" dirty="0" smtClean="0"/>
            </a:br>
            <a:r>
              <a:rPr lang="en-GB" altLang="zh-CN" dirty="0" smtClean="0"/>
              <a:t>8968, 10219 </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May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a:t>
            </a:r>
            <a:r>
              <a:rPr lang="en-US" altLang="zh-CN" dirty="0" err="1" smtClean="0"/>
              <a:t>cr</a:t>
            </a:r>
            <a:r>
              <a:rPr lang="en-US" altLang="zh-CN" dirty="0" smtClean="0"/>
              <a:t>, 11-17/289r2)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to clause 28.3.10.8 as in 11-17/289r2?</a:t>
            </a:r>
          </a:p>
          <a:p>
            <a:pPr lvl="1"/>
            <a:r>
              <a:rPr lang="en-US" altLang="zh-CN" dirty="0" smtClean="0"/>
              <a:t>CID 10060 and 10061</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a:t>
            </a:r>
            <a:r>
              <a:rPr lang="en-US" altLang="zh-CN" dirty="0" err="1" smtClean="0"/>
              <a:t>cr</a:t>
            </a:r>
            <a:r>
              <a:rPr lang="en-US" altLang="zh-CN" dirty="0" smtClean="0"/>
              <a:t>, 11-17/290r5)</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28 CIDs and the corresponding spec text modification to clause 28.3.18 as in 11-17/290r5?</a:t>
            </a:r>
          </a:p>
          <a:p>
            <a:pPr lvl="1"/>
            <a:r>
              <a:rPr lang="en-US" altLang="zh-CN" dirty="0" smtClean="0"/>
              <a:t>CID </a:t>
            </a:r>
            <a:r>
              <a:rPr lang="en-GB" altLang="zh-CN" dirty="0" smtClean="0"/>
              <a:t>7231, 9037, 7835, 9038, 5070, 5071, 5072, 5073, 5074, 3314, </a:t>
            </a:r>
            <a:br>
              <a:rPr lang="en-GB" altLang="zh-CN" dirty="0" smtClean="0"/>
            </a:br>
            <a:r>
              <a:rPr lang="en-GB" altLang="zh-CN" dirty="0" smtClean="0"/>
              <a:t>3392, 3659, 3746, 4127, 4230, 7836, 9039, 3560, 3724, 4122, </a:t>
            </a:r>
            <a:br>
              <a:rPr lang="en-GB" altLang="zh-CN" dirty="0" smtClean="0"/>
            </a:br>
            <a:r>
              <a:rPr lang="en-GB" altLang="zh-CN" dirty="0" smtClean="0"/>
              <a:t>4256, 9079, 4877, 4878, 8572, 10069, 10070, 4879 </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Notes, CID </a:t>
            </a:r>
            <a:r>
              <a:rPr lang="en-GB" altLang="zh-CN" dirty="0" smtClean="0">
                <a:solidFill>
                  <a:srgbClr val="FF0000"/>
                </a:solidFill>
              </a:rPr>
              <a:t>3392, 3659, 3746, 4127, 4230, 3724, 4122, </a:t>
            </a:r>
            <a:br>
              <a:rPr lang="en-GB" altLang="zh-CN" dirty="0" smtClean="0">
                <a:solidFill>
                  <a:srgbClr val="FF0000"/>
                </a:solidFill>
              </a:rPr>
            </a:br>
            <a:r>
              <a:rPr lang="en-GB" altLang="zh-CN" dirty="0" smtClean="0">
                <a:solidFill>
                  <a:srgbClr val="FF0000"/>
                </a:solidFill>
              </a:rPr>
              <a:t>4256 were resolved by editor already</a:t>
            </a:r>
            <a:endParaRPr lang="en-US" altLang="zh-CN" dirty="0" smtClean="0">
              <a:solidFill>
                <a:srgbClr val="FF000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a:t>
            </a:r>
            <a:r>
              <a:rPr lang="en-US" altLang="zh-CN" dirty="0" err="1" smtClean="0"/>
              <a:t>cr</a:t>
            </a:r>
            <a:r>
              <a:rPr lang="en-US" altLang="zh-CN" dirty="0" smtClean="0"/>
              <a:t>, 11-17/698r2)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15 CIDs and the corresponding spec text modification to clause 3.2 and 28.3 as in 11-17/698r2?</a:t>
            </a:r>
          </a:p>
          <a:p>
            <a:pPr lvl="1"/>
            <a:r>
              <a:rPr lang="en-US" altLang="zh-CN" dirty="0" smtClean="0"/>
              <a:t>CID </a:t>
            </a:r>
            <a:r>
              <a:rPr lang="en-GB" altLang="zh-CN" dirty="0" smtClean="0"/>
              <a:t>10117, 9015, 9016, 9017, 9019, 9199, 9020, 9075, 4875, 6995, 6911, 7444, 10180, 6912, 6913</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one will override the SP #7 in 11-17/0701r1</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a:t>
            </a:r>
            <a:r>
              <a:rPr lang="en-US" altLang="zh-CN" dirty="0" err="1" smtClean="0"/>
              <a:t>cr</a:t>
            </a:r>
            <a:r>
              <a:rPr lang="en-US" altLang="zh-CN" dirty="0" smtClean="0"/>
              <a:t>, 11-17/694r2)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17 CIDs and the corresponding spec text modification to clause 9.3.1.23, 28.3.10.7.2 and 28.3.12 as in 11-17/694r2?</a:t>
            </a:r>
          </a:p>
          <a:p>
            <a:pPr lvl="1"/>
            <a:r>
              <a:rPr lang="en-US" altLang="zh-CN" dirty="0" smtClean="0"/>
              <a:t>CID </a:t>
            </a:r>
            <a:r>
              <a:rPr lang="en-GB" altLang="zh-CN" dirty="0" smtClean="0"/>
              <a:t>7519, 7672, 9022, 7520, 7676, 7673, 4880, 7675, 9023, 7521, 7674, 9488, 9024, 10072, 7522, 9323, 7523</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a:t>
            </a:r>
            <a:r>
              <a:rPr lang="en-US" altLang="zh-CN" dirty="0" err="1" smtClean="0"/>
              <a:t>cr</a:t>
            </a:r>
            <a:r>
              <a:rPr lang="en-US" altLang="zh-CN" dirty="0" smtClean="0"/>
              <a:t>, 11-17/781r0)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10 CIDs and the corresponding spec text modification to clause 28.3.3.8.3 as in 11-17/781r0?</a:t>
            </a:r>
          </a:p>
          <a:p>
            <a:pPr lvl="1"/>
            <a:r>
              <a:rPr lang="en-GB" altLang="zh-CN" dirty="0" smtClean="0"/>
              <a:t>CID 8820, 10093, 10094, 10096, 10097, 10098, 10100, 10102, 10105, 10107</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a:t>
            </a:r>
            <a:r>
              <a:rPr lang="en-US" altLang="zh-CN" dirty="0" err="1" smtClean="0"/>
              <a:t>cr</a:t>
            </a:r>
            <a:r>
              <a:rPr lang="en-US" altLang="zh-CN" dirty="0" smtClean="0"/>
              <a:t>, 11-17/769r0)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CID 5251 and the corresponding spec text modification to clause </a:t>
            </a:r>
            <a:r>
              <a:rPr lang="en-GB" altLang="zh-CN" dirty="0" smtClean="0"/>
              <a:t>9.4.2.218.3 </a:t>
            </a:r>
            <a:r>
              <a:rPr lang="en-US" altLang="zh-CN" dirty="0" smtClean="0"/>
              <a:t>as in 11-17/769r0?</a:t>
            </a:r>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a:t>
            </a:r>
            <a:r>
              <a:rPr lang="en-US" altLang="zh-CN" dirty="0" err="1" smtClean="0"/>
              <a:t>cr</a:t>
            </a:r>
            <a:r>
              <a:rPr lang="en-US" altLang="zh-CN" dirty="0" smtClean="0"/>
              <a:t>, 11-17/774r0)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CID 8975 as in 11-17/774r0?</a:t>
            </a:r>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8Y/2N/3A  Passed</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12 </a:t>
            </a:r>
            <a:r>
              <a:rPr lang="en-US" altLang="zh-CN" dirty="0" smtClean="0"/>
              <a:t>(</a:t>
            </a:r>
            <a:r>
              <a:rPr lang="en-US" altLang="zh-CN" dirty="0" err="1" smtClean="0"/>
              <a:t>cr</a:t>
            </a:r>
            <a:r>
              <a:rPr lang="en-US" altLang="zh-CN" dirty="0" smtClean="0"/>
              <a:t>, </a:t>
            </a:r>
            <a:r>
              <a:rPr lang="en-US" altLang="zh-CN" dirty="0" smtClean="0"/>
              <a:t>11-17/465r8)</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following 2 CIDs and the corresponding spec text modifications as </a:t>
            </a:r>
            <a:r>
              <a:rPr lang="en-US" altLang="zh-CN" dirty="0" smtClean="0"/>
              <a:t>in </a:t>
            </a:r>
            <a:r>
              <a:rPr lang="en-US" altLang="zh-CN" dirty="0" smtClean="0"/>
              <a:t>11-17/465r8?</a:t>
            </a:r>
            <a:endParaRPr lang="en-US" altLang="zh-CN" dirty="0" smtClean="0"/>
          </a:p>
          <a:p>
            <a:pPr lvl="1"/>
            <a:r>
              <a:rPr lang="en-GB" altLang="zh-CN" dirty="0" smtClean="0"/>
              <a:t>CID 9490</a:t>
            </a:r>
            <a:r>
              <a:rPr lang="en-GB" altLang="zh-CN" dirty="0" smtClean="0"/>
              <a:t>, 8566</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13 </a:t>
            </a:r>
            <a:r>
              <a:rPr lang="en-US" altLang="zh-CN" dirty="0" smtClean="0"/>
              <a:t>(</a:t>
            </a:r>
            <a:r>
              <a:rPr lang="en-US" altLang="zh-CN" dirty="0" err="1" smtClean="0"/>
              <a:t>cr</a:t>
            </a:r>
            <a:r>
              <a:rPr lang="en-US" altLang="zh-CN" dirty="0" smtClean="0"/>
              <a:t>, </a:t>
            </a:r>
            <a:r>
              <a:rPr lang="en-US" altLang="zh-CN" dirty="0" smtClean="0"/>
              <a:t>11-17/0813r1)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CID 9769 and the corresponding spec text modifications as </a:t>
            </a:r>
            <a:r>
              <a:rPr lang="en-US" altLang="zh-CN" dirty="0" smtClean="0"/>
              <a:t>in </a:t>
            </a:r>
            <a:r>
              <a:rPr lang="en-US" altLang="zh-CN" dirty="0" smtClean="0"/>
              <a:t>11-17/0813r1?</a:t>
            </a:r>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14 </a:t>
            </a:r>
            <a:r>
              <a:rPr lang="en-US" altLang="zh-CN" dirty="0" smtClean="0"/>
              <a:t>(</a:t>
            </a:r>
            <a:r>
              <a:rPr lang="en-US" altLang="zh-CN" dirty="0" err="1" smtClean="0"/>
              <a:t>cr</a:t>
            </a:r>
            <a:r>
              <a:rPr lang="en-US" altLang="zh-CN" dirty="0" smtClean="0"/>
              <a:t>, </a:t>
            </a:r>
            <a:r>
              <a:rPr lang="en-US" altLang="zh-CN" dirty="0" smtClean="0"/>
              <a:t>11-17/0650r1)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following </a:t>
            </a:r>
            <a:r>
              <a:rPr lang="en-US" altLang="zh-CN" dirty="0" smtClean="0"/>
              <a:t>CIDs and the corresponding spec text modifications to </a:t>
            </a:r>
            <a:r>
              <a:rPr lang="en-US" altLang="zh-CN" dirty="0" smtClean="0"/>
              <a:t>clause 18.2 </a:t>
            </a:r>
            <a:r>
              <a:rPr lang="en-US" altLang="zh-CN" dirty="0" smtClean="0"/>
              <a:t>as </a:t>
            </a:r>
            <a:r>
              <a:rPr lang="en-US" altLang="zh-CN" dirty="0" smtClean="0"/>
              <a:t>in </a:t>
            </a:r>
            <a:r>
              <a:rPr lang="en-US" altLang="zh-CN" dirty="0" smtClean="0"/>
              <a:t>11-17/0650r1?</a:t>
            </a:r>
          </a:p>
          <a:p>
            <a:pPr lvl="1"/>
            <a:r>
              <a:rPr lang="en-US" altLang="zh-CN" dirty="0" smtClean="0"/>
              <a:t>CID 3556 and 3558</a:t>
            </a:r>
          </a:p>
          <a:p>
            <a:pPr lvl="1"/>
            <a:r>
              <a:rPr lang="en-US" altLang="zh-CN" dirty="0" smtClean="0"/>
              <a:t>Change “</a:t>
            </a:r>
            <a:r>
              <a:rPr lang="en-US" altLang="zh-CN" dirty="0" err="1" smtClean="0"/>
              <a:t>insytruct</a:t>
            </a:r>
            <a:r>
              <a:rPr lang="en-US" altLang="zh-CN" dirty="0" smtClean="0"/>
              <a:t>” to “instruct” </a:t>
            </a:r>
          </a:p>
          <a:p>
            <a:pPr lvl="1"/>
            <a:r>
              <a:rPr lang="en-US" altLang="zh-CN" dirty="0" smtClean="0"/>
              <a:t>Change “</a:t>
            </a:r>
            <a:r>
              <a:rPr lang="en-US" altLang="zh-CN" dirty="0" err="1" smtClean="0"/>
              <a:t>ednd</a:t>
            </a:r>
            <a:r>
              <a:rPr lang="en-US" altLang="zh-CN" dirty="0" smtClean="0"/>
              <a:t>” to “end”</a:t>
            </a:r>
          </a:p>
          <a:p>
            <a:pPr lvl="1"/>
            <a:r>
              <a:rPr lang="en-US" altLang="zh-CN" dirty="0" smtClean="0"/>
              <a:t>Change “&lt;this document&gt;” to “11-17/0650r1” </a:t>
            </a:r>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7" name="TextBox 6"/>
          <p:cNvSpPr txBox="1"/>
          <p:nvPr/>
        </p:nvSpPr>
        <p:spPr>
          <a:xfrm>
            <a:off x="304800" y="5772090"/>
            <a:ext cx="8534400" cy="400110"/>
          </a:xfrm>
          <a:prstGeom prst="rect">
            <a:avLst/>
          </a:prstGeom>
          <a:noFill/>
        </p:spPr>
        <p:txBody>
          <a:bodyPr wrap="square" rtlCol="0">
            <a:spAutoFit/>
          </a:bodyPr>
          <a:lstStyle/>
          <a:p>
            <a:r>
              <a:rPr lang="en-US" altLang="zh-CN" sz="2000" b="1" dirty="0" smtClean="0">
                <a:solidFill>
                  <a:srgbClr val="FF0000"/>
                </a:solidFill>
              </a:rPr>
              <a:t>Note, this CR will not go to motion in May meeting and will be updated later.</a:t>
            </a:r>
            <a:endParaRPr lang="zh-CN" altLang="en-US" sz="2000" b="1" dirty="0">
              <a:solidFill>
                <a:srgbClr val="FF0000"/>
              </a:solidFill>
            </a:endParaRP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May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a:spLocks noGrp="1" noChangeArrowheads="1"/>
          </p:cNvSpPr>
          <p:nvPr>
            <p:ph type="title"/>
          </p:nvPr>
        </p:nvSpPr>
        <p:spPr>
          <a:xfrm>
            <a:off x="685800" y="685800"/>
            <a:ext cx="7772400" cy="1066800"/>
          </a:xfrm>
        </p:spPr>
        <p:txBody>
          <a:bodyPr/>
          <a:lstStyle/>
          <a:p>
            <a:r>
              <a:rPr lang="en-US" altLang="en-US" dirty="0" smtClean="0"/>
              <a:t>Agenda items for the week</a:t>
            </a:r>
          </a:p>
        </p:txBody>
      </p:sp>
      <p:sp>
        <p:nvSpPr>
          <p:cNvPr id="8" name="Rectangle 8"/>
          <p:cNvSpPr txBox="1">
            <a:spLocks noChangeArrowheads="1"/>
          </p:cNvSpPr>
          <p:nvPr/>
        </p:nvSpPr>
        <p:spPr bwMode="auto">
          <a:xfrm>
            <a:off x="609600" y="1828800"/>
            <a:ext cx="7772400" cy="3505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Call meeting to order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Patent policy, etc. (Call for Potentially Essential Patents)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Review ad hoc rules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Set and approve agenda</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CA"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Comment resolution presentations approved by 802.11ax for presentation this week, and related straw polls</a:t>
            </a:r>
            <a:endParaRPr kumimoji="0" lang="en-CA" altLang="en-US" sz="16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CA" alt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Any other technical presentations </a:t>
            </a:r>
            <a:endParaRPr kumimoji="0" lang="en-CA" altLang="en-US" sz="20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15 </a:t>
            </a:r>
            <a:r>
              <a:rPr lang="en-US" altLang="zh-CN" dirty="0" smtClean="0"/>
              <a:t>(Non-</a:t>
            </a:r>
            <a:r>
              <a:rPr lang="en-US" altLang="zh-CN" dirty="0" err="1" smtClean="0"/>
              <a:t>cr</a:t>
            </a:r>
            <a:r>
              <a:rPr lang="en-US" altLang="zh-CN" dirty="0" smtClean="0"/>
              <a:t>, </a:t>
            </a:r>
            <a:r>
              <a:rPr lang="en-US" altLang="zh-CN" dirty="0" smtClean="0"/>
              <a:t>11-17/714r4)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to clause 28.3.6 of P802.11ax D1.2 as in </a:t>
            </a:r>
            <a:r>
              <a:rPr lang="en-US" altLang="zh-CN" dirty="0" smtClean="0"/>
              <a:t>11-17/714r4?</a:t>
            </a:r>
            <a:endParaRPr lang="en-US"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16 </a:t>
            </a:r>
            <a:r>
              <a:rPr lang="en-US" altLang="zh-CN" dirty="0" smtClean="0"/>
              <a:t>(</a:t>
            </a:r>
            <a:r>
              <a:rPr lang="en-US" altLang="zh-CN" dirty="0" err="1" smtClean="0"/>
              <a:t>cr</a:t>
            </a:r>
            <a:r>
              <a:rPr lang="en-US" altLang="zh-CN" dirty="0" smtClean="0"/>
              <a:t>, </a:t>
            </a:r>
            <a:r>
              <a:rPr lang="en-US" altLang="zh-CN" dirty="0" smtClean="0"/>
              <a:t>11-17/0648r3)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following 33 CIDs and the corresponding spec text modifications as </a:t>
            </a:r>
            <a:r>
              <a:rPr lang="en-US" altLang="zh-CN" dirty="0" smtClean="0"/>
              <a:t>in </a:t>
            </a:r>
            <a:r>
              <a:rPr lang="en-US" altLang="zh-CN" dirty="0" smtClean="0"/>
              <a:t>11-17/0648r3?</a:t>
            </a:r>
          </a:p>
          <a:p>
            <a:pPr lvl="1"/>
            <a:r>
              <a:rPr lang="en-US" altLang="zh-CN" dirty="0" smtClean="0"/>
              <a:t>CID </a:t>
            </a:r>
            <a:r>
              <a:rPr lang="en-GB" altLang="zh-CN" dirty="0" smtClean="0"/>
              <a:t>4889,6121,8923,8924,10046,4996,8910, 4912, 4913, 8919, 8921, 7242, 7243, </a:t>
            </a:r>
            <a:r>
              <a:rPr lang="en-GB" altLang="zh-CN" dirty="0" smtClean="0">
                <a:solidFill>
                  <a:srgbClr val="FF0000"/>
                </a:solidFill>
              </a:rPr>
              <a:t>7679</a:t>
            </a:r>
            <a:r>
              <a:rPr lang="en-GB" altLang="zh-CN" dirty="0" smtClean="0"/>
              <a:t>, 7829</a:t>
            </a:r>
            <a:r>
              <a:rPr lang="en-GB" altLang="zh-CN" dirty="0" smtClean="0"/>
              <a:t>, 8903, 8904, 8905, 8906, 8911, 8913, 8915, 8916, 8917, 9551, 8926, 9177, 9178, 9179, </a:t>
            </a:r>
            <a:r>
              <a:rPr lang="en-GB" altLang="zh-CN" dirty="0" smtClean="0"/>
              <a:t>10211</a:t>
            </a:r>
            <a:r>
              <a:rPr lang="en-GB" altLang="zh-CN" dirty="0" smtClean="0"/>
              <a:t>, 10212, 8918</a:t>
            </a:r>
            <a:r>
              <a:rPr lang="en-GB" altLang="zh-CN" dirty="0" smtClean="0">
                <a:solidFill>
                  <a:srgbClr val="FF0000"/>
                </a:solidFill>
              </a:rPr>
              <a:t>, </a:t>
            </a:r>
            <a:r>
              <a:rPr lang="en-GB" altLang="zh-CN" dirty="0" smtClean="0">
                <a:solidFill>
                  <a:srgbClr val="FF0000"/>
                </a:solidFill>
              </a:rPr>
              <a:t>5262</a:t>
            </a:r>
            <a:endParaRPr lang="zh-CN" altLang="zh-CN" dirty="0" smtClean="0">
              <a:solidFill>
                <a:srgbClr val="FF0000"/>
              </a:solidFill>
            </a:endParaRPr>
          </a:p>
          <a:p>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17 (Non-</a:t>
            </a:r>
            <a:r>
              <a:rPr lang="en-US" altLang="zh-CN" dirty="0" err="1" smtClean="0"/>
              <a:t>cr</a:t>
            </a:r>
            <a:r>
              <a:rPr lang="en-US" altLang="zh-CN" dirty="0" smtClean="0"/>
              <a:t>, </a:t>
            </a:r>
            <a:r>
              <a:rPr lang="en-US" altLang="zh-CN" dirty="0" smtClean="0"/>
              <a:t>11-17/0044r4)</a:t>
            </a:r>
            <a:endParaRPr lang="zh-CN" altLang="en-US" dirty="0"/>
          </a:p>
        </p:txBody>
      </p:sp>
      <p:sp>
        <p:nvSpPr>
          <p:cNvPr id="3" name="内容占位符 2"/>
          <p:cNvSpPr>
            <a:spLocks noGrp="1"/>
          </p:cNvSpPr>
          <p:nvPr>
            <p:ph idx="1"/>
          </p:nvPr>
        </p:nvSpPr>
        <p:spPr/>
        <p:txBody>
          <a:bodyPr/>
          <a:lstStyle/>
          <a:p>
            <a:r>
              <a:rPr lang="en-US" altLang="zh-CN" dirty="0" smtClean="0"/>
              <a:t>Do you agree to the NDP short feedback report as described in slides 6-8?</a:t>
            </a:r>
          </a:p>
          <a:p>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Y 19 /N 1 /A 6</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7" name="TextBox 6"/>
          <p:cNvSpPr txBox="1"/>
          <p:nvPr/>
        </p:nvSpPr>
        <p:spPr>
          <a:xfrm>
            <a:off x="838200" y="4876800"/>
            <a:ext cx="3124200" cy="584775"/>
          </a:xfrm>
          <a:prstGeom prst="rect">
            <a:avLst/>
          </a:prstGeom>
          <a:noFill/>
        </p:spPr>
        <p:txBody>
          <a:bodyPr wrap="square" rtlCol="0">
            <a:spAutoFit/>
          </a:bodyPr>
          <a:lstStyle/>
          <a:p>
            <a:r>
              <a:rPr lang="en-US" altLang="zh-CN" sz="3200" b="1" dirty="0" smtClean="0">
                <a:solidFill>
                  <a:srgbClr val="FF0000"/>
                </a:solidFill>
              </a:rPr>
              <a:t>Informative</a:t>
            </a:r>
            <a:endParaRPr lang="zh-CN" altLang="en-US" sz="3200" b="1" dirty="0">
              <a:solidFill>
                <a:srgbClr val="FF0000"/>
              </a:solidFill>
            </a:endParaRP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18 (#1, Non-</a:t>
            </a:r>
            <a:r>
              <a:rPr lang="en-US" altLang="zh-CN" dirty="0" err="1" smtClean="0"/>
              <a:t>cr</a:t>
            </a:r>
            <a:r>
              <a:rPr lang="en-US" altLang="zh-CN" dirty="0" smtClean="0"/>
              <a:t>, </a:t>
            </a:r>
            <a:r>
              <a:rPr lang="en-US" altLang="zh-CN" dirty="0" smtClean="0"/>
              <a:t>11-17/0773r2)</a:t>
            </a:r>
            <a:endParaRPr lang="zh-CN" altLang="en-US" dirty="0"/>
          </a:p>
        </p:txBody>
      </p:sp>
      <p:sp>
        <p:nvSpPr>
          <p:cNvPr id="3" name="内容占位符 2"/>
          <p:cNvSpPr>
            <a:spLocks noGrp="1"/>
          </p:cNvSpPr>
          <p:nvPr>
            <p:ph idx="1"/>
          </p:nvPr>
        </p:nvSpPr>
        <p:spPr/>
        <p:txBody>
          <a:bodyPr/>
          <a:lstStyle/>
          <a:p>
            <a:r>
              <a:rPr lang="en-US" altLang="zh-CN" dirty="0" smtClean="0"/>
              <a:t>Do you agree that Doppler procedure in 802.11ax is based on mid-ambles?</a:t>
            </a:r>
            <a:endParaRPr lang="en-US" altLang="zh-CN" sz="2000" dirty="0" smtClean="0"/>
          </a:p>
          <a:p>
            <a:pPr lvl="1"/>
            <a:endParaRPr lang="en-US" altLang="zh-CN" dirty="0" smtClean="0"/>
          </a:p>
          <a:p>
            <a:pPr lvl="1"/>
            <a:endParaRPr lang="en-US" altLang="zh-CN" dirty="0" smtClean="0"/>
          </a:p>
          <a:p>
            <a:pPr lvl="1"/>
            <a:endParaRPr lang="en-US" altLang="zh-CN" dirty="0" smtClean="0"/>
          </a:p>
          <a:p>
            <a:pPr>
              <a:buNone/>
            </a:pPr>
            <a:r>
              <a:rPr lang="en-US" altLang="zh-CN" dirty="0" smtClean="0">
                <a:solidFill>
                  <a:srgbClr val="00B050"/>
                </a:solidFill>
              </a:rPr>
              <a:t>SP: </a:t>
            </a:r>
            <a:r>
              <a:rPr lang="en-US" altLang="zh-CN" dirty="0" smtClean="0">
                <a:solidFill>
                  <a:srgbClr val="00B050"/>
                </a:solidFill>
              </a:rPr>
              <a:t>Y 14 /N 0 / 8 A(Need more information)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TextBox 8"/>
          <p:cNvSpPr txBox="1"/>
          <p:nvPr/>
        </p:nvSpPr>
        <p:spPr>
          <a:xfrm>
            <a:off x="762000" y="5181600"/>
            <a:ext cx="2743200" cy="584775"/>
          </a:xfrm>
          <a:prstGeom prst="rect">
            <a:avLst/>
          </a:prstGeom>
          <a:noFill/>
        </p:spPr>
        <p:txBody>
          <a:bodyPr wrap="square" rtlCol="0">
            <a:spAutoFit/>
          </a:bodyPr>
          <a:lstStyle/>
          <a:p>
            <a:r>
              <a:rPr lang="en-US" altLang="zh-CN" sz="3200" b="1" dirty="0" smtClean="0">
                <a:solidFill>
                  <a:srgbClr val="FF0000"/>
                </a:solidFill>
              </a:rPr>
              <a:t>Informative</a:t>
            </a:r>
            <a:endParaRPr lang="zh-CN" altLang="en-US" sz="3200" b="1" dirty="0">
              <a:solidFill>
                <a:srgbClr val="FF0000"/>
              </a:solidFill>
            </a:endParaRP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19 (#2, Non-</a:t>
            </a:r>
            <a:r>
              <a:rPr lang="en-US" altLang="zh-CN" dirty="0" err="1" smtClean="0"/>
              <a:t>cr</a:t>
            </a:r>
            <a:r>
              <a:rPr lang="en-US" altLang="zh-CN" dirty="0" smtClean="0"/>
              <a:t>, </a:t>
            </a:r>
            <a:r>
              <a:rPr lang="en-US" altLang="zh-CN" dirty="0" smtClean="0"/>
              <a:t>11-17/0773r2)</a:t>
            </a:r>
            <a:endParaRPr lang="zh-CN" altLang="en-US" dirty="0"/>
          </a:p>
        </p:txBody>
      </p:sp>
      <p:sp>
        <p:nvSpPr>
          <p:cNvPr id="3" name="内容占位符 2"/>
          <p:cNvSpPr>
            <a:spLocks noGrp="1"/>
          </p:cNvSpPr>
          <p:nvPr>
            <p:ph idx="1"/>
          </p:nvPr>
        </p:nvSpPr>
        <p:spPr/>
        <p:txBody>
          <a:bodyPr/>
          <a:lstStyle/>
          <a:p>
            <a:r>
              <a:rPr lang="en-US" altLang="zh-CN" dirty="0" smtClean="0"/>
              <a:t>If mid-amble is adopted, the coding shall be continuous across mid-ambles?</a:t>
            </a:r>
            <a:endParaRPr lang="en-US" altLang="zh-CN" sz="2000"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a:buNone/>
            </a:pPr>
            <a:r>
              <a:rPr lang="en-US" altLang="zh-CN" dirty="0" smtClean="0">
                <a:solidFill>
                  <a:srgbClr val="00B050"/>
                </a:solidFill>
              </a:rPr>
              <a:t>SP: Y </a:t>
            </a:r>
            <a:r>
              <a:rPr lang="en-US" altLang="zh-CN" dirty="0" smtClean="0">
                <a:solidFill>
                  <a:srgbClr val="00B050"/>
                </a:solidFill>
              </a:rPr>
              <a:t>13/N 0/A(Need more information) 5</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7" name="TextBox 6"/>
          <p:cNvSpPr txBox="1"/>
          <p:nvPr/>
        </p:nvSpPr>
        <p:spPr>
          <a:xfrm>
            <a:off x="762000" y="5181600"/>
            <a:ext cx="2743200" cy="584775"/>
          </a:xfrm>
          <a:prstGeom prst="rect">
            <a:avLst/>
          </a:prstGeom>
          <a:noFill/>
        </p:spPr>
        <p:txBody>
          <a:bodyPr wrap="square" rtlCol="0">
            <a:spAutoFit/>
          </a:bodyPr>
          <a:lstStyle/>
          <a:p>
            <a:r>
              <a:rPr lang="en-US" altLang="zh-CN" sz="3200" b="1" dirty="0" smtClean="0">
                <a:solidFill>
                  <a:srgbClr val="FF0000"/>
                </a:solidFill>
              </a:rPr>
              <a:t>Informative</a:t>
            </a:r>
            <a:endParaRPr lang="zh-CN" altLang="en-US" sz="3200" b="1" dirty="0">
              <a:solidFill>
                <a:srgbClr val="FF0000"/>
              </a:solidFill>
            </a:endParaRP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40144</TotalTime>
  <Words>2551</Words>
  <Application>Microsoft Office PowerPoint</Application>
  <PresentationFormat>全屏显示(4:3)</PresentationFormat>
  <Paragraphs>544</Paragraphs>
  <Slides>34</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34</vt:i4>
      </vt:variant>
    </vt:vector>
  </HeadingPairs>
  <TitlesOfParts>
    <vt:vector size="36" baseType="lpstr">
      <vt:lpstr>802-11-Submission</vt:lpstr>
      <vt:lpstr>Document</vt:lpstr>
      <vt:lpstr>TGax May 2017 Meeting PHY AdHoc Agenda</vt:lpstr>
      <vt:lpstr>IEEE 802.11 Tgax Meeting High Efficiency WLAN PHY Ad Hoc</vt:lpstr>
      <vt:lpstr>Agenda items for the week</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PHY Submissions</vt:lpstr>
      <vt:lpstr>Straw-poll 1 (cr, 11-17/232r4)</vt:lpstr>
      <vt:lpstr>Straw-poll 2 (cr, 11-17/233r5)</vt:lpstr>
      <vt:lpstr>Straw-poll 3 (cr, 11-17/736r0)</vt:lpstr>
      <vt:lpstr>Straw-poll 4 (cr, 11-17/288r2)</vt:lpstr>
      <vt:lpstr>Straw-poll 5 (cr, 11-17/289r2)</vt:lpstr>
      <vt:lpstr>Straw-poll 6 (cr, 11-17/290r5)</vt:lpstr>
      <vt:lpstr>Straw-poll 7 (cr, 11-17/698r2)</vt:lpstr>
      <vt:lpstr>Straw-poll 8 (cr, 11-17/694r2)</vt:lpstr>
      <vt:lpstr>Straw-poll 9 (cr, 11-17/781r0)</vt:lpstr>
      <vt:lpstr>Straw-poll 10 (cr, 11-17/769r0)</vt:lpstr>
      <vt:lpstr>Straw-poll 11 (cr, 11-17/774r0)</vt:lpstr>
      <vt:lpstr>Straw-poll 12 (cr, 11-17/465r8)</vt:lpstr>
      <vt:lpstr>Straw-poll 13 (cr, 11-17/0813r1)</vt:lpstr>
      <vt:lpstr>Straw-poll 14 (cr, 11-17/0650r1)</vt:lpstr>
      <vt:lpstr>Straw-poll 15 (Non-cr, 11-17/714r4)</vt:lpstr>
      <vt:lpstr>Straw-poll 16 (cr, 11-17/0648r3)</vt:lpstr>
      <vt:lpstr>Straw-poll 17 (Non-cr, 11-17/0044r4)</vt:lpstr>
      <vt:lpstr>Straw-poll 18 (#1, Non-cr, 11-17/0773r2)</vt:lpstr>
      <vt:lpstr>Straw-poll 19 (#2, Non-cr, 11-17/0773r2)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2360</cp:revision>
  <cp:lastPrinted>1998-02-10T13:28:06Z</cp:lastPrinted>
  <dcterms:created xsi:type="dcterms:W3CDTF">2007-04-17T18:10:23Z</dcterms:created>
  <dcterms:modified xsi:type="dcterms:W3CDTF">2017-05-10T16:39:47Z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