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567" r:id="rId3"/>
    <p:sldId id="568" r:id="rId4"/>
    <p:sldId id="352" r:id="rId5"/>
    <p:sldId id="317" r:id="rId6"/>
    <p:sldId id="544" r:id="rId7"/>
    <p:sldId id="545" r:id="rId8"/>
    <p:sldId id="546" r:id="rId9"/>
    <p:sldId id="547" r:id="rId10"/>
    <p:sldId id="548" r:id="rId11"/>
    <p:sldId id="549" r:id="rId12"/>
    <p:sldId id="433" r:id="rId13"/>
    <p:sldId id="435" r:id="rId14"/>
    <p:sldId id="574" r:id="rId15"/>
    <p:sldId id="573" r:id="rId16"/>
    <p:sldId id="575" r:id="rId17"/>
    <p:sldId id="576" r:id="rId18"/>
    <p:sldId id="572" r:id="rId19"/>
    <p:sldId id="569" r:id="rId20"/>
    <p:sldId id="577" r:id="rId21"/>
    <p:sldId id="578" r:id="rId22"/>
    <p:sldId id="570" r:id="rId23"/>
    <p:sldId id="579" r:id="rId24"/>
    <p:sldId id="581" r:id="rId25"/>
    <p:sldId id="582" r:id="rId26"/>
    <p:sldId id="58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85" d="100"/>
          <a:sy n="85" d="100"/>
        </p:scale>
        <p:origin x="-93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4033233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205924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3315"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3316"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3317" name="Rectangle 7"/>
          <p:cNvSpPr>
            <a:spLocks noGrp="1" noChangeArrowheads="1"/>
          </p:cNvSpPr>
          <p:nvPr>
            <p:ph type="sldNum" sz="quarter" idx="5"/>
          </p:nvPr>
        </p:nvSpPr>
        <p:spPr>
          <a:noFill/>
        </p:spPr>
        <p:txBody>
          <a:bodyPr/>
          <a:lstStyle/>
          <a:p>
            <a:r>
              <a:rPr lang="en-US" altLang="en-US"/>
              <a:t>Page </a:t>
            </a:r>
            <a:fld id="{CFF2C6FD-8CCF-4D49-8113-2F9D19DEED48}" type="slidenum">
              <a:rPr lang="en-US" altLang="en-US"/>
              <a:pPr/>
              <a:t>6</a:t>
            </a:fld>
            <a:endParaRPr lang="en-US" altLang="en-US"/>
          </a:p>
        </p:txBody>
      </p:sp>
      <p:sp>
        <p:nvSpPr>
          <p:cNvPr id="1331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altLang="en-US" smtClean="0"/>
          </a:p>
        </p:txBody>
      </p:sp>
      <p:sp>
        <p:nvSpPr>
          <p:cNvPr id="13319"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2009279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5363"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5364"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5365" name="Rectangle 7"/>
          <p:cNvSpPr>
            <a:spLocks noGrp="1" noChangeArrowheads="1"/>
          </p:cNvSpPr>
          <p:nvPr>
            <p:ph type="sldNum" sz="quarter" idx="5"/>
          </p:nvPr>
        </p:nvSpPr>
        <p:spPr>
          <a:noFill/>
        </p:spPr>
        <p:txBody>
          <a:bodyPr/>
          <a:lstStyle/>
          <a:p>
            <a:r>
              <a:rPr lang="en-US" altLang="en-US"/>
              <a:t>Page </a:t>
            </a:r>
            <a:fld id="{4E835643-6AD9-4E5B-85E2-A47ACB720E54}" type="slidenum">
              <a:rPr lang="en-US" altLang="en-US"/>
              <a:pPr/>
              <a:t>7</a:t>
            </a:fld>
            <a:endParaRPr lang="en-US" altLang="en-US"/>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p14="http://schemas.microsoft.com/office/powerpoint/2010/main" xmlns="" val="1844300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7411"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7412"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7413" name="Rectangle 7"/>
          <p:cNvSpPr>
            <a:spLocks noGrp="1" noChangeArrowheads="1"/>
          </p:cNvSpPr>
          <p:nvPr>
            <p:ph type="sldNum" sz="quarter" idx="5"/>
          </p:nvPr>
        </p:nvSpPr>
        <p:spPr>
          <a:noFill/>
        </p:spPr>
        <p:txBody>
          <a:bodyPr/>
          <a:lstStyle/>
          <a:p>
            <a:r>
              <a:rPr lang="en-US" altLang="en-US"/>
              <a:t>Page </a:t>
            </a:r>
            <a:fld id="{23B8EB1E-FFEA-4B50-BAE6-B1C4AF397FA2}" type="slidenum">
              <a:rPr lang="en-US" altLang="en-US"/>
              <a:pPr/>
              <a:t>8</a:t>
            </a:fld>
            <a:endParaRPr lang="en-US" altLang="en-US"/>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xmlns="" val="3916295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9459"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9460"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9461" name="Rectangle 7"/>
          <p:cNvSpPr>
            <a:spLocks noGrp="1" noChangeArrowheads="1"/>
          </p:cNvSpPr>
          <p:nvPr>
            <p:ph type="sldNum" sz="quarter" idx="5"/>
          </p:nvPr>
        </p:nvSpPr>
        <p:spPr>
          <a:noFill/>
        </p:spPr>
        <p:txBody>
          <a:bodyPr/>
          <a:lstStyle/>
          <a:p>
            <a:r>
              <a:rPr lang="en-US" altLang="en-US"/>
              <a:t>Page </a:t>
            </a:r>
            <a:fld id="{B5AFA91C-AF41-4573-9513-4F872F99F4BB}" type="slidenum">
              <a:rPr lang="en-US" altLang="en-US"/>
              <a:pPr/>
              <a:t>9</a:t>
            </a:fld>
            <a:endParaRPr lang="en-US" alt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xmlns="" val="28756880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21507"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21508"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21509" name="Rectangle 7"/>
          <p:cNvSpPr>
            <a:spLocks noGrp="1" noChangeArrowheads="1"/>
          </p:cNvSpPr>
          <p:nvPr>
            <p:ph type="sldNum" sz="quarter" idx="5"/>
          </p:nvPr>
        </p:nvSpPr>
        <p:spPr>
          <a:noFill/>
        </p:spPr>
        <p:txBody>
          <a:bodyPr/>
          <a:lstStyle/>
          <a:p>
            <a:r>
              <a:rPr lang="en-US" altLang="en-US"/>
              <a:t>Page </a:t>
            </a:r>
            <a:fld id="{508F1927-16B4-4180-B71F-4D197F6F5849}" type="slidenum">
              <a:rPr lang="en-US" altLang="en-US"/>
              <a:pPr/>
              <a:t>10</a:t>
            </a:fld>
            <a:endParaRPr lang="en-US" altLang="en-US"/>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p14="http://schemas.microsoft.com/office/powerpoint/2010/main" xmlns="" val="3252385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2" y="304800"/>
            <a:ext cx="339843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802.11-17/0783r1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May 2017 Meeting PHY </a:t>
            </a:r>
            <a:r>
              <a:rPr lang="en-US" altLang="en-US" sz="2800" dirty="0" err="1" smtClean="0"/>
              <a:t>AdHoc</a:t>
            </a:r>
            <a:r>
              <a:rPr lang="en-US" altLang="en-US" sz="2800" dirty="0" smtClean="0"/>
              <a:t>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2017-05-08</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r>
              <a:rPr lang="en-US" altLang="en-US"/>
              <a:t>Slide </a:t>
            </a:r>
            <a:fld id="{649362F1-FD8B-4A7F-A578-92DE50CF8BBA}" type="slidenum">
              <a:rPr lang="en-US" altLang="en-US"/>
              <a:pPr/>
              <a:t>10</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20487"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a:solidFill>
                  <a:srgbClr val="000099"/>
                </a:solidFill>
                <a:latin typeface="Arial" pitchFamily="34" charset="0"/>
              </a:rPr>
              <a:t>---------------------------------------------------------------   </a:t>
            </a:r>
            <a:endParaRPr lang="en-US" alt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See </a:t>
            </a:r>
            <a:r>
              <a:rPr lang="en-US" altLang="en-US" b="1" i="1">
                <a:solidFill>
                  <a:srgbClr val="000099"/>
                </a:solidFill>
                <a:latin typeface="Arial" pitchFamily="34" charset="0"/>
              </a:rPr>
              <a:t>IEEE-SA Standards Board Operations Manual</a:t>
            </a:r>
            <a:r>
              <a:rPr lang="en-US" altLang="en-US" b="1">
                <a:solidFill>
                  <a:srgbClr val="000099"/>
                </a:solidFill>
                <a:latin typeface="Arial" pitchFamily="34" charset="0"/>
              </a:rPr>
              <a:t>, clause 5.3.10 and </a:t>
            </a:r>
            <a:r>
              <a:rPr lang="en-GB" altLang="en-US" b="1">
                <a:solidFill>
                  <a:srgbClr val="000099"/>
                </a:solidFill>
                <a:latin typeface="Arial" pitchFamily="34" charset="0"/>
              </a:rPr>
              <a:t>“Promoting Competition and Innovation: What You Need to Know about the IEEE Standards Association's Antitrust and Competition Policy”</a:t>
            </a:r>
            <a:r>
              <a:rPr lang="en-US" altLang="en-US" b="1">
                <a:solidFill>
                  <a:srgbClr val="000099"/>
                </a:solidFill>
                <a:latin typeface="Arial" pitchFamily="34" charset="0"/>
              </a:rPr>
              <a:t> for more details.</a:t>
            </a:r>
          </a:p>
        </p:txBody>
      </p:sp>
      <p:sp>
        <p:nvSpPr>
          <p:cNvPr id="9" name="页脚占位符 5"/>
          <p:cNvSpPr>
            <a:spLocks noGrp="1"/>
          </p:cNvSpPr>
          <p:nvPr>
            <p:ph type="ftr" sz="quarter" idx="3"/>
          </p:nvPr>
        </p:nvSpPr>
        <p:spPr>
          <a:xfrm>
            <a:off x="7089291"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723900" y="1676400"/>
            <a:ext cx="7772400" cy="4572000"/>
          </a:xfrm>
        </p:spPr>
        <p:txBody>
          <a:bodyPr/>
          <a:lstStyle/>
          <a:p>
            <a:r>
              <a:rPr lang="en-US" altLang="zh-CN" sz="1600" smtClean="0"/>
              <a:t>All participation in IEEE 802 Working Group meetings is on an individual basis</a:t>
            </a:r>
          </a:p>
          <a:p>
            <a:pPr>
              <a:buFontTx/>
              <a:buNone/>
            </a:pPr>
            <a:r>
              <a:rPr lang="en-GB" sz="1400" i="1" smtClean="0"/>
              <a:t>•     Participants in the IEEE standards development individual process shall act based on their qualifications and experience. (</a:t>
            </a:r>
            <a:r>
              <a:rPr lang="en-GB" sz="1400" i="1" smtClean="0">
                <a:hlinkClick r:id="rId2"/>
              </a:rPr>
              <a:t>https://standards.ieee.org/develop/policies/bylaws/sb_bylaws.pdf</a:t>
            </a:r>
            <a:r>
              <a:rPr lang="en-GB" sz="1400" i="1" smtClean="0"/>
              <a:t>  section 5.2.1)</a:t>
            </a:r>
            <a:endParaRPr lang="en-US" altLang="zh-CN" sz="1400" smtClean="0"/>
          </a:p>
          <a:p>
            <a:pPr>
              <a:buFontTx/>
              <a:buNone/>
            </a:pPr>
            <a:r>
              <a:rPr lang="en-US" altLang="zh-CN" sz="1400" smtClean="0"/>
              <a:t>•    </a:t>
            </a:r>
            <a:r>
              <a:rPr lang="en-US" altLang="zh-CN" sz="1400" i="1" smtClean="0"/>
              <a:t>IEEE 802 </a:t>
            </a:r>
            <a:r>
              <a:rPr lang="en-GB" sz="1400" i="1" smtClean="0"/>
              <a:t>Working Group membership is by individual; “Working Group members shall participate in the consensus process in a manner consistent with their professional expert opinion as individuals, and not as organizational representatives”. (</a:t>
            </a:r>
            <a:r>
              <a:rPr lang="en-GB" sz="1400" i="1" u="sng" smtClean="0">
                <a:hlinkClick r:id="rId3"/>
              </a:rPr>
              <a:t>http://ieee802.org/PNP/approved/IEEE_802_WG_PandP_v19.pdf</a:t>
            </a:r>
            <a:r>
              <a:rPr lang="en-GB" sz="1400" i="1" smtClean="0"/>
              <a:t> section 4.2.1)</a:t>
            </a:r>
            <a:endParaRPr lang="en-US" altLang="zh-CN" sz="1400" smtClean="0"/>
          </a:p>
          <a:p>
            <a:r>
              <a:rPr lang="en-US" altLang="zh-CN" sz="140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sz="1400" smtClean="0"/>
              <a:t>You shall not direct the actions or votes of any other member of an IEEE 802 Working Group or retaliate against any other member for their actions or votes within IEEE 802 Working Group meetings, see </a:t>
            </a:r>
            <a:r>
              <a:rPr lang="en-US" altLang="zh-CN" sz="1400" u="sng" smtClean="0">
                <a:hlinkClick r:id="rId4"/>
              </a:rPr>
              <a:t>https://standards.ieee.org/develop/policies/bylaws/sb_bylaws.pdf </a:t>
            </a:r>
            <a:r>
              <a:rPr lang="en-US" altLang="zh-CN" sz="1400" smtClean="0"/>
              <a:t> section 5.2.1.3 and </a:t>
            </a:r>
            <a:r>
              <a:rPr lang="en-GB" sz="1400" u="sng" smtClean="0">
                <a:hlinkClick r:id="rId3"/>
              </a:rPr>
              <a:t>http://ieee802.org/PNP/approved/IEEE_802_WG_PandP_v19.pdf</a:t>
            </a:r>
            <a:r>
              <a:rPr lang="en-GB" sz="1400" smtClean="0"/>
              <a:t>  section 3.4.1, list item x</a:t>
            </a:r>
            <a:endParaRPr lang="en-US" altLang="zh-CN" sz="1400" smtClean="0"/>
          </a:p>
          <a:p>
            <a:pPr>
              <a:buFontTx/>
              <a:buNone/>
            </a:pPr>
            <a:r>
              <a:rPr lang="en-US" altLang="zh-CN" sz="1600" smtClean="0"/>
              <a:t>By participating in IEEE 802 meetings, you accept these requirements.  If you do not agree to these policies then you shall not participate.</a:t>
            </a:r>
          </a:p>
          <a:p>
            <a:endParaRPr lang="en-US" altLang="zh-CN" sz="1400" smtClean="0"/>
          </a:p>
        </p:txBody>
      </p:sp>
      <p:sp>
        <p:nvSpPr>
          <p:cNvPr id="22534" name="Slide Number Placeholder 4"/>
          <p:cNvSpPr>
            <a:spLocks noGrp="1"/>
          </p:cNvSpPr>
          <p:nvPr>
            <p:ph type="sldNum" sz="quarter" idx="12"/>
          </p:nvPr>
        </p:nvSpPr>
        <p:spPr>
          <a:noFill/>
        </p:spPr>
        <p:txBody>
          <a:bodyPr/>
          <a:lstStyle/>
          <a:p>
            <a:r>
              <a:rPr lang="en-US" altLang="en-US"/>
              <a:t>Slide </a:t>
            </a:r>
            <a:fld id="{28127B5F-53FB-4BB2-A137-E4010B9105CB}" type="slidenum">
              <a:rPr lang="en-US" altLang="en-US"/>
              <a:pPr/>
              <a:t>11</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20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1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graphicFrame>
        <p:nvGraphicFramePr>
          <p:cNvPr id="7" name="Table 6"/>
          <p:cNvGraphicFramePr>
            <a:graphicFrameLocks noGrp="1"/>
          </p:cNvGraphicFramePr>
          <p:nvPr>
            <p:extLst>
              <p:ext uri="{D42A27DB-BD31-4B8C-83A1-F6EECF244321}">
                <p14:modId xmlns="" xmlns:p14="http://schemas.microsoft.com/office/powerpoint/2010/main" val="888741804"/>
              </p:ext>
            </p:extLst>
          </p:nvPr>
        </p:nvGraphicFramePr>
        <p:xfrm>
          <a:off x="1143000" y="2076257"/>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pPr algn="ct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SR</a:t>
                      </a: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en-US" dirty="0"/>
              <a:t>PHY </a:t>
            </a:r>
            <a:r>
              <a:rPr lang="en-US" altLang="en-US" dirty="0" smtClean="0"/>
              <a:t>Submissions</a:t>
            </a:r>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14</a:t>
            </a:fld>
            <a:endParaRPr lang="en-US" altLang="en-US"/>
          </a:p>
        </p:txBody>
      </p:sp>
      <p:sp>
        <p:nvSpPr>
          <p:cNvPr id="5" name="Footer Placeholder 4"/>
          <p:cNvSpPr>
            <a:spLocks noGrp="1"/>
          </p:cNvSpPr>
          <p:nvPr>
            <p:ph type="ftr" sz="quarter" idx="3"/>
          </p:nvPr>
        </p:nvSpPr>
        <p:spPr/>
        <p:txBody>
          <a:bodyPr/>
          <a:lstStyle/>
          <a:p>
            <a:pPr>
              <a:defRPr/>
            </a:pPr>
            <a:r>
              <a:rPr lang="en-US" smtClean="0"/>
              <a:t>Bo Sun (ZTE) , et al</a:t>
            </a:r>
            <a:endParaRPr lang="en-US" dirty="0"/>
          </a:p>
        </p:txBody>
      </p:sp>
      <p:graphicFrame>
        <p:nvGraphicFramePr>
          <p:cNvPr id="7" name="Table 7"/>
          <p:cNvGraphicFramePr>
            <a:graphicFrameLocks noGrp="1"/>
          </p:cNvGraphicFramePr>
          <p:nvPr/>
        </p:nvGraphicFramePr>
        <p:xfrm>
          <a:off x="609600" y="2567295"/>
          <a:ext cx="8077199" cy="3432180"/>
        </p:xfrm>
        <a:graphic>
          <a:graphicData uri="http://schemas.openxmlformats.org/drawingml/2006/table">
            <a:tbl>
              <a:tblPr>
                <a:tableStyleId>{5C22544A-7EE6-4342-B048-85BDC9FD1C3A}</a:tableStyleId>
              </a:tblPr>
              <a:tblGrid>
                <a:gridCol w="1143000"/>
                <a:gridCol w="3276600"/>
                <a:gridCol w="1371600"/>
                <a:gridCol w="609600"/>
                <a:gridCol w="1676399"/>
              </a:tblGrid>
              <a:tr h="171691">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err="1" smtClean="0">
                          <a:effectLst/>
                        </a:rPr>
                        <a:t>Adhoc</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i="0" u="none" strike="noStrike" dirty="0" smtClean="0">
                          <a:solidFill>
                            <a:schemeClr val="tx1"/>
                          </a:solidFill>
                          <a:effectLst/>
                          <a:latin typeface="Calibri" panose="020F0502020204030204" pitchFamily="34" charset="0"/>
                        </a:rPr>
                        <a:t>Note</a:t>
                      </a:r>
                      <a:endParaRPr lang="en-US" sz="1200" b="1" i="0" u="none" strike="noStrike" dirty="0">
                        <a:solidFill>
                          <a:schemeClr val="tx1"/>
                        </a:solidFill>
                        <a:effectLst/>
                        <a:latin typeface="Calibri" panose="020F0502020204030204" pitchFamily="34" charset="0"/>
                      </a:endParaRPr>
                    </a:p>
                  </a:txBody>
                  <a:tcPr marL="9525" marR="9525" marT="9525" marB="0" anchor="b"/>
                </a:tc>
              </a:tr>
              <a:tr h="144492">
                <a:tc>
                  <a:txBody>
                    <a:bodyPr/>
                    <a:lstStyle/>
                    <a:p>
                      <a:pPr algn="l" fontAlgn="b"/>
                      <a:r>
                        <a:rPr lang="en-US" sz="1000" u="none" strike="noStrike" dirty="0">
                          <a:solidFill>
                            <a:srgbClr val="00B050"/>
                          </a:solidFill>
                          <a:effectLst/>
                          <a:latin typeface="+mn-lt"/>
                        </a:rPr>
                        <a:t>11-17/0232</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CR_clause</a:t>
                      </a:r>
                      <a:r>
                        <a:rPr lang="en-US" sz="1000" u="none" strike="noStrike" dirty="0">
                          <a:solidFill>
                            <a:srgbClr val="00B050"/>
                          </a:solidFill>
                          <a:effectLst/>
                          <a:latin typeface="+mn-lt"/>
                        </a:rPr>
                        <a:t> 28.3.6</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Xiaogang</a:t>
                      </a:r>
                      <a:r>
                        <a:rPr lang="en-US" sz="1000" u="none" strike="noStrike" dirty="0">
                          <a:solidFill>
                            <a:srgbClr val="00B050"/>
                          </a:solidFill>
                          <a:effectLst/>
                          <a:latin typeface="+mn-lt"/>
                        </a:rPr>
                        <a:t> Chen </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smtClean="0">
                          <a:solidFill>
                            <a:srgbClr val="00B050"/>
                          </a:solidFill>
                          <a:effectLst/>
                          <a:latin typeface="+mn-lt"/>
                        </a:rPr>
                        <a:t>Ready</a:t>
                      </a:r>
                      <a:r>
                        <a:rPr lang="en-US" sz="1000" b="0" i="0" u="none" strike="noStrike" baseline="0" dirty="0" smtClean="0">
                          <a:solidFill>
                            <a:srgbClr val="00B050"/>
                          </a:solidFill>
                          <a:effectLst/>
                          <a:latin typeface="+mn-lt"/>
                        </a:rPr>
                        <a:t> for motion</a:t>
                      </a:r>
                      <a:endParaRPr lang="en-US"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u="none" strike="noStrike">
                          <a:solidFill>
                            <a:srgbClr val="00B050"/>
                          </a:solidFill>
                          <a:effectLst/>
                          <a:latin typeface="+mn-lt"/>
                        </a:rPr>
                        <a:t>11-17/0233</a:t>
                      </a:r>
                      <a:endParaRPr lang="en-US" sz="1000" b="0" i="0" u="none" strike="noStrike">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CR_4905</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Xiaogang</a:t>
                      </a:r>
                      <a:r>
                        <a:rPr lang="en-US" sz="1000" u="none" strike="noStrike" dirty="0">
                          <a:solidFill>
                            <a:srgbClr val="00B050"/>
                          </a:solidFill>
                          <a:effectLst/>
                          <a:latin typeface="+mn-lt"/>
                        </a:rPr>
                        <a:t> Chen </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altLang="zh-CN" sz="1000" b="0" i="0" u="none" strike="noStrike" dirty="0" smtClean="0">
                          <a:solidFill>
                            <a:srgbClr val="00B050"/>
                          </a:solidFill>
                          <a:effectLst/>
                          <a:latin typeface="+mn-lt"/>
                        </a:rPr>
                        <a:t>Ready</a:t>
                      </a:r>
                      <a:r>
                        <a:rPr lang="en-US" altLang="zh-CN" sz="1000" b="0" i="0" u="none" strike="noStrike" baseline="0" dirty="0" smtClean="0">
                          <a:solidFill>
                            <a:srgbClr val="00B050"/>
                          </a:solidFill>
                          <a:effectLst/>
                          <a:latin typeface="+mn-lt"/>
                        </a:rPr>
                        <a:t> for motion</a:t>
                      </a:r>
                      <a:endParaRPr lang="en-US" altLang="zh-CN"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u="none" strike="noStrike" dirty="0">
                          <a:solidFill>
                            <a:srgbClr val="00B050"/>
                          </a:solidFill>
                          <a:effectLst/>
                          <a:latin typeface="+mn-lt"/>
                        </a:rPr>
                        <a:t>11-17/0736</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HE Link Adaptation</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Xiaogang</a:t>
                      </a:r>
                      <a:r>
                        <a:rPr lang="en-US" sz="1000" u="none" strike="noStrike" dirty="0">
                          <a:solidFill>
                            <a:srgbClr val="00B050"/>
                          </a:solidFill>
                          <a:effectLst/>
                          <a:latin typeface="+mn-lt"/>
                        </a:rPr>
                        <a:t> Chen </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altLang="zh-CN" sz="1000" b="0" i="0" u="none" strike="noStrike" dirty="0" smtClean="0">
                          <a:solidFill>
                            <a:srgbClr val="00B050"/>
                          </a:solidFill>
                          <a:effectLst/>
                          <a:latin typeface="+mn-lt"/>
                        </a:rPr>
                        <a:t>Ready for motion</a:t>
                      </a:r>
                      <a:endParaRPr lang="en-US" altLang="zh-CN"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u="none" strike="noStrike" dirty="0">
                          <a:solidFill>
                            <a:srgbClr val="00B050"/>
                          </a:solidFill>
                          <a:effectLst/>
                          <a:latin typeface="+mn-lt"/>
                        </a:rPr>
                        <a:t>11-17/0288</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CRs on HE-SIG-B 28.3.10.8.4-5 part 1</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Yujin</a:t>
                      </a:r>
                      <a:r>
                        <a:rPr lang="en-US" sz="1000" u="none" strike="noStrike" dirty="0">
                          <a:solidFill>
                            <a:srgbClr val="00B050"/>
                          </a:solidFill>
                          <a:effectLst/>
                          <a:latin typeface="+mn-lt"/>
                        </a:rPr>
                        <a:t> Noh</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altLang="zh-CN" sz="1000" b="0" i="0" u="none" strike="noStrike" smtClean="0">
                          <a:solidFill>
                            <a:srgbClr val="00B050"/>
                          </a:solidFill>
                          <a:effectLst/>
                          <a:latin typeface="+mn-lt"/>
                        </a:rPr>
                        <a:t>Ready for motion</a:t>
                      </a:r>
                      <a:endParaRPr lang="en-US" altLang="zh-CN"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u="none" strike="noStrike" dirty="0">
                          <a:solidFill>
                            <a:srgbClr val="00B050"/>
                          </a:solidFill>
                          <a:effectLst/>
                          <a:latin typeface="+mn-lt"/>
                        </a:rPr>
                        <a:t>11-17/0289</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CRs on HE-SIG-B terminologies on 28.3.10.8.1-3</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Yujin</a:t>
                      </a:r>
                      <a:r>
                        <a:rPr lang="en-US" sz="1000" u="none" strike="noStrike" dirty="0">
                          <a:solidFill>
                            <a:srgbClr val="00B050"/>
                          </a:solidFill>
                          <a:effectLst/>
                          <a:latin typeface="+mn-lt"/>
                        </a:rPr>
                        <a:t> Noh</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altLang="zh-CN" sz="1000" b="0" i="0" u="none" strike="noStrike" smtClean="0">
                          <a:solidFill>
                            <a:srgbClr val="00B050"/>
                          </a:solidFill>
                          <a:effectLst/>
                          <a:latin typeface="+mn-lt"/>
                        </a:rPr>
                        <a:t>Ready for motion</a:t>
                      </a:r>
                      <a:endParaRPr lang="en-US" altLang="zh-CN"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u="none" strike="noStrike">
                          <a:solidFill>
                            <a:srgbClr val="00B050"/>
                          </a:solidFill>
                          <a:effectLst/>
                          <a:latin typeface="+mn-lt"/>
                        </a:rPr>
                        <a:t>11-17/0290</a:t>
                      </a:r>
                      <a:endParaRPr lang="en-US" sz="1000" b="0" i="0" u="none" strike="noStrike">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CRs on TX specification</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Yujin</a:t>
                      </a:r>
                      <a:r>
                        <a:rPr lang="en-US" sz="1000" u="none" strike="noStrike" dirty="0">
                          <a:solidFill>
                            <a:srgbClr val="00B050"/>
                          </a:solidFill>
                          <a:effectLst/>
                          <a:latin typeface="+mn-lt"/>
                        </a:rPr>
                        <a:t> Noh</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altLang="zh-CN" sz="1000" b="0" i="0" u="none" strike="noStrike" dirty="0" smtClean="0">
                          <a:solidFill>
                            <a:srgbClr val="00B050"/>
                          </a:solidFill>
                          <a:effectLst/>
                          <a:latin typeface="+mn-lt"/>
                        </a:rPr>
                        <a:t>Ready for motion</a:t>
                      </a:r>
                      <a:endParaRPr lang="en-US" altLang="zh-CN"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u="none" strike="noStrike" dirty="0">
                          <a:solidFill>
                            <a:srgbClr val="FFC000"/>
                          </a:solidFill>
                          <a:effectLst/>
                          <a:latin typeface="+mn-lt"/>
                        </a:rPr>
                        <a:t>11-17/0465</a:t>
                      </a:r>
                      <a:endParaRPr lang="en-US" sz="1000" b="0" i="0" u="none" strike="noStrike" dirty="0">
                        <a:solidFill>
                          <a:srgbClr val="FFC00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solidFill>
                            <a:srgbClr val="FFC000"/>
                          </a:solidFill>
                          <a:effectLst/>
                          <a:latin typeface="+mn-lt"/>
                        </a:rPr>
                        <a:t>CR on TXTIM_LENGTH</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sz="1000" u="none" strike="noStrike" dirty="0" err="1">
                          <a:solidFill>
                            <a:srgbClr val="FFC000"/>
                          </a:solidFill>
                          <a:effectLst/>
                          <a:latin typeface="+mn-lt"/>
                        </a:rPr>
                        <a:t>Youhan</a:t>
                      </a:r>
                      <a:r>
                        <a:rPr lang="en-US" sz="1000" u="none" strike="noStrike" dirty="0">
                          <a:solidFill>
                            <a:srgbClr val="FFC000"/>
                          </a:solidFill>
                          <a:effectLst/>
                          <a:latin typeface="+mn-lt"/>
                        </a:rPr>
                        <a:t> Kim</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sz="1000" u="none" strike="noStrike" dirty="0">
                          <a:solidFill>
                            <a:srgbClr val="FFC000"/>
                          </a:solidFill>
                          <a:effectLst/>
                          <a:latin typeface="+mn-lt"/>
                        </a:rPr>
                        <a:t>PHY</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altLang="zh-CN" sz="1000" b="0" i="0" u="none" strike="noStrike" dirty="0" smtClean="0">
                          <a:solidFill>
                            <a:srgbClr val="FFC000"/>
                          </a:solidFill>
                          <a:effectLst/>
                          <a:latin typeface="+mn-lt"/>
                        </a:rPr>
                        <a:t>Revisit</a:t>
                      </a:r>
                      <a:r>
                        <a:rPr lang="en-US" altLang="zh-CN" sz="1000" b="0" i="0" u="none" strike="noStrike" baseline="0" dirty="0" smtClean="0">
                          <a:solidFill>
                            <a:srgbClr val="FFC000"/>
                          </a:solidFill>
                          <a:effectLst/>
                          <a:latin typeface="+mn-lt"/>
                        </a:rPr>
                        <a:t> on Tuesday</a:t>
                      </a:r>
                      <a:endParaRPr lang="en-US" altLang="zh-CN" sz="1000" b="0" i="0" u="none" strike="noStrike" dirty="0">
                        <a:solidFill>
                          <a:srgbClr val="FFC000"/>
                        </a:solidFill>
                        <a:effectLst/>
                        <a:latin typeface="+mn-lt"/>
                      </a:endParaRPr>
                    </a:p>
                  </a:txBody>
                  <a:tcPr marL="9525" marR="9525" marT="9525" marB="0" anchor="b"/>
                </a:tc>
              </a:tr>
              <a:tr h="144492">
                <a:tc>
                  <a:txBody>
                    <a:bodyPr/>
                    <a:lstStyle/>
                    <a:p>
                      <a:pPr algn="l" fontAlgn="b"/>
                      <a:r>
                        <a:rPr lang="en-US" sz="1000" b="0" i="0" u="none" strike="noStrike" dirty="0" smtClean="0">
                          <a:solidFill>
                            <a:srgbClr val="FFC000"/>
                          </a:solidFill>
                          <a:effectLst/>
                          <a:latin typeface="+mn-lt"/>
                        </a:rPr>
                        <a:t>11-17/0532</a:t>
                      </a:r>
                      <a:endParaRPr lang="en-US" sz="1000" b="0" i="0" u="none" strike="noStrike" dirty="0">
                        <a:solidFill>
                          <a:srgbClr val="FFC00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altLang="zh-CN" sz="1000" u="sng" dirty="0" smtClean="0">
                          <a:solidFill>
                            <a:srgbClr val="FFC000"/>
                          </a:solidFill>
                          <a:latin typeface="+mn-lt"/>
                        </a:rPr>
                        <a:t>l</a:t>
                      </a:r>
                      <a:r>
                        <a:rPr lang="en-US" altLang="zh-CN" sz="1000" u="none" dirty="0" smtClean="0">
                          <a:solidFill>
                            <a:srgbClr val="FFC000"/>
                          </a:solidFill>
                          <a:latin typeface="+mn-lt"/>
                        </a:rPr>
                        <a:t>b225-cr-phy_miscellaneous_part1</a:t>
                      </a:r>
                    </a:p>
                  </a:txBody>
                  <a:tcPr marL="9525" marR="9525" marT="9525" marB="0" anchor="b"/>
                </a:tc>
                <a:tc>
                  <a:txBody>
                    <a:bodyPr/>
                    <a:lstStyle/>
                    <a:p>
                      <a:pPr algn="l" fontAlgn="b"/>
                      <a:r>
                        <a:rPr lang="en-US" sz="1000" b="0" i="0" u="none" strike="noStrike" dirty="0" err="1" smtClean="0">
                          <a:solidFill>
                            <a:srgbClr val="FFC000"/>
                          </a:solidFill>
                          <a:effectLst/>
                          <a:latin typeface="+mn-lt"/>
                        </a:rPr>
                        <a:t>Yonghu</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sz="1000" b="0" i="0" u="none" strike="noStrike" dirty="0" smtClean="0">
                          <a:solidFill>
                            <a:srgbClr val="FFC000"/>
                          </a:solidFill>
                          <a:effectLst/>
                          <a:latin typeface="+mn-lt"/>
                        </a:rPr>
                        <a:t>PHY</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altLang="zh-CN" sz="1000" b="0" i="0" u="none" strike="noStrike" dirty="0" smtClean="0">
                          <a:solidFill>
                            <a:srgbClr val="FFC000"/>
                          </a:solidFill>
                          <a:effectLst/>
                          <a:latin typeface="+mn-lt"/>
                        </a:rPr>
                        <a:t>Deferred to next meeting</a:t>
                      </a:r>
                      <a:endParaRPr lang="en-US" altLang="zh-CN" sz="1000" b="0" i="0" u="none" strike="noStrike" dirty="0">
                        <a:solidFill>
                          <a:srgbClr val="FFC000"/>
                        </a:solidFill>
                        <a:effectLst/>
                        <a:latin typeface="+mn-lt"/>
                      </a:endParaRPr>
                    </a:p>
                  </a:txBody>
                  <a:tcPr marL="9525" marR="9525" marT="9525" marB="0" anchor="b"/>
                </a:tc>
              </a:tr>
              <a:tr h="144492">
                <a:tc>
                  <a:txBody>
                    <a:bodyPr/>
                    <a:lstStyle/>
                    <a:p>
                      <a:pPr algn="l" fontAlgn="b"/>
                      <a:r>
                        <a:rPr lang="en-US" sz="1000" u="none" strike="noStrike" dirty="0">
                          <a:solidFill>
                            <a:srgbClr val="FFC000"/>
                          </a:solidFill>
                          <a:effectLst/>
                          <a:latin typeface="+mn-lt"/>
                        </a:rPr>
                        <a:t>11-17/0648</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sz="1000" u="none" strike="noStrike" dirty="0">
                          <a:solidFill>
                            <a:srgbClr val="FFC000"/>
                          </a:solidFill>
                          <a:effectLst/>
                          <a:latin typeface="+mn-lt"/>
                        </a:rPr>
                        <a:t>CR on HE-SIG-A</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sz="1000" u="none" strike="noStrike" dirty="0">
                          <a:solidFill>
                            <a:srgbClr val="FFC000"/>
                          </a:solidFill>
                          <a:effectLst/>
                          <a:latin typeface="+mn-lt"/>
                        </a:rPr>
                        <a:t>Ron </a:t>
                      </a:r>
                      <a:r>
                        <a:rPr lang="en-US" sz="1000" u="none" strike="noStrike" dirty="0" err="1">
                          <a:solidFill>
                            <a:srgbClr val="FFC000"/>
                          </a:solidFill>
                          <a:effectLst/>
                          <a:latin typeface="+mn-lt"/>
                        </a:rPr>
                        <a:t>Porat</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sz="1000" u="none" strike="noStrike" dirty="0">
                          <a:solidFill>
                            <a:srgbClr val="FFC000"/>
                          </a:solidFill>
                          <a:effectLst/>
                          <a:latin typeface="+mn-lt"/>
                        </a:rPr>
                        <a:t>PHY</a:t>
                      </a:r>
                      <a:endParaRPr lang="en-US" sz="1000" b="0" i="0" u="none" strike="noStrike" dirty="0">
                        <a:solidFill>
                          <a:srgbClr val="FFC00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altLang="zh-CN" sz="1000" b="0" i="0" u="none" strike="noStrike" dirty="0" smtClean="0">
                          <a:solidFill>
                            <a:srgbClr val="FFC000"/>
                          </a:solidFill>
                          <a:effectLst/>
                          <a:latin typeface="+mn-lt"/>
                        </a:rPr>
                        <a:t>Revisit</a:t>
                      </a:r>
                      <a:r>
                        <a:rPr lang="en-US" altLang="zh-CN" sz="1000" b="0" i="0" u="none" strike="noStrike" baseline="0" dirty="0" smtClean="0">
                          <a:solidFill>
                            <a:srgbClr val="FFC000"/>
                          </a:solidFill>
                          <a:effectLst/>
                          <a:latin typeface="+mn-lt"/>
                        </a:rPr>
                        <a:t> later</a:t>
                      </a:r>
                      <a:endParaRPr lang="en-US" altLang="zh-CN" sz="1000" b="0" i="0" u="none" strike="noStrike" dirty="0" smtClean="0">
                        <a:solidFill>
                          <a:srgbClr val="FFC000"/>
                        </a:solidFill>
                        <a:effectLst/>
                        <a:latin typeface="+mn-lt"/>
                      </a:endParaRPr>
                    </a:p>
                  </a:txBody>
                  <a:tcPr marL="9525" marR="9525" marT="9525" marB="0" anchor="b"/>
                </a:tc>
              </a:tr>
              <a:tr h="144492">
                <a:tc>
                  <a:txBody>
                    <a:bodyPr/>
                    <a:lstStyle/>
                    <a:p>
                      <a:pPr algn="l" fontAlgn="b"/>
                      <a:r>
                        <a:rPr lang="en-US" sz="1000" u="none" strike="noStrike">
                          <a:effectLst/>
                          <a:latin typeface="+mn-lt"/>
                        </a:rPr>
                        <a:t>11-17/0650</a:t>
                      </a:r>
                      <a:endParaRPr lang="en-US" sz="1000" b="0" i="0" u="none" strike="noStrike">
                        <a:solidFill>
                          <a:srgbClr val="000000"/>
                        </a:solidFill>
                        <a:effectLst/>
                        <a:latin typeface="+mn-lt"/>
                      </a:endParaRPr>
                    </a:p>
                  </a:txBody>
                  <a:tcPr marL="9525" marR="9525" marT="9525" marB="0" anchor="b"/>
                </a:tc>
                <a:tc>
                  <a:txBody>
                    <a:bodyPr/>
                    <a:lstStyle/>
                    <a:p>
                      <a:pPr algn="l" fontAlgn="b"/>
                      <a:r>
                        <a:rPr lang="en-US" sz="1000" u="none" strike="noStrike" dirty="0">
                          <a:solidFill>
                            <a:schemeClr val="tx1"/>
                          </a:solidFill>
                          <a:effectLst/>
                          <a:latin typeface="+mn-lt"/>
                        </a:rPr>
                        <a:t>LB 225 - </a:t>
                      </a:r>
                      <a:r>
                        <a:rPr lang="en-US" sz="1000" u="none" strike="noStrike" dirty="0" err="1">
                          <a:solidFill>
                            <a:schemeClr val="tx1"/>
                          </a:solidFill>
                          <a:effectLst/>
                          <a:latin typeface="+mn-lt"/>
                        </a:rPr>
                        <a:t>Cluase</a:t>
                      </a:r>
                      <a:r>
                        <a:rPr lang="en-US" sz="1000" u="none" strike="noStrike" dirty="0">
                          <a:solidFill>
                            <a:schemeClr val="tx1"/>
                          </a:solidFill>
                          <a:effectLst/>
                          <a:latin typeface="+mn-lt"/>
                        </a:rPr>
                        <a:t> 18.2 Comment Resolution</a:t>
                      </a:r>
                      <a:endParaRPr lang="en-US" sz="1000" b="0" i="0" u="none" strike="noStrike" dirty="0">
                        <a:solidFill>
                          <a:schemeClr val="tx1"/>
                        </a:solidFill>
                        <a:effectLst/>
                        <a:latin typeface="+mn-lt"/>
                      </a:endParaRPr>
                    </a:p>
                  </a:txBody>
                  <a:tcPr marL="9525" marR="9525" marT="9525" marB="0" anchor="b"/>
                </a:tc>
                <a:tc>
                  <a:txBody>
                    <a:bodyPr/>
                    <a:lstStyle/>
                    <a:p>
                      <a:pPr algn="l" fontAlgn="b"/>
                      <a:r>
                        <a:rPr lang="en-US" sz="1000" u="none" strike="noStrike" dirty="0">
                          <a:solidFill>
                            <a:schemeClr val="tx1"/>
                          </a:solidFill>
                          <a:effectLst/>
                          <a:latin typeface="+mn-lt"/>
                        </a:rPr>
                        <a:t>Osama </a:t>
                      </a:r>
                      <a:r>
                        <a:rPr lang="en-US" sz="1000" u="none" strike="noStrike" dirty="0" err="1">
                          <a:solidFill>
                            <a:schemeClr val="tx1"/>
                          </a:solidFill>
                          <a:effectLst/>
                          <a:latin typeface="+mn-lt"/>
                        </a:rPr>
                        <a:t>Aboul-Magd</a:t>
                      </a:r>
                      <a:endParaRPr lang="en-US" sz="1000" b="0" i="0" u="none" strike="noStrike" dirty="0">
                        <a:solidFill>
                          <a:schemeClr val="tx1"/>
                        </a:solidFill>
                        <a:effectLst/>
                        <a:latin typeface="+mn-lt"/>
                      </a:endParaRPr>
                    </a:p>
                  </a:txBody>
                  <a:tcPr marL="9525" marR="9525" marT="9525" marB="0" anchor="b"/>
                </a:tc>
                <a:tc>
                  <a:txBody>
                    <a:bodyPr/>
                    <a:lstStyle/>
                    <a:p>
                      <a:pPr algn="l" fontAlgn="b"/>
                      <a:r>
                        <a:rPr lang="en-US" sz="1000" u="none" strike="noStrike" dirty="0">
                          <a:solidFill>
                            <a:schemeClr val="tx1"/>
                          </a:solidFill>
                          <a:effectLst/>
                          <a:latin typeface="+mn-lt"/>
                        </a:rPr>
                        <a:t>PHY</a:t>
                      </a:r>
                      <a:endParaRPr lang="en-US" sz="1000" b="0" i="0" u="none" strike="noStrike" dirty="0">
                        <a:solidFill>
                          <a:schemeClr val="tx1"/>
                        </a:solidFill>
                        <a:effectLst/>
                        <a:latin typeface="+mn-lt"/>
                      </a:endParaRPr>
                    </a:p>
                  </a:txBody>
                  <a:tcPr marL="9525" marR="9525" marT="9525" marB="0" anchor="b"/>
                </a:tc>
                <a:tc>
                  <a:txBody>
                    <a:bodyPr/>
                    <a:lstStyle/>
                    <a:p>
                      <a:pPr algn="l" fontAlgn="b"/>
                      <a:endParaRPr lang="en-US" altLang="zh-CN" sz="1000" b="0" i="0" u="none" strike="noStrike" dirty="0">
                        <a:solidFill>
                          <a:schemeClr val="tx1"/>
                        </a:solidFill>
                        <a:effectLst/>
                        <a:latin typeface="+mn-lt"/>
                      </a:endParaRPr>
                    </a:p>
                  </a:txBody>
                  <a:tcPr marL="9525" marR="9525" marT="9525" marB="0" anchor="b"/>
                </a:tc>
              </a:tr>
              <a:tr h="144492">
                <a:tc>
                  <a:txBody>
                    <a:bodyPr/>
                    <a:lstStyle/>
                    <a:p>
                      <a:pPr algn="l" fontAlgn="b"/>
                      <a:r>
                        <a:rPr lang="en-US" sz="1000" u="none" strike="noStrike" dirty="0">
                          <a:solidFill>
                            <a:srgbClr val="FFC000"/>
                          </a:solidFill>
                          <a:effectLst/>
                          <a:latin typeface="+mn-lt"/>
                        </a:rPr>
                        <a:t>11-17/0678</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sz="1000" u="none" strike="noStrike" dirty="0">
                          <a:solidFill>
                            <a:srgbClr val="FFC000"/>
                          </a:solidFill>
                          <a:effectLst/>
                          <a:latin typeface="+mn-lt"/>
                        </a:rPr>
                        <a:t>Discussion of CID 9021</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sz="1000" u="none" strike="noStrike" dirty="0" err="1">
                          <a:solidFill>
                            <a:srgbClr val="FFC000"/>
                          </a:solidFill>
                          <a:effectLst/>
                          <a:latin typeface="+mn-lt"/>
                        </a:rPr>
                        <a:t>Sigurd</a:t>
                      </a:r>
                      <a:r>
                        <a:rPr lang="en-US" sz="1000" u="none" strike="noStrike" dirty="0">
                          <a:solidFill>
                            <a:srgbClr val="FFC000"/>
                          </a:solidFill>
                          <a:effectLst/>
                          <a:latin typeface="+mn-lt"/>
                        </a:rPr>
                        <a:t> </a:t>
                      </a:r>
                      <a:r>
                        <a:rPr lang="en-US" sz="1000" u="none" strike="noStrike" dirty="0" err="1">
                          <a:solidFill>
                            <a:srgbClr val="FFC000"/>
                          </a:solidFill>
                          <a:effectLst/>
                          <a:latin typeface="+mn-lt"/>
                        </a:rPr>
                        <a:t>Schelstraete</a:t>
                      </a:r>
                      <a:r>
                        <a:rPr lang="en-US" sz="1000" u="none" strike="noStrike" dirty="0">
                          <a:solidFill>
                            <a:srgbClr val="FFC000"/>
                          </a:solidFill>
                          <a:effectLst/>
                          <a:latin typeface="+mn-lt"/>
                        </a:rPr>
                        <a:t> </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sz="1000" u="none" strike="noStrike" dirty="0">
                          <a:solidFill>
                            <a:srgbClr val="FFC000"/>
                          </a:solidFill>
                          <a:effectLst/>
                          <a:latin typeface="+mn-lt"/>
                        </a:rPr>
                        <a:t>PHY</a:t>
                      </a:r>
                      <a:endParaRPr lang="en-US" sz="1000" b="0" i="0" u="none" strike="noStrike" dirty="0">
                        <a:solidFill>
                          <a:srgbClr val="FFC00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altLang="zh-CN" sz="1000" b="0" i="0" u="none" strike="noStrike" dirty="0" smtClean="0">
                          <a:solidFill>
                            <a:srgbClr val="FFC000"/>
                          </a:solidFill>
                          <a:effectLst/>
                          <a:latin typeface="+mn-lt"/>
                        </a:rPr>
                        <a:t>Revisit later</a:t>
                      </a:r>
                      <a:endParaRPr lang="en-US" altLang="zh-CN" sz="1000" b="0" i="0" u="none" strike="noStrike" dirty="0" smtClean="0">
                        <a:solidFill>
                          <a:srgbClr val="FFC000"/>
                        </a:solidFill>
                        <a:effectLst/>
                        <a:latin typeface="+mn-lt"/>
                      </a:endParaRPr>
                    </a:p>
                  </a:txBody>
                  <a:tcPr marL="9525" marR="9525" marT="9525" marB="0" anchor="b"/>
                </a:tc>
              </a:tr>
              <a:tr h="144492">
                <a:tc>
                  <a:txBody>
                    <a:bodyPr/>
                    <a:lstStyle/>
                    <a:p>
                      <a:pPr marL="0" algn="l" defTabSz="914400" rtl="0" eaLnBrk="1" fontAlgn="b" latinLnBrk="0" hangingPunct="1"/>
                      <a:r>
                        <a:rPr lang="en-US" sz="1000" u="none" strike="noStrike" kern="1200" dirty="0" smtClean="0">
                          <a:solidFill>
                            <a:srgbClr val="00B050"/>
                          </a:solidFill>
                          <a:effectLst/>
                          <a:latin typeface="+mn-lt"/>
                          <a:ea typeface="+mn-ea"/>
                          <a:cs typeface="+mn-cs"/>
                        </a:rPr>
                        <a:t>11-17/0781</a:t>
                      </a:r>
                      <a:endParaRPr lang="en-US" sz="1000" u="none" strike="noStrike" kern="1200" dirty="0">
                        <a:solidFill>
                          <a:srgbClr val="00B050"/>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GB" altLang="zh-CN" sz="1000" u="none" strike="noStrike" kern="1200" dirty="0" smtClean="0">
                          <a:solidFill>
                            <a:srgbClr val="00B050"/>
                          </a:solidFill>
                          <a:effectLst/>
                          <a:latin typeface="+mn-lt"/>
                          <a:ea typeface="+mn-ea"/>
                          <a:cs typeface="+mn-cs"/>
                        </a:rPr>
                        <a:t>CRs on 28.3.3.8.3</a:t>
                      </a:r>
                      <a:endParaRPr lang="en-US" sz="1000" u="none" strike="noStrike" kern="1200" dirty="0">
                        <a:solidFill>
                          <a:srgbClr val="00B050"/>
                        </a:solidFill>
                        <a:effectLst/>
                        <a:latin typeface="+mn-lt"/>
                        <a:ea typeface="+mn-ea"/>
                        <a:cs typeface="+mn-cs"/>
                      </a:endParaRPr>
                    </a:p>
                  </a:txBody>
                  <a:tcPr marL="9525" marR="9525" marT="9525" marB="0" anchor="b"/>
                </a:tc>
                <a:tc>
                  <a:txBody>
                    <a:bodyPr/>
                    <a:lstStyle/>
                    <a:p>
                      <a:pPr algn="l" fontAlgn="b"/>
                      <a:r>
                        <a:rPr lang="en-US" sz="1000" b="0" i="0" u="none" strike="noStrike" dirty="0" err="1" smtClean="0">
                          <a:solidFill>
                            <a:srgbClr val="00B050"/>
                          </a:solidFill>
                          <a:effectLst/>
                          <a:latin typeface="+mn-lt"/>
                        </a:rPr>
                        <a:t>Yujin</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smtClean="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smtClean="0">
                          <a:solidFill>
                            <a:srgbClr val="00B050"/>
                          </a:solidFill>
                          <a:effectLst/>
                          <a:latin typeface="+mn-lt"/>
                        </a:rPr>
                        <a:t>Ready</a:t>
                      </a:r>
                      <a:r>
                        <a:rPr lang="en-US" sz="1000" b="0" i="0" u="none" strike="noStrike" baseline="0" dirty="0" smtClean="0">
                          <a:solidFill>
                            <a:srgbClr val="00B050"/>
                          </a:solidFill>
                          <a:effectLst/>
                          <a:latin typeface="+mn-lt"/>
                        </a:rPr>
                        <a:t> for motion</a:t>
                      </a:r>
                      <a:endParaRPr lang="en-US"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u="none" strike="noStrike" dirty="0">
                          <a:solidFill>
                            <a:srgbClr val="00B050"/>
                          </a:solidFill>
                          <a:effectLst/>
                          <a:latin typeface="+mn-lt"/>
                        </a:rPr>
                        <a:t>11-17/0698</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CRS on Miscellaneous PHY CIDs</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Bin </a:t>
                      </a:r>
                      <a:r>
                        <a:rPr lang="en-US" sz="1000" u="none" strike="noStrike" dirty="0" err="1">
                          <a:solidFill>
                            <a:srgbClr val="00B050"/>
                          </a:solidFill>
                          <a:effectLst/>
                          <a:latin typeface="+mn-lt"/>
                        </a:rPr>
                        <a:t>Tian</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altLang="zh-CN" sz="1000" b="0" i="0" u="none" strike="noStrike" dirty="0" smtClean="0">
                          <a:solidFill>
                            <a:srgbClr val="00B050"/>
                          </a:solidFill>
                          <a:effectLst/>
                          <a:latin typeface="+mn-lt"/>
                        </a:rPr>
                        <a:t>Ready</a:t>
                      </a:r>
                      <a:r>
                        <a:rPr lang="en-US" altLang="zh-CN" sz="1000" b="0" i="0" u="none" strike="noStrike" baseline="0" dirty="0" smtClean="0">
                          <a:solidFill>
                            <a:srgbClr val="00B050"/>
                          </a:solidFill>
                          <a:effectLst/>
                          <a:latin typeface="+mn-lt"/>
                        </a:rPr>
                        <a:t> for motion</a:t>
                      </a:r>
                      <a:endParaRPr lang="en-US" altLang="zh-CN" sz="1000" b="0" i="0" u="none" strike="noStrike" dirty="0" smtClean="0">
                        <a:solidFill>
                          <a:srgbClr val="00B050"/>
                        </a:solidFill>
                        <a:effectLst/>
                        <a:latin typeface="+mn-lt"/>
                      </a:endParaRPr>
                    </a:p>
                  </a:txBody>
                  <a:tcPr marL="9525" marR="9525" marT="9525" marB="0" anchor="b"/>
                </a:tc>
              </a:tr>
              <a:tr h="144492">
                <a:tc>
                  <a:txBody>
                    <a:bodyPr/>
                    <a:lstStyle/>
                    <a:p>
                      <a:pPr algn="l" fontAlgn="b"/>
                      <a:r>
                        <a:rPr lang="en-US" sz="1000" u="none" strike="noStrike" dirty="0">
                          <a:solidFill>
                            <a:srgbClr val="FFC000"/>
                          </a:solidFill>
                          <a:effectLst/>
                          <a:latin typeface="+mn-lt"/>
                        </a:rPr>
                        <a:t>11-17/0714</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sz="1000" u="none" strike="noStrike" dirty="0">
                          <a:solidFill>
                            <a:srgbClr val="FFC000"/>
                          </a:solidFill>
                          <a:effectLst/>
                          <a:latin typeface="+mn-lt"/>
                        </a:rPr>
                        <a:t>CSD update for 28.3.6</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sz="1000" u="none" strike="noStrike" dirty="0" err="1">
                          <a:solidFill>
                            <a:srgbClr val="FFC000"/>
                          </a:solidFill>
                          <a:effectLst/>
                          <a:latin typeface="+mn-lt"/>
                        </a:rPr>
                        <a:t>Dongguk</a:t>
                      </a:r>
                      <a:r>
                        <a:rPr lang="en-US" sz="1000" u="none" strike="noStrike" dirty="0">
                          <a:solidFill>
                            <a:srgbClr val="FFC000"/>
                          </a:solidFill>
                          <a:effectLst/>
                          <a:latin typeface="+mn-lt"/>
                        </a:rPr>
                        <a:t> Lim </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sz="1000" u="none" strike="noStrike" dirty="0">
                          <a:solidFill>
                            <a:srgbClr val="FFC000"/>
                          </a:solidFill>
                          <a:effectLst/>
                          <a:latin typeface="+mn-lt"/>
                        </a:rPr>
                        <a:t>PHY</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altLang="zh-CN" sz="1000" b="0" i="0" u="none" strike="noStrike" dirty="0" smtClean="0">
                          <a:solidFill>
                            <a:srgbClr val="FFC000"/>
                          </a:solidFill>
                          <a:effectLst/>
                          <a:latin typeface="+mn-lt"/>
                        </a:rPr>
                        <a:t>Revisit on Tuesday</a:t>
                      </a:r>
                      <a:endParaRPr lang="en-US" altLang="zh-CN" sz="1000" b="0" i="0" u="none" strike="noStrike" dirty="0">
                        <a:solidFill>
                          <a:srgbClr val="FFC000"/>
                        </a:solidFill>
                        <a:effectLst/>
                        <a:latin typeface="+mn-lt"/>
                      </a:endParaRPr>
                    </a:p>
                  </a:txBody>
                  <a:tcPr marL="9525" marR="9525" marT="9525" marB="0" anchor="b"/>
                </a:tc>
              </a:tr>
              <a:tr h="144492">
                <a:tc>
                  <a:txBody>
                    <a:bodyPr/>
                    <a:lstStyle/>
                    <a:p>
                      <a:pPr algn="l" fontAlgn="b"/>
                      <a:r>
                        <a:rPr lang="en-US" sz="1000" u="none" strike="noStrike" dirty="0">
                          <a:solidFill>
                            <a:srgbClr val="00B050"/>
                          </a:solidFill>
                          <a:effectLst/>
                          <a:latin typeface="+mn-lt"/>
                        </a:rPr>
                        <a:t>11-17/0769</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CRs for 20MHz-only STA - Part 3</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Sungeun</a:t>
                      </a:r>
                      <a:r>
                        <a:rPr lang="en-US" sz="1000" u="none" strike="noStrike" dirty="0">
                          <a:solidFill>
                            <a:srgbClr val="00B050"/>
                          </a:solidFill>
                          <a:effectLst/>
                          <a:latin typeface="+mn-lt"/>
                        </a:rPr>
                        <a:t> Lee </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smtClean="0">
                          <a:solidFill>
                            <a:srgbClr val="00B050"/>
                          </a:solidFill>
                          <a:effectLst/>
                          <a:latin typeface="+mn-lt"/>
                        </a:rPr>
                        <a:t>Ready for motion</a:t>
                      </a:r>
                      <a:endParaRPr lang="en-US"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u="none" strike="noStrike" dirty="0" smtClean="0">
                          <a:solidFill>
                            <a:srgbClr val="00B050"/>
                          </a:solidFill>
                          <a:effectLst/>
                          <a:latin typeface="+mn-lt"/>
                        </a:rPr>
                        <a:t>11-17/0694</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CRs for packet extension in 28.3.12</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Sungeun</a:t>
                      </a:r>
                      <a:r>
                        <a:rPr lang="en-US" sz="1000" u="none" strike="noStrike" dirty="0">
                          <a:solidFill>
                            <a:srgbClr val="00B050"/>
                          </a:solidFill>
                          <a:effectLst/>
                          <a:latin typeface="+mn-lt"/>
                        </a:rPr>
                        <a:t> Lee </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a:t>
                      </a:r>
                      <a:r>
                        <a:rPr lang="en-US" sz="1000" u="none" strike="noStrike" dirty="0" smtClean="0">
                          <a:solidFill>
                            <a:srgbClr val="00B050"/>
                          </a:solidFill>
                          <a:effectLst/>
                          <a:latin typeface="+mn-lt"/>
                        </a:rPr>
                        <a:t>HY</a:t>
                      </a:r>
                      <a:endParaRPr lang="en-US" sz="1000" b="0" i="0" u="none" strike="noStrike" dirty="0">
                        <a:solidFill>
                          <a:srgbClr val="00B05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altLang="zh-CN" sz="1000" b="0" i="0" u="none" strike="noStrike" dirty="0" smtClean="0">
                          <a:solidFill>
                            <a:srgbClr val="00B050"/>
                          </a:solidFill>
                          <a:effectLst/>
                          <a:latin typeface="+mn-lt"/>
                        </a:rPr>
                        <a:t>Ready</a:t>
                      </a:r>
                      <a:r>
                        <a:rPr lang="en-US" altLang="zh-CN" sz="1000" b="0" i="0" u="none" strike="noStrike" baseline="0" dirty="0" smtClean="0">
                          <a:solidFill>
                            <a:srgbClr val="00B050"/>
                          </a:solidFill>
                          <a:effectLst/>
                          <a:latin typeface="+mn-lt"/>
                        </a:rPr>
                        <a:t> for motion</a:t>
                      </a:r>
                      <a:endParaRPr lang="en-US" altLang="zh-CN" sz="1000" b="0" i="0" u="none" strike="noStrike" dirty="0" smtClean="0">
                        <a:solidFill>
                          <a:srgbClr val="00B050"/>
                        </a:solidFill>
                        <a:effectLst/>
                        <a:latin typeface="+mn-lt"/>
                      </a:endParaRPr>
                    </a:p>
                  </a:txBody>
                  <a:tcPr marL="9525" marR="9525" marT="9525" marB="0" anchor="b"/>
                </a:tc>
              </a:tr>
              <a:tr h="144492">
                <a:tc>
                  <a:txBody>
                    <a:bodyPr/>
                    <a:lstStyle/>
                    <a:p>
                      <a:pPr algn="l" fontAlgn="b"/>
                      <a:r>
                        <a:rPr lang="en-US" sz="1000" u="none" strike="noStrike" dirty="0">
                          <a:solidFill>
                            <a:srgbClr val="00B050"/>
                          </a:solidFill>
                          <a:effectLst/>
                          <a:latin typeface="+mn-lt"/>
                        </a:rPr>
                        <a:t>11-17/0774</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CID8975 resolution</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Hongyuan</a:t>
                      </a:r>
                      <a:r>
                        <a:rPr lang="en-US" sz="1000" u="none" strike="noStrike" dirty="0">
                          <a:solidFill>
                            <a:srgbClr val="00B050"/>
                          </a:solidFill>
                          <a:effectLst/>
                          <a:latin typeface="+mn-lt"/>
                        </a:rPr>
                        <a:t> Zhang</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smtClean="0">
                          <a:solidFill>
                            <a:srgbClr val="00B050"/>
                          </a:solidFill>
                          <a:effectLst/>
                          <a:latin typeface="+mn-lt"/>
                        </a:rPr>
                        <a:t>Ready for motion</a:t>
                      </a:r>
                      <a:endParaRPr lang="en-US" sz="1000" b="0" i="0" u="none" strike="noStrike" dirty="0">
                        <a:solidFill>
                          <a:srgbClr val="00B050"/>
                        </a:solidFill>
                        <a:effectLst/>
                        <a:latin typeface="+mn-lt"/>
                      </a:endParaRPr>
                    </a:p>
                  </a:txBody>
                  <a:tcPr marL="9525" marR="9525" marT="9525" marB="0" anchor="b"/>
                </a:tc>
              </a:tr>
              <a:tr h="145630">
                <a:tc>
                  <a:txBody>
                    <a:bodyPr/>
                    <a:lstStyle/>
                    <a:p>
                      <a:pPr algn="l" fontAlgn="b"/>
                      <a:r>
                        <a:rPr lang="en-US" sz="1000" u="none" strike="noStrike" dirty="0">
                          <a:effectLst/>
                          <a:latin typeface="+mn-lt"/>
                        </a:rPr>
                        <a:t>11-17/0044</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u="none" strike="noStrike" dirty="0">
                          <a:effectLst/>
                          <a:latin typeface="+mn-lt"/>
                        </a:rPr>
                        <a:t>NDP Feedback Report Design</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u="none" strike="noStrike" dirty="0">
                          <a:effectLst/>
                          <a:latin typeface="+mn-lt"/>
                        </a:rPr>
                        <a:t>Ron </a:t>
                      </a:r>
                      <a:r>
                        <a:rPr lang="en-US" sz="1000" u="none" strike="noStrike" dirty="0" err="1">
                          <a:effectLst/>
                          <a:latin typeface="+mn-lt"/>
                        </a:rPr>
                        <a:t>Porat</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u="none" strike="noStrike" dirty="0">
                          <a:effectLst/>
                          <a:latin typeface="+mn-lt"/>
                        </a:rPr>
                        <a:t>PHY</a:t>
                      </a:r>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r>
              <a:tr h="145630">
                <a:tc>
                  <a:txBody>
                    <a:bodyPr/>
                    <a:lstStyle/>
                    <a:p>
                      <a:pPr algn="l" fontAlgn="b"/>
                      <a:r>
                        <a:rPr lang="en-US" sz="1000" u="none" strike="noStrike" dirty="0">
                          <a:effectLst/>
                          <a:latin typeface="+mn-lt"/>
                        </a:rPr>
                        <a:t>11-17/0734</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u="none" strike="noStrike" dirty="0">
                          <a:effectLst/>
                          <a:latin typeface="+mn-lt"/>
                        </a:rPr>
                        <a:t>Doppler Discussions</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u="none" strike="noStrike" dirty="0" err="1">
                          <a:effectLst/>
                          <a:latin typeface="+mn-lt"/>
                        </a:rPr>
                        <a:t>Hongyuan</a:t>
                      </a:r>
                      <a:r>
                        <a:rPr lang="en-US" sz="1000" u="none" strike="noStrike" dirty="0">
                          <a:effectLst/>
                          <a:latin typeface="+mn-lt"/>
                        </a:rPr>
                        <a:t> Zhang</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u="none" strike="noStrike" dirty="0">
                          <a:effectLst/>
                          <a:latin typeface="+mn-lt"/>
                        </a:rPr>
                        <a:t>PHY</a:t>
                      </a:r>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altLang="zh-CN" sz="1000" b="0" i="0" u="none" strike="noStrike" dirty="0">
                        <a:solidFill>
                          <a:schemeClr val="tx1"/>
                        </a:solidFill>
                        <a:effectLst/>
                        <a:latin typeface="+mn-lt"/>
                      </a:endParaRPr>
                    </a:p>
                  </a:txBody>
                  <a:tcPr marL="10800" marR="9525" marT="10800" marB="0" anchor="ctr"/>
                </a:tc>
              </a:tr>
              <a:tr h="145630">
                <a:tc>
                  <a:txBody>
                    <a:bodyPr/>
                    <a:lstStyle/>
                    <a:p>
                      <a:pPr algn="l" fontAlgn="b"/>
                      <a:r>
                        <a:rPr lang="en-US" sz="1000" u="none" strike="noStrike" dirty="0">
                          <a:effectLst/>
                          <a:latin typeface="+mn-lt"/>
                        </a:rPr>
                        <a:t>11-17/0773</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u="none" strike="noStrike" dirty="0">
                          <a:effectLst/>
                          <a:latin typeface="+mn-lt"/>
                        </a:rPr>
                        <a:t>Thoughts on Doppler Design in 802.11ax</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u="none" strike="noStrike" dirty="0" err="1">
                          <a:effectLst/>
                          <a:latin typeface="+mn-lt"/>
                        </a:rPr>
                        <a:t>Lochan</a:t>
                      </a:r>
                      <a:r>
                        <a:rPr lang="en-US" sz="1000" u="none" strike="noStrike" dirty="0">
                          <a:effectLst/>
                          <a:latin typeface="+mn-lt"/>
                        </a:rPr>
                        <a:t> </a:t>
                      </a:r>
                      <a:r>
                        <a:rPr lang="en-US" sz="1000" u="none" strike="noStrike" dirty="0" err="1">
                          <a:effectLst/>
                          <a:latin typeface="+mn-lt"/>
                        </a:rPr>
                        <a:t>Verma</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u="none" strike="noStrike" dirty="0">
                          <a:effectLst/>
                          <a:latin typeface="+mn-lt"/>
                        </a:rPr>
                        <a:t>PHY</a:t>
                      </a:r>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B050"/>
                        </a:solidFill>
                        <a:effectLst/>
                        <a:latin typeface="+mn-lt"/>
                      </a:endParaRPr>
                    </a:p>
                  </a:txBody>
                  <a:tcPr marL="9525" marR="9525" marT="9525" marB="0" anchor="b"/>
                </a:tc>
              </a:tr>
            </a:tbl>
          </a:graphicData>
        </a:graphic>
      </p:graphicFrame>
      <p:sp>
        <p:nvSpPr>
          <p:cNvPr id="8" name="TextBox 7"/>
          <p:cNvSpPr txBox="1"/>
          <p:nvPr/>
        </p:nvSpPr>
        <p:spPr>
          <a:xfrm>
            <a:off x="1411288" y="1219200"/>
            <a:ext cx="5867400" cy="1323439"/>
          </a:xfrm>
          <a:prstGeom prst="rect">
            <a:avLst/>
          </a:prstGeom>
          <a:noFill/>
        </p:spPr>
        <p:txBody>
          <a:bodyPr wrap="square" rtlCol="0">
            <a:spAutoFit/>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9" name="右箭头 8"/>
          <p:cNvSpPr/>
          <p:nvPr/>
        </p:nvSpPr>
        <p:spPr bwMode="auto">
          <a:xfrm>
            <a:off x="152400" y="3733800"/>
            <a:ext cx="304800" cy="1524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xmlns="" val="35380447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 </a:t>
            </a:r>
            <a:r>
              <a:rPr lang="en-US" altLang="zh-CN" dirty="0" smtClean="0"/>
              <a:t>(</a:t>
            </a:r>
            <a:r>
              <a:rPr lang="en-US" altLang="zh-CN" dirty="0" err="1" smtClean="0"/>
              <a:t>cr</a:t>
            </a:r>
            <a:r>
              <a:rPr lang="en-US" altLang="zh-CN" dirty="0" smtClean="0"/>
              <a:t>, </a:t>
            </a:r>
            <a:r>
              <a:rPr lang="en-US" altLang="zh-CN" dirty="0" smtClean="0"/>
              <a:t>11-17/232r4)</a:t>
            </a:r>
            <a:endParaRPr lang="zh-CN" altLang="en-US" dirty="0"/>
          </a:p>
        </p:txBody>
      </p:sp>
      <p:sp>
        <p:nvSpPr>
          <p:cNvPr id="3" name="内容占位符 2"/>
          <p:cNvSpPr>
            <a:spLocks noGrp="1"/>
          </p:cNvSpPr>
          <p:nvPr>
            <p:ph idx="1"/>
          </p:nvPr>
        </p:nvSpPr>
        <p:spPr>
          <a:xfrm>
            <a:off x="685800" y="1981200"/>
            <a:ext cx="7772400" cy="4267200"/>
          </a:xfrm>
        </p:spPr>
        <p:txBody>
          <a:bodyPr>
            <a:normAutofit fontScale="92500" lnSpcReduction="10000"/>
          </a:bodyPr>
          <a:lstStyle/>
          <a:p>
            <a:r>
              <a:rPr lang="en-US" altLang="zh-CN" dirty="0" smtClean="0"/>
              <a:t>Do you agree the proposed comment resolution to the following CIDs and the corresponding spec text modification as in </a:t>
            </a:r>
            <a:r>
              <a:rPr lang="en-US" altLang="zh-CN" dirty="0" smtClean="0"/>
              <a:t>11-17/232r4?</a:t>
            </a:r>
            <a:endParaRPr lang="en-US" altLang="zh-CN" dirty="0" smtClean="0"/>
          </a:p>
          <a:p>
            <a:pPr lvl="1"/>
            <a:r>
              <a:rPr lang="en-US" altLang="zh-CN" dirty="0" smtClean="0"/>
              <a:t>CID 7513 for clause 28.3.6.7 </a:t>
            </a:r>
          </a:p>
          <a:p>
            <a:pPr lvl="1"/>
            <a:r>
              <a:rPr lang="en-US" dirty="0" smtClean="0"/>
              <a:t>CID 10395 for clause 28.3.5</a:t>
            </a:r>
            <a:endParaRPr lang="en-GB" dirty="0" smtClean="0"/>
          </a:p>
          <a:p>
            <a:pPr lvl="1"/>
            <a:endParaRPr lang="en-GB"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00B050"/>
                </a:solidFill>
              </a:rPr>
              <a:t>SP including resolutions to the following CIDs in 11-17/232r2 has passed in Mar 11ax </a:t>
            </a:r>
            <a:r>
              <a:rPr lang="en-US" altLang="zh-CN" dirty="0" err="1" smtClean="0">
                <a:solidFill>
                  <a:srgbClr val="00B050"/>
                </a:solidFill>
              </a:rPr>
              <a:t>adhoc</a:t>
            </a:r>
            <a:r>
              <a:rPr lang="en-US" altLang="zh-CN" dirty="0" smtClean="0">
                <a:solidFill>
                  <a:srgbClr val="00B050"/>
                </a:solidFill>
              </a:rPr>
              <a:t> meeting (11-17/327r3):</a:t>
            </a:r>
          </a:p>
          <a:p>
            <a:pPr lvl="1"/>
            <a:r>
              <a:rPr lang="en-GB" altLang="zh-CN" dirty="0" smtClean="0">
                <a:solidFill>
                  <a:srgbClr val="00B050"/>
                </a:solidFill>
              </a:rPr>
              <a:t>CID 5101, 5102, 5103, 5297, 5298, 5299</a:t>
            </a:r>
            <a:r>
              <a:rPr lang="en-GB" altLang="zh-CN" dirty="0" smtClean="0">
                <a:solidFill>
                  <a:srgbClr val="00B050"/>
                </a:solidFill>
              </a:rPr>
              <a:t>, 8848</a:t>
            </a:r>
            <a:r>
              <a:rPr lang="en-GB" altLang="zh-CN" dirty="0" smtClean="0">
                <a:solidFill>
                  <a:srgbClr val="00B050"/>
                </a:solidFill>
              </a:rPr>
              <a:t>, 8849, 8850, 8851, 8852, 8853, 8854, 8855, 8856, 8857, 8858, 8985, 9158, 9159, 9160, 9166, 9167, </a:t>
            </a:r>
            <a:r>
              <a:rPr lang="en-GB" altLang="zh-CN" dirty="0" smtClean="0">
                <a:solidFill>
                  <a:srgbClr val="00B050"/>
                </a:solidFill>
              </a:rPr>
              <a:t>10114</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 </a:t>
            </a:r>
            <a:r>
              <a:rPr lang="en-US" altLang="zh-CN" dirty="0" smtClean="0"/>
              <a:t>(</a:t>
            </a:r>
            <a:r>
              <a:rPr lang="en-US" altLang="zh-CN" dirty="0" err="1" smtClean="0"/>
              <a:t>cr</a:t>
            </a:r>
            <a:r>
              <a:rPr lang="en-US" altLang="zh-CN" dirty="0" smtClean="0"/>
              <a:t>, </a:t>
            </a:r>
            <a:r>
              <a:rPr lang="en-US" altLang="zh-CN" dirty="0" smtClean="0"/>
              <a:t>11-17/233r5)</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a:t>
            </a:r>
            <a:r>
              <a:rPr lang="en-US" altLang="zh-CN" dirty="0" smtClean="0"/>
              <a:t>CID 4905 in clause 28.2 and </a:t>
            </a:r>
            <a:r>
              <a:rPr lang="en-US" altLang="zh-CN" dirty="0" smtClean="0"/>
              <a:t>the corresponding spec text modification as in </a:t>
            </a:r>
            <a:r>
              <a:rPr lang="en-US" altLang="zh-CN" dirty="0" smtClean="0"/>
              <a:t>11-17/233r5?</a:t>
            </a:r>
            <a:endParaRPr lang="en-US"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 </a:t>
            </a:r>
            <a:r>
              <a:rPr lang="en-US" altLang="zh-CN" dirty="0" smtClean="0"/>
              <a:t>(</a:t>
            </a:r>
            <a:r>
              <a:rPr lang="en-US" altLang="zh-CN" dirty="0" err="1" smtClean="0"/>
              <a:t>cr</a:t>
            </a:r>
            <a:r>
              <a:rPr lang="en-US" altLang="zh-CN" dirty="0" smtClean="0"/>
              <a:t>, </a:t>
            </a:r>
            <a:r>
              <a:rPr lang="en-US" altLang="zh-CN" dirty="0" smtClean="0"/>
              <a:t>11-17/736r0)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a:t>
            </a:r>
            <a:r>
              <a:rPr lang="en-US" altLang="zh-CN" dirty="0" smtClean="0"/>
              <a:t>CID 9619 for clause 9.2.4 and 6.4.4 and </a:t>
            </a:r>
            <a:r>
              <a:rPr lang="en-US" altLang="zh-CN" dirty="0" smtClean="0"/>
              <a:t>the corresponding spec text modification as in </a:t>
            </a:r>
            <a:r>
              <a:rPr lang="en-US" altLang="zh-CN" dirty="0" smtClean="0"/>
              <a:t>11-17/736r0?</a:t>
            </a:r>
            <a:endParaRPr lang="en-US"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4 </a:t>
            </a:r>
            <a:r>
              <a:rPr lang="en-US" altLang="zh-CN" dirty="0" smtClean="0"/>
              <a:t>(</a:t>
            </a:r>
            <a:r>
              <a:rPr lang="en-US" altLang="zh-CN" dirty="0" err="1" smtClean="0"/>
              <a:t>cr</a:t>
            </a:r>
            <a:r>
              <a:rPr lang="en-US" altLang="zh-CN" dirty="0" smtClean="0"/>
              <a:t>, </a:t>
            </a:r>
            <a:r>
              <a:rPr lang="en-US" altLang="zh-CN" dirty="0" smtClean="0"/>
              <a:t>11-17/288r2)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smtClean="0"/>
              <a:t>32 CIDs </a:t>
            </a:r>
            <a:r>
              <a:rPr lang="en-US" altLang="zh-CN" dirty="0" smtClean="0"/>
              <a:t>and the corresponding spec text modification to clause 28.3.10 as in 11-17/288r2?</a:t>
            </a:r>
          </a:p>
          <a:p>
            <a:pPr lvl="1"/>
            <a:r>
              <a:rPr lang="en-US" altLang="zh-CN" dirty="0" smtClean="0"/>
              <a:t>CID </a:t>
            </a:r>
            <a:r>
              <a:rPr lang="en-GB" altLang="zh-CN" dirty="0" smtClean="0"/>
              <a:t>8951, 4890, 4922, 8952, 4923, 8953, 4924, 8954, 5271, 8955, </a:t>
            </a:r>
            <a:br>
              <a:rPr lang="en-GB" altLang="zh-CN" dirty="0" smtClean="0"/>
            </a:br>
            <a:r>
              <a:rPr lang="en-GB" altLang="zh-CN" dirty="0" smtClean="0"/>
              <a:t>9554, 4891, 6118, 8155, 10066, 10217, 5272, 8958, 8959, 8960, </a:t>
            </a:r>
            <a:br>
              <a:rPr lang="en-GB" altLang="zh-CN" dirty="0" smtClean="0"/>
            </a:br>
            <a:r>
              <a:rPr lang="en-GB" altLang="zh-CN" dirty="0" smtClean="0"/>
              <a:t>5273, 8961, 8962, 8963, 10067, 8115, 8964, 3095, 8965, 8966, </a:t>
            </a:r>
            <a:br>
              <a:rPr lang="en-GB" altLang="zh-CN" dirty="0" smtClean="0"/>
            </a:br>
            <a:r>
              <a:rPr lang="en-GB" altLang="zh-CN" dirty="0" smtClean="0"/>
              <a:t>8968, 10219 </a:t>
            </a:r>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5 </a:t>
            </a:r>
            <a:r>
              <a:rPr lang="en-US" altLang="zh-CN" dirty="0" smtClean="0"/>
              <a:t>(</a:t>
            </a:r>
            <a:r>
              <a:rPr lang="en-US" altLang="zh-CN" dirty="0" err="1" smtClean="0"/>
              <a:t>cr</a:t>
            </a:r>
            <a:r>
              <a:rPr lang="en-US" altLang="zh-CN" dirty="0" smtClean="0"/>
              <a:t>, </a:t>
            </a:r>
            <a:r>
              <a:rPr lang="en-US" altLang="zh-CN" dirty="0" smtClean="0"/>
              <a:t>11-17/289r2)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to clause 28.3.10.8 as in </a:t>
            </a:r>
            <a:r>
              <a:rPr lang="en-US" altLang="zh-CN" dirty="0" smtClean="0"/>
              <a:t>11-17/289r2?</a:t>
            </a:r>
            <a:endParaRPr lang="en-US" altLang="zh-CN" dirty="0" smtClean="0"/>
          </a:p>
          <a:p>
            <a:pPr lvl="1"/>
            <a:r>
              <a:rPr lang="en-US" altLang="zh-CN" dirty="0" smtClean="0"/>
              <a:t>CID 10060 and 10061</a:t>
            </a:r>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May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6 </a:t>
            </a:r>
            <a:r>
              <a:rPr lang="en-US" altLang="zh-CN" dirty="0" smtClean="0"/>
              <a:t>(</a:t>
            </a:r>
            <a:r>
              <a:rPr lang="en-US" altLang="zh-CN" dirty="0" err="1" smtClean="0"/>
              <a:t>cr</a:t>
            </a:r>
            <a:r>
              <a:rPr lang="en-US" altLang="zh-CN" dirty="0" smtClean="0"/>
              <a:t>, </a:t>
            </a:r>
            <a:r>
              <a:rPr lang="en-US" altLang="zh-CN" dirty="0" smtClean="0"/>
              <a:t>11-17/290r5)</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smtClean="0"/>
              <a:t>28 CIDs </a:t>
            </a:r>
            <a:r>
              <a:rPr lang="en-US" altLang="zh-CN" dirty="0" smtClean="0"/>
              <a:t>and the corresponding spec text modification to clause </a:t>
            </a:r>
            <a:r>
              <a:rPr lang="en-US" altLang="zh-CN" dirty="0" smtClean="0"/>
              <a:t>28.3.18 </a:t>
            </a:r>
            <a:r>
              <a:rPr lang="en-US" altLang="zh-CN" dirty="0" smtClean="0"/>
              <a:t>as in </a:t>
            </a:r>
            <a:r>
              <a:rPr lang="en-US" altLang="zh-CN" dirty="0" smtClean="0"/>
              <a:t>11-17/290r5?</a:t>
            </a:r>
            <a:endParaRPr lang="en-US" altLang="zh-CN" dirty="0" smtClean="0"/>
          </a:p>
          <a:p>
            <a:pPr lvl="1"/>
            <a:r>
              <a:rPr lang="en-US" altLang="zh-CN" dirty="0" smtClean="0"/>
              <a:t>CID </a:t>
            </a:r>
            <a:r>
              <a:rPr lang="en-GB" altLang="zh-CN" dirty="0" smtClean="0"/>
              <a:t>7231, 9037, 7835, 9038, 5070, 5071, 5072, 5073, 5074, 3314, </a:t>
            </a:r>
            <a:br>
              <a:rPr lang="en-GB" altLang="zh-CN" dirty="0" smtClean="0"/>
            </a:br>
            <a:r>
              <a:rPr lang="en-GB" altLang="zh-CN" dirty="0" smtClean="0"/>
              <a:t>3392, 3659, 3746, 4127, 4230, 7836, 9039, 3560, 3724, 4122, </a:t>
            </a:r>
            <a:br>
              <a:rPr lang="en-GB" altLang="zh-CN" dirty="0" smtClean="0"/>
            </a:br>
            <a:r>
              <a:rPr lang="en-GB" altLang="zh-CN" dirty="0" smtClean="0"/>
              <a:t>4256, 9079, 4877, 4878, 8572, 10069, 10070, 4879</a:t>
            </a:r>
            <a:r>
              <a:rPr lang="en-GB" altLang="zh-CN" dirty="0" smtClean="0"/>
              <a:t> </a:t>
            </a:r>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7</a:t>
            </a:r>
            <a:r>
              <a:rPr lang="en-US" altLang="zh-CN" dirty="0" smtClean="0"/>
              <a:t> </a:t>
            </a:r>
            <a:r>
              <a:rPr lang="en-US" altLang="zh-CN" dirty="0" smtClean="0"/>
              <a:t>(</a:t>
            </a:r>
            <a:r>
              <a:rPr lang="en-US" altLang="zh-CN" dirty="0" err="1" smtClean="0"/>
              <a:t>cr</a:t>
            </a:r>
            <a:r>
              <a:rPr lang="en-US" altLang="zh-CN" dirty="0" smtClean="0"/>
              <a:t>, </a:t>
            </a:r>
            <a:r>
              <a:rPr lang="en-US" altLang="zh-CN" dirty="0" smtClean="0"/>
              <a:t>11-17/698r2)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15 CIDs and the corresponding spec text modification to clause 3.2 and 28.3 as in </a:t>
            </a:r>
            <a:r>
              <a:rPr lang="en-US" altLang="zh-CN" dirty="0" smtClean="0"/>
              <a:t>11-17/698r2?</a:t>
            </a:r>
            <a:endParaRPr lang="en-US" altLang="zh-CN" dirty="0" smtClean="0"/>
          </a:p>
          <a:p>
            <a:pPr lvl="1"/>
            <a:r>
              <a:rPr lang="en-US" altLang="zh-CN" dirty="0" smtClean="0"/>
              <a:t>CID </a:t>
            </a:r>
            <a:r>
              <a:rPr lang="en-GB" altLang="zh-CN" dirty="0" smtClean="0"/>
              <a:t>10117, 9015, 9016, 9017, 9019, 9199, 9020, 9075, 4875, 6995, 6911, 7444, 10180, 6912, 6913</a:t>
            </a:r>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smtClean="0">
              <a:solidFill>
                <a:srgbClr val="00B050"/>
              </a:solidFill>
            </a:endParaRPr>
          </a:p>
          <a:p>
            <a:pPr>
              <a:buNone/>
            </a:pPr>
            <a:r>
              <a:rPr lang="en-US" altLang="zh-CN" dirty="0" smtClean="0">
                <a:solidFill>
                  <a:srgbClr val="00B050"/>
                </a:solidFill>
              </a:rPr>
              <a:t>This one will override the SP #7 in 11-17/0701r1</a:t>
            </a:r>
            <a:endParaRPr lang="en-US"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8 </a:t>
            </a:r>
            <a:r>
              <a:rPr lang="en-US" altLang="zh-CN" dirty="0" smtClean="0"/>
              <a:t>(</a:t>
            </a:r>
            <a:r>
              <a:rPr lang="en-US" altLang="zh-CN" dirty="0" err="1" smtClean="0"/>
              <a:t>cr</a:t>
            </a:r>
            <a:r>
              <a:rPr lang="en-US" altLang="zh-CN" dirty="0" smtClean="0"/>
              <a:t>, </a:t>
            </a:r>
            <a:r>
              <a:rPr lang="en-US" altLang="zh-CN" dirty="0" smtClean="0"/>
              <a:t>11-17/694r2)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17 CIDs and the corresponding spec text modification to clause 9.3.1.23, 28.3.10.7.2 and 28.3.12 as in </a:t>
            </a:r>
            <a:r>
              <a:rPr lang="en-US" altLang="zh-CN" dirty="0" smtClean="0"/>
              <a:t>11-17/694r2?</a:t>
            </a:r>
            <a:endParaRPr lang="en-US" altLang="zh-CN" dirty="0" smtClean="0"/>
          </a:p>
          <a:p>
            <a:pPr lvl="1"/>
            <a:r>
              <a:rPr lang="en-US" altLang="zh-CN" dirty="0" smtClean="0"/>
              <a:t>CID </a:t>
            </a:r>
            <a:r>
              <a:rPr lang="en-GB" altLang="zh-CN" dirty="0" smtClean="0"/>
              <a:t>7519, 7672, 9022, 7520, 7676, 7673, 4880, 7675, 9023, 7521, 7674, 9488, 9024, 10072, 7522, 9323, 7523</a:t>
            </a:r>
            <a:endParaRPr lang="zh-CN"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9 </a:t>
            </a:r>
            <a:r>
              <a:rPr lang="en-US" altLang="zh-CN" dirty="0" smtClean="0"/>
              <a:t>(</a:t>
            </a:r>
            <a:r>
              <a:rPr lang="en-US" altLang="zh-CN" dirty="0" err="1" smtClean="0"/>
              <a:t>cr</a:t>
            </a:r>
            <a:r>
              <a:rPr lang="en-US" altLang="zh-CN" dirty="0" smtClean="0"/>
              <a:t>, </a:t>
            </a:r>
            <a:r>
              <a:rPr lang="en-US" altLang="zh-CN" dirty="0" smtClean="0"/>
              <a:t>11-17/781r0)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a:t>
            </a:r>
            <a:r>
              <a:rPr lang="en-US" altLang="zh-CN" dirty="0" smtClean="0"/>
              <a:t>following 10 CIDs </a:t>
            </a:r>
            <a:r>
              <a:rPr lang="en-US" altLang="zh-CN" dirty="0" smtClean="0"/>
              <a:t>and the corresponding spec text modification to clause </a:t>
            </a:r>
            <a:r>
              <a:rPr lang="en-US" altLang="zh-CN" dirty="0" smtClean="0"/>
              <a:t>28.3.3.8.3 as </a:t>
            </a:r>
            <a:r>
              <a:rPr lang="en-US" altLang="zh-CN" dirty="0" smtClean="0"/>
              <a:t>in </a:t>
            </a:r>
            <a:r>
              <a:rPr lang="en-US" altLang="zh-CN" dirty="0" smtClean="0"/>
              <a:t>11-17/781r0?</a:t>
            </a:r>
            <a:endParaRPr lang="en-US" altLang="zh-CN" dirty="0" smtClean="0"/>
          </a:p>
          <a:p>
            <a:pPr lvl="1"/>
            <a:r>
              <a:rPr lang="en-GB" altLang="zh-CN" dirty="0" smtClean="0"/>
              <a:t>CID 8820</a:t>
            </a:r>
            <a:r>
              <a:rPr lang="en-GB" altLang="zh-CN" dirty="0" smtClean="0"/>
              <a:t>, 10093, 10094, 10096, 10097, 10098, 10100, 10102, 10105, 10107</a:t>
            </a:r>
            <a:endParaRPr lang="zh-CN"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10 </a:t>
            </a:r>
            <a:r>
              <a:rPr lang="en-US" altLang="zh-CN" dirty="0" smtClean="0"/>
              <a:t>(</a:t>
            </a:r>
            <a:r>
              <a:rPr lang="en-US" altLang="zh-CN" dirty="0" err="1" smtClean="0"/>
              <a:t>cr</a:t>
            </a:r>
            <a:r>
              <a:rPr lang="en-US" altLang="zh-CN" dirty="0" smtClean="0"/>
              <a:t>, </a:t>
            </a:r>
            <a:r>
              <a:rPr lang="en-US" altLang="zh-CN" dirty="0" smtClean="0"/>
              <a:t>11-17/769r0)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a:t>
            </a:r>
            <a:r>
              <a:rPr lang="en-US" altLang="zh-CN" dirty="0" smtClean="0"/>
              <a:t>CID 5251 </a:t>
            </a:r>
            <a:r>
              <a:rPr lang="en-US" altLang="zh-CN" dirty="0" smtClean="0"/>
              <a:t>and the corresponding spec text modification to clause </a:t>
            </a:r>
            <a:r>
              <a:rPr lang="en-GB" altLang="zh-CN" dirty="0" smtClean="0"/>
              <a:t>9.4.2.218.3 </a:t>
            </a:r>
            <a:r>
              <a:rPr lang="en-US" altLang="zh-CN" dirty="0" smtClean="0"/>
              <a:t>as </a:t>
            </a:r>
            <a:r>
              <a:rPr lang="en-US" altLang="zh-CN" dirty="0" smtClean="0"/>
              <a:t>in </a:t>
            </a:r>
            <a:r>
              <a:rPr lang="en-US" altLang="zh-CN" dirty="0" smtClean="0"/>
              <a:t>11-17/769r0?</a:t>
            </a:r>
            <a:endParaRPr lang="en-US"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a:t>
            </a:r>
            <a:r>
              <a:rPr lang="en-US" altLang="zh-CN" dirty="0" smtClean="0">
                <a:solidFill>
                  <a:srgbClr val="00B050"/>
                </a:solidFill>
              </a:rPr>
              <a:t>d without objection</a:t>
            </a: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11 </a:t>
            </a:r>
            <a:r>
              <a:rPr lang="en-US" altLang="zh-CN" dirty="0" smtClean="0"/>
              <a:t>(</a:t>
            </a:r>
            <a:r>
              <a:rPr lang="en-US" altLang="zh-CN" dirty="0" err="1" smtClean="0"/>
              <a:t>cr</a:t>
            </a:r>
            <a:r>
              <a:rPr lang="en-US" altLang="zh-CN" dirty="0" smtClean="0"/>
              <a:t>, </a:t>
            </a:r>
            <a:r>
              <a:rPr lang="en-US" altLang="zh-CN" dirty="0" smtClean="0"/>
              <a:t>11-17/774r0)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a:t>
            </a:r>
            <a:r>
              <a:rPr lang="en-US" altLang="zh-CN" dirty="0" smtClean="0"/>
              <a:t>CID 8975 as </a:t>
            </a:r>
            <a:r>
              <a:rPr lang="en-US" altLang="zh-CN" dirty="0" smtClean="0"/>
              <a:t>in </a:t>
            </a:r>
            <a:r>
              <a:rPr lang="en-US" altLang="zh-CN" dirty="0" smtClean="0"/>
              <a:t>11-17/769r0?</a:t>
            </a:r>
            <a:endParaRPr lang="en-US"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8Y/2N/3A  Passed</a:t>
            </a: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x (Non-</a:t>
            </a:r>
            <a:r>
              <a:rPr lang="en-US" altLang="zh-CN" dirty="0" err="1" smtClean="0"/>
              <a:t>cr</a:t>
            </a:r>
            <a:r>
              <a:rPr lang="en-US" altLang="zh-CN" dirty="0" smtClean="0"/>
              <a:t>, </a:t>
            </a:r>
            <a:r>
              <a:rPr lang="en-US" altLang="zh-CN" dirty="0" smtClean="0"/>
              <a:t>11-17/714r2)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a:t>
            </a:r>
            <a:r>
              <a:rPr lang="en-US" altLang="zh-CN" dirty="0" smtClean="0"/>
              <a:t>spec </a:t>
            </a:r>
            <a:r>
              <a:rPr lang="en-US" altLang="zh-CN" dirty="0" smtClean="0"/>
              <a:t>text modification to clause </a:t>
            </a:r>
            <a:r>
              <a:rPr lang="en-US" altLang="zh-CN" dirty="0" smtClean="0"/>
              <a:t>28.3.6 of P802.11ax D1.2 as </a:t>
            </a:r>
            <a:r>
              <a:rPr lang="en-US" altLang="zh-CN" dirty="0" smtClean="0"/>
              <a:t>in </a:t>
            </a:r>
            <a:r>
              <a:rPr lang="en-US" altLang="zh-CN" dirty="0" smtClean="0"/>
              <a:t>11-17/714r2?</a:t>
            </a:r>
            <a:endParaRPr lang="en-US"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a:t>
            </a: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May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a:spLocks noGrp="1" noChangeArrowheads="1"/>
          </p:cNvSpPr>
          <p:nvPr>
            <p:ph type="title"/>
          </p:nvPr>
        </p:nvSpPr>
        <p:spPr>
          <a:xfrm>
            <a:off x="685800" y="685800"/>
            <a:ext cx="7772400" cy="1066800"/>
          </a:xfrm>
        </p:spPr>
        <p:txBody>
          <a:bodyPr/>
          <a:lstStyle/>
          <a:p>
            <a:r>
              <a:rPr lang="en-US" altLang="en-US" dirty="0" smtClean="0"/>
              <a:t>Agenda items for the week</a:t>
            </a:r>
          </a:p>
        </p:txBody>
      </p:sp>
      <p:sp>
        <p:nvSpPr>
          <p:cNvPr id="8" name="Rectangle 8"/>
          <p:cNvSpPr txBox="1">
            <a:spLocks noChangeArrowheads="1"/>
          </p:cNvSpPr>
          <p:nvPr/>
        </p:nvSpPr>
        <p:spPr bwMode="auto">
          <a:xfrm>
            <a:off x="609600" y="1828800"/>
            <a:ext cx="7772400" cy="3505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Call meeting to order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Patent policy, etc. (Call for Potentially Essential Patents)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Review ad hoc rules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Set and approve agenda</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CA"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Comment resolution presentations approved by 802.11ax for presentation this week, and related straw polls</a:t>
            </a:r>
            <a:endParaRPr kumimoji="0" lang="en-CA" altLang="en-US" sz="16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CA"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Any other technical presentations </a:t>
            </a:r>
            <a:endParaRPr kumimoji="0" lang="en-CA" altLang="en-US" sz="20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r>
              <a:rPr lang="en-US" altLang="en-US"/>
              <a:t>Slide </a:t>
            </a:r>
            <a:fld id="{FDDB0A93-1FD0-4423-87E1-C2C026CAD9F9}" type="slidenum">
              <a:rPr lang="en-US" altLang="en-US"/>
              <a:pPr/>
              <a:t>6</a:t>
            </a:fld>
            <a:endParaRPr lang="en-US" altLang="en-US"/>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12295" name="Text Box 5"/>
          <p:cNvSpPr txBox="1">
            <a:spLocks noChangeArrowheads="1"/>
          </p:cNvSpPr>
          <p:nvPr/>
        </p:nvSpPr>
        <p:spPr bwMode="auto">
          <a:xfrm>
            <a:off x="1752600" y="6400800"/>
            <a:ext cx="1914525" cy="304800"/>
          </a:xfrm>
          <a:prstGeom prst="rect">
            <a:avLst/>
          </a:prstGeom>
          <a:noFill/>
          <a:ln w="9525">
            <a:noFill/>
            <a:miter lim="800000"/>
            <a:headEnd/>
            <a:tailEnd/>
          </a:ln>
        </p:spPr>
        <p:txBody>
          <a:bodyPr wrap="none">
            <a:spAutoFit/>
          </a:bodyPr>
          <a:lstStyle/>
          <a:p>
            <a:r>
              <a:rPr lang="en-US" altLang="en-US" sz="1400" b="1"/>
              <a:t>(Optional to be shown)</a:t>
            </a:r>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r>
              <a:rPr lang="en-US" altLang="en-US"/>
              <a:t>Slide </a:t>
            </a:r>
            <a:fld id="{08495EE1-B42A-450B-8D38-843966DE57BD}" type="slidenum">
              <a:rPr lang="en-US" altLang="en-US"/>
              <a:pPr/>
              <a:t>7</a:t>
            </a:fld>
            <a:endParaRPr lang="en-US" altLang="en-US"/>
          </a:p>
        </p:txBody>
      </p:sp>
      <p:sp>
        <p:nvSpPr>
          <p:cNvPr id="1434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en-US" sz="2000" b="1" u="sng">
              <a:solidFill>
                <a:schemeClr val="tx2"/>
              </a:solidFill>
              <a:latin typeface="Helvetica" pitchFamily="34" charset="0"/>
            </a:endParaRPr>
          </a:p>
        </p:txBody>
      </p:sp>
      <p:sp>
        <p:nvSpPr>
          <p:cNvPr id="1434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marL="1085850" lvl="2" indent="-228600">
              <a:spcBef>
                <a:spcPct val="20000"/>
              </a:spcBef>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marL="1085850" lvl="2" indent="-228600">
              <a:spcBef>
                <a:spcPct val="20000"/>
              </a:spcBef>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a:solidFill>
                  <a:srgbClr val="003399"/>
                </a:solidFill>
              </a:rPr>
              <a:t>No duty to perform a patent search</a:t>
            </a:r>
            <a:endParaRPr lang="en-US" altLang="en-US" sz="1600"/>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a:t>Bo Sun (ZTE) , et al</a:t>
            </a:r>
          </a:p>
        </p:txBody>
      </p:sp>
      <p:sp>
        <p:nvSpPr>
          <p:cNvPr id="1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r>
              <a:rPr lang="en-US" altLang="en-US"/>
              <a:t>Slide </a:t>
            </a:r>
            <a:fld id="{1FC6ACDF-CD99-4D12-9282-63C2928EFA95}"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a:cs typeface="Times New Roman" pitchFamily="18" charset="0"/>
              </a:rPr>
              <a:t>	</a:t>
            </a:r>
            <a:r>
              <a:rPr lang="en-US" altLang="en-US" sz="240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a:solidFill>
                  <a:srgbClr val="262699"/>
                </a:solidFill>
              </a:rPr>
              <a:t>		IEEE-SA Standards Boards Bylaws</a:t>
            </a:r>
          </a:p>
          <a:p>
            <a:pPr marL="742950" lvl="1" indent="-285750">
              <a:lnSpc>
                <a:spcPct val="90000"/>
              </a:lnSpc>
              <a:spcBef>
                <a:spcPct val="20000"/>
              </a:spcBef>
              <a:buFont typeface="Monotype Sorts"/>
              <a:buNone/>
            </a:pPr>
            <a:r>
              <a:rPr lang="en-US" altLang="en-US" sz="2100">
                <a:solidFill>
                  <a:srgbClr val="262699"/>
                </a:solidFill>
              </a:rPr>
              <a:t>		</a:t>
            </a:r>
            <a:r>
              <a:rPr lang="en-US" altLang="en-US" sz="2100" i="1">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Material about the patent policy is available at</a:t>
            </a:r>
            <a:r>
              <a:rPr lang="en-US" altLang="en-US" sz="2400">
                <a:solidFill>
                  <a:srgbClr val="262699"/>
                </a:solidFill>
              </a:rPr>
              <a:t> </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r>
              <a:rPr lang="en-US" altLang="en-US"/>
              <a:t>Slide </a:t>
            </a:r>
            <a:fld id="{DE3DBB34-0EB1-437F-AE1E-69F328579F87}" type="slidenum">
              <a:rPr lang="en-US" altLang="en-US"/>
              <a:pPr/>
              <a:t>9</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1"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38268</TotalTime>
  <Words>2045</Words>
  <Application>Microsoft Office PowerPoint</Application>
  <PresentationFormat>全屏显示(4:3)</PresentationFormat>
  <Paragraphs>417</Paragraphs>
  <Slides>26</Slides>
  <Notes>9</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26</vt:i4>
      </vt:variant>
    </vt:vector>
  </HeadingPairs>
  <TitlesOfParts>
    <vt:vector size="28" baseType="lpstr">
      <vt:lpstr>802-11-Submission</vt:lpstr>
      <vt:lpstr>Document</vt:lpstr>
      <vt:lpstr>TGax May 2017 Meeting PHY AdHoc Agenda</vt:lpstr>
      <vt:lpstr>IEEE 802.11 Tgax Meeting High Efficiency WLAN PHY Ad Hoc</vt:lpstr>
      <vt:lpstr>Agenda items for the week</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vt:lpstr>
      <vt:lpstr>PHY Submissions</vt:lpstr>
      <vt:lpstr>Straw-poll 1 (cr, 11-17/232r4)</vt:lpstr>
      <vt:lpstr>Straw-poll 2 (cr, 11-17/233r5)</vt:lpstr>
      <vt:lpstr>Straw-poll 3 (cr, 11-17/736r0)</vt:lpstr>
      <vt:lpstr>Straw-poll 4 (cr, 11-17/288r2)</vt:lpstr>
      <vt:lpstr>Straw-poll 5 (cr, 11-17/289r2)</vt:lpstr>
      <vt:lpstr>Straw-poll 6 (cr, 11-17/290r5)</vt:lpstr>
      <vt:lpstr>Straw-poll 7 (cr, 11-17/698r2)</vt:lpstr>
      <vt:lpstr>Straw-poll 8 (cr, 11-17/694r2)</vt:lpstr>
      <vt:lpstr>Straw-poll 9 (cr, 11-17/781r0)</vt:lpstr>
      <vt:lpstr>Straw-poll 10 (cr, 11-17/769r0)</vt:lpstr>
      <vt:lpstr>Straw-poll 11 (cr, 11-17/774r0)</vt:lpstr>
      <vt:lpstr>Straw-poll x (Non-cr, 11-17/714r2)</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2306</cp:revision>
  <cp:lastPrinted>1998-02-10T13:28:06Z</cp:lastPrinted>
  <dcterms:created xsi:type="dcterms:W3CDTF">2007-04-17T18:10:23Z</dcterms:created>
  <dcterms:modified xsi:type="dcterms:W3CDTF">2017-05-08T23:46:57Z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