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567" r:id="rId3"/>
    <p:sldId id="568" r:id="rId4"/>
    <p:sldId id="352" r:id="rId5"/>
    <p:sldId id="317" r:id="rId6"/>
    <p:sldId id="544" r:id="rId7"/>
    <p:sldId id="545" r:id="rId8"/>
    <p:sldId id="546" r:id="rId9"/>
    <p:sldId id="547" r:id="rId10"/>
    <p:sldId id="548" r:id="rId11"/>
    <p:sldId id="549" r:id="rId12"/>
    <p:sldId id="433" r:id="rId13"/>
    <p:sldId id="435" r:id="rId14"/>
    <p:sldId id="574" r:id="rId15"/>
    <p:sldId id="552" r:id="rId16"/>
    <p:sldId id="573" r:id="rId17"/>
    <p:sldId id="572" r:id="rId18"/>
    <p:sldId id="569" r:id="rId19"/>
    <p:sldId id="5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20592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00927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184430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391629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2875688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32523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May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graphicFrame>
        <p:nvGraphicFramePr>
          <p:cNvPr id="7" name="Table 6"/>
          <p:cNvGraphicFramePr>
            <a:graphicFrameLocks noGrp="1"/>
          </p:cNvGraphicFramePr>
          <p:nvPr>
            <p:extLst>
              <p:ext uri="{D42A27DB-BD31-4B8C-83A1-F6EECF244321}">
                <p14:modId xmlns:p14="http://schemas.microsoft.com/office/powerpoint/2010/main" xmlns="" val="888741804"/>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SR</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dirty="0" smtClean="0"/>
              <a:t>May</a:t>
            </a:r>
            <a:r>
              <a:rPr lang="en-US" dirty="0" smtClean="0"/>
              <a:t> </a:t>
            </a:r>
            <a:r>
              <a:rPr lang="en-US" dirty="0" smtClean="0"/>
              <a:t>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609600" y="2514600"/>
          <a:ext cx="8077199" cy="3736980"/>
        </p:xfrm>
        <a:graphic>
          <a:graphicData uri="http://schemas.openxmlformats.org/drawingml/2006/table">
            <a:tbl>
              <a:tblPr>
                <a:tableStyleId>{5C22544A-7EE6-4342-B048-85BDC9FD1C3A}</a:tableStyleId>
              </a:tblPr>
              <a:tblGrid>
                <a:gridCol w="1143000"/>
                <a:gridCol w="3276600"/>
                <a:gridCol w="1371600"/>
                <a:gridCol w="609600"/>
                <a:gridCol w="1676399"/>
              </a:tblGrid>
              <a:tr h="149190">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28788">
                <a:tc>
                  <a:txBody>
                    <a:bodyPr/>
                    <a:lstStyle/>
                    <a:p>
                      <a:pPr algn="l" fontAlgn="b"/>
                      <a:r>
                        <a:rPr lang="en-US" sz="1100" u="none" strike="noStrike" dirty="0">
                          <a:effectLst/>
                          <a:latin typeface="+mn-lt"/>
                        </a:rPr>
                        <a:t>11-17/0044</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NDP Feedback Report Design</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Ron Porat</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PHY</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b="0" i="0" u="none" strike="noStrike" dirty="0" smtClean="0">
                          <a:solidFill>
                            <a:schemeClr val="tx1"/>
                          </a:solidFill>
                          <a:effectLst/>
                          <a:latin typeface="+mn-lt"/>
                        </a:rPr>
                        <a:t>After Tuesday</a:t>
                      </a:r>
                      <a:endParaRPr lang="en-US" sz="1100" b="0" i="0" u="none" strike="noStrike" dirty="0">
                        <a:solidFill>
                          <a:schemeClr val="tx1"/>
                        </a:solidFill>
                        <a:effectLst/>
                        <a:latin typeface="+mn-lt"/>
                      </a:endParaRPr>
                    </a:p>
                  </a:txBody>
                  <a:tcPr marL="9525" marR="9525" marT="9525" marB="0" anchor="b"/>
                </a:tc>
              </a:tr>
              <a:tr h="128788">
                <a:tc>
                  <a:txBody>
                    <a:bodyPr/>
                    <a:lstStyle/>
                    <a:p>
                      <a:pPr algn="l" fontAlgn="b"/>
                      <a:r>
                        <a:rPr lang="en-US" sz="1100" u="none" strike="noStrike" dirty="0">
                          <a:solidFill>
                            <a:srgbClr val="FFC000"/>
                          </a:solidFill>
                          <a:effectLst/>
                          <a:latin typeface="+mn-lt"/>
                        </a:rPr>
                        <a:t>11-17/0232</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CR_clause</a:t>
                      </a:r>
                      <a:r>
                        <a:rPr lang="en-US" sz="1100" u="none" strike="noStrike" dirty="0">
                          <a:solidFill>
                            <a:srgbClr val="FFC000"/>
                          </a:solidFill>
                          <a:effectLst/>
                          <a:latin typeface="+mn-lt"/>
                        </a:rPr>
                        <a:t> 28.3.6</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Xiaogang</a:t>
                      </a:r>
                      <a:r>
                        <a:rPr lang="en-US" sz="1100" u="none" strike="noStrike" dirty="0">
                          <a:solidFill>
                            <a:srgbClr val="FFC000"/>
                          </a:solidFill>
                          <a:effectLst/>
                          <a:latin typeface="+mn-lt"/>
                        </a:rPr>
                        <a:t> Chen </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b="0" i="0" u="none" strike="noStrike" dirty="0" smtClean="0">
                          <a:solidFill>
                            <a:srgbClr val="FFC000"/>
                          </a:solidFill>
                          <a:effectLst/>
                          <a:latin typeface="+mn-lt"/>
                        </a:rPr>
                        <a:t>Updated</a:t>
                      </a:r>
                      <a:endParaRPr lang="en-US"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a:solidFill>
                            <a:srgbClr val="FFC000"/>
                          </a:solidFill>
                          <a:effectLst/>
                          <a:latin typeface="+mn-lt"/>
                        </a:rPr>
                        <a:t>11-17/0233</a:t>
                      </a:r>
                      <a:endParaRPr lang="en-US" sz="1100" b="0" i="0" u="none" strike="noStrike">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CR_4905</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Xiaogang</a:t>
                      </a:r>
                      <a:r>
                        <a:rPr lang="en-US" sz="1100" u="none" strike="noStrike" dirty="0">
                          <a:solidFill>
                            <a:srgbClr val="FFC000"/>
                          </a:solidFill>
                          <a:effectLst/>
                          <a:latin typeface="+mn-lt"/>
                        </a:rPr>
                        <a:t> Chen </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altLang="zh-CN" sz="1100" b="0" i="0" u="none" strike="noStrike" smtClean="0">
                          <a:solidFill>
                            <a:srgbClr val="FFC000"/>
                          </a:solidFill>
                          <a:effectLst/>
                          <a:latin typeface="+mn-lt"/>
                        </a:rPr>
                        <a:t>Updated</a:t>
                      </a:r>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dirty="0">
                          <a:solidFill>
                            <a:srgbClr val="FFC000"/>
                          </a:solidFill>
                          <a:effectLst/>
                          <a:latin typeface="+mn-lt"/>
                        </a:rPr>
                        <a:t>11-17/0288</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CRs on HE-SIG-B 28.3.10.8.4-5 part 1</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Yujin</a:t>
                      </a:r>
                      <a:r>
                        <a:rPr lang="en-US" sz="1100" u="none" strike="noStrike" dirty="0">
                          <a:solidFill>
                            <a:srgbClr val="FFC000"/>
                          </a:solidFill>
                          <a:effectLst/>
                          <a:latin typeface="+mn-lt"/>
                        </a:rPr>
                        <a:t> Noh</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altLang="zh-CN" sz="1100" b="0" i="0" u="none" strike="noStrike" smtClean="0">
                          <a:solidFill>
                            <a:srgbClr val="FFC000"/>
                          </a:solidFill>
                          <a:effectLst/>
                          <a:latin typeface="+mn-lt"/>
                        </a:rPr>
                        <a:t>Updated</a:t>
                      </a:r>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dirty="0">
                          <a:solidFill>
                            <a:srgbClr val="FFC000"/>
                          </a:solidFill>
                          <a:effectLst/>
                          <a:latin typeface="+mn-lt"/>
                        </a:rPr>
                        <a:t>11-17/0289</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CRs on HE-SIG-B terminologies on 28.3.10.8.1-3</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Yujin</a:t>
                      </a:r>
                      <a:r>
                        <a:rPr lang="en-US" sz="1100" u="none" strike="noStrike" dirty="0">
                          <a:solidFill>
                            <a:srgbClr val="FFC000"/>
                          </a:solidFill>
                          <a:effectLst/>
                          <a:latin typeface="+mn-lt"/>
                        </a:rPr>
                        <a:t> Noh</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altLang="zh-CN" sz="1100" b="0" i="0" u="none" strike="noStrike" smtClean="0">
                          <a:solidFill>
                            <a:srgbClr val="FFC000"/>
                          </a:solidFill>
                          <a:effectLst/>
                          <a:latin typeface="+mn-lt"/>
                        </a:rPr>
                        <a:t>Updated</a:t>
                      </a:r>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a:solidFill>
                            <a:srgbClr val="FFC000"/>
                          </a:solidFill>
                          <a:effectLst/>
                          <a:latin typeface="+mn-lt"/>
                        </a:rPr>
                        <a:t>11-17/0290</a:t>
                      </a:r>
                      <a:endParaRPr lang="en-US" sz="1100" b="0" i="0" u="none" strike="noStrike">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CRs on TX specification</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Yujin</a:t>
                      </a:r>
                      <a:r>
                        <a:rPr lang="en-US" sz="1100" u="none" strike="noStrike" dirty="0">
                          <a:solidFill>
                            <a:srgbClr val="FFC000"/>
                          </a:solidFill>
                          <a:effectLst/>
                          <a:latin typeface="+mn-lt"/>
                        </a:rPr>
                        <a:t> Noh</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altLang="zh-CN" sz="1100" b="0" i="0" u="none" strike="noStrike" dirty="0" smtClean="0">
                          <a:solidFill>
                            <a:srgbClr val="FFC000"/>
                          </a:solidFill>
                          <a:effectLst/>
                          <a:latin typeface="+mn-lt"/>
                        </a:rPr>
                        <a:t>Updated</a:t>
                      </a:r>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a:effectLst/>
                          <a:latin typeface="+mn-lt"/>
                        </a:rPr>
                        <a:t>11-17/0465</a:t>
                      </a:r>
                      <a:endParaRPr lang="en-US" sz="1100" b="0" i="0" u="none" strike="noStrike">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latin typeface="+mn-lt"/>
                        </a:rPr>
                        <a:t>CR on TXTIM_LENGTH</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err="1">
                          <a:effectLst/>
                          <a:latin typeface="+mn-lt"/>
                        </a:rPr>
                        <a:t>Youhan</a:t>
                      </a:r>
                      <a:r>
                        <a:rPr lang="en-US" sz="1100" u="none" strike="noStrike" dirty="0">
                          <a:effectLst/>
                          <a:latin typeface="+mn-lt"/>
                        </a:rPr>
                        <a:t> Kim</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b="0" i="0" u="none" strike="noStrike" dirty="0" smtClean="0">
                          <a:solidFill>
                            <a:srgbClr val="FFC000"/>
                          </a:solidFill>
                          <a:effectLst/>
                          <a:latin typeface="+mn-lt"/>
                        </a:rPr>
                        <a:t>11-17/0532</a:t>
                      </a:r>
                      <a:endParaRPr lang="en-US" sz="11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100" u="sng" dirty="0" smtClean="0">
                          <a:solidFill>
                            <a:srgbClr val="FFC000"/>
                          </a:solidFill>
                          <a:latin typeface="+mn-lt"/>
                        </a:rPr>
                        <a:t>l</a:t>
                      </a:r>
                      <a:r>
                        <a:rPr lang="en-US" altLang="zh-CN" sz="1100" u="none" dirty="0" smtClean="0">
                          <a:solidFill>
                            <a:srgbClr val="FFC000"/>
                          </a:solidFill>
                          <a:latin typeface="+mn-lt"/>
                        </a:rPr>
                        <a:t>b225-cr-phy_miscellaneous_part1</a:t>
                      </a:r>
                    </a:p>
                  </a:txBody>
                  <a:tcPr marL="9525" marR="9525" marT="9525" marB="0" anchor="b"/>
                </a:tc>
                <a:tc>
                  <a:txBody>
                    <a:bodyPr/>
                    <a:lstStyle/>
                    <a:p>
                      <a:pPr algn="l" fontAlgn="b"/>
                      <a:r>
                        <a:rPr lang="en-US" sz="1100" b="0" i="0" u="none" strike="noStrike" dirty="0" err="1" smtClean="0">
                          <a:solidFill>
                            <a:srgbClr val="FFC000"/>
                          </a:solidFill>
                          <a:effectLst/>
                          <a:latin typeface="+mn-lt"/>
                        </a:rPr>
                        <a:t>Yonghu</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b="0" i="0" u="none" strike="noStrike" dirty="0" smtClean="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altLang="zh-CN" sz="1100" b="0" i="0" u="none" strike="noStrike" dirty="0" smtClean="0">
                          <a:solidFill>
                            <a:srgbClr val="FFC000"/>
                          </a:solidFill>
                          <a:effectLst/>
                          <a:latin typeface="+mn-lt"/>
                        </a:rPr>
                        <a:t>Deferred to next meeting</a:t>
                      </a:r>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dirty="0">
                          <a:effectLst/>
                          <a:latin typeface="+mn-lt"/>
                        </a:rPr>
                        <a:t>11-17/0648</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CR on HE-SIG-A</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Ron </a:t>
                      </a:r>
                      <a:r>
                        <a:rPr lang="en-US" sz="1100" u="none" strike="noStrike" dirty="0" err="1">
                          <a:effectLst/>
                          <a:latin typeface="+mn-lt"/>
                        </a:rPr>
                        <a:t>Porat</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100" b="0" i="0" u="none" strike="noStrike" dirty="0" smtClean="0">
                          <a:solidFill>
                            <a:schemeClr val="tx1"/>
                          </a:solidFill>
                          <a:effectLst/>
                          <a:latin typeface="+mn-lt"/>
                        </a:rPr>
                        <a:t>After Tuesday</a:t>
                      </a:r>
                    </a:p>
                  </a:txBody>
                  <a:tcPr marL="9525" marR="9525" marT="9525" marB="0" anchor="b"/>
                </a:tc>
              </a:tr>
              <a:tr h="128788">
                <a:tc>
                  <a:txBody>
                    <a:bodyPr/>
                    <a:lstStyle/>
                    <a:p>
                      <a:pPr algn="l" fontAlgn="b"/>
                      <a:r>
                        <a:rPr lang="en-US" sz="1100" u="none" strike="noStrike">
                          <a:effectLst/>
                          <a:latin typeface="+mn-lt"/>
                        </a:rPr>
                        <a:t>11-17/0650</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LB 225 - </a:t>
                      </a:r>
                      <a:r>
                        <a:rPr lang="en-US" sz="1100" u="none" strike="noStrike" dirty="0" err="1">
                          <a:effectLst/>
                          <a:latin typeface="+mn-lt"/>
                        </a:rPr>
                        <a:t>Cluase</a:t>
                      </a:r>
                      <a:r>
                        <a:rPr lang="en-US" sz="1100" u="none" strike="noStrike" dirty="0">
                          <a:effectLst/>
                          <a:latin typeface="+mn-lt"/>
                        </a:rPr>
                        <a:t> 18.2 Comment Resolution</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Osama </a:t>
                      </a:r>
                      <a:r>
                        <a:rPr lang="en-US" sz="1100" u="none" strike="noStrike" dirty="0" err="1">
                          <a:effectLst/>
                          <a:latin typeface="+mn-lt"/>
                        </a:rPr>
                        <a:t>Aboul-Magd</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dirty="0">
                          <a:solidFill>
                            <a:srgbClr val="FFC000"/>
                          </a:solidFill>
                          <a:effectLst/>
                          <a:latin typeface="+mn-lt"/>
                        </a:rPr>
                        <a:t>11-17/0678</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Discussion of CID 9021</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Sigurd</a:t>
                      </a:r>
                      <a:r>
                        <a:rPr lang="en-US" sz="1100" u="none" strike="noStrike" dirty="0">
                          <a:solidFill>
                            <a:srgbClr val="FFC000"/>
                          </a:solidFill>
                          <a:effectLst/>
                          <a:latin typeface="+mn-lt"/>
                        </a:rPr>
                        <a:t> </a:t>
                      </a:r>
                      <a:r>
                        <a:rPr lang="en-US" sz="1100" u="none" strike="noStrike" dirty="0" err="1">
                          <a:solidFill>
                            <a:srgbClr val="FFC000"/>
                          </a:solidFill>
                          <a:effectLst/>
                          <a:latin typeface="+mn-lt"/>
                        </a:rPr>
                        <a:t>Schelstraete</a:t>
                      </a:r>
                      <a:r>
                        <a:rPr lang="en-US" sz="1100" u="none" strike="noStrike" dirty="0">
                          <a:solidFill>
                            <a:srgbClr val="FFC000"/>
                          </a:solidFill>
                          <a:effectLst/>
                          <a:latin typeface="+mn-lt"/>
                        </a:rPr>
                        <a:t> </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100" b="0" i="0" u="none" strike="noStrike" dirty="0" smtClean="0">
                          <a:solidFill>
                            <a:srgbClr val="FFC000"/>
                          </a:solidFill>
                          <a:effectLst/>
                          <a:latin typeface="+mn-lt"/>
                        </a:rPr>
                        <a:t>Updated</a:t>
                      </a:r>
                    </a:p>
                  </a:txBody>
                  <a:tcPr marL="9525" marR="9525" marT="9525" marB="0" anchor="b"/>
                </a:tc>
              </a:tr>
              <a:tr h="128788">
                <a:tc>
                  <a:txBody>
                    <a:bodyPr/>
                    <a:lstStyle/>
                    <a:p>
                      <a:pPr algn="l" fontAlgn="b"/>
                      <a:r>
                        <a:rPr lang="en-US" sz="1100" u="none" strike="noStrike" dirty="0" smtClean="0">
                          <a:effectLst/>
                          <a:latin typeface="+mn-lt"/>
                        </a:rPr>
                        <a:t>11-17/0690</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CRs on 28.3.10.7.3</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err="1">
                          <a:effectLst/>
                          <a:latin typeface="+mn-lt"/>
                        </a:rPr>
                        <a:t>Yujin</a:t>
                      </a:r>
                      <a:r>
                        <a:rPr lang="en-US" sz="1100" u="none" strike="noStrike" dirty="0">
                          <a:effectLst/>
                          <a:latin typeface="+mn-lt"/>
                        </a:rPr>
                        <a:t> Noh</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rgbClr val="FFC000"/>
                        </a:solidFill>
                        <a:effectLst/>
                        <a:latin typeface="+mn-lt"/>
                      </a:endParaRPr>
                    </a:p>
                  </a:txBody>
                  <a:tcPr marL="9525" marR="9525" marT="9525" marB="0" anchor="b"/>
                </a:tc>
              </a:tr>
              <a:tr h="128788">
                <a:tc>
                  <a:txBody>
                    <a:bodyPr/>
                    <a:lstStyle/>
                    <a:p>
                      <a:pPr algn="l" fontAlgn="b"/>
                      <a:r>
                        <a:rPr lang="en-US" sz="1100" u="none" strike="noStrike" dirty="0">
                          <a:solidFill>
                            <a:srgbClr val="FFC000"/>
                          </a:solidFill>
                          <a:effectLst/>
                          <a:latin typeface="+mn-lt"/>
                        </a:rPr>
                        <a:t>11-17/0698</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CRS on Miscellaneous PHY CIDs</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Bin </a:t>
                      </a:r>
                      <a:r>
                        <a:rPr lang="en-US" sz="1100" u="none" strike="noStrike" dirty="0" err="1">
                          <a:solidFill>
                            <a:srgbClr val="FFC000"/>
                          </a:solidFill>
                          <a:effectLst/>
                          <a:latin typeface="+mn-lt"/>
                        </a:rPr>
                        <a:t>Tian</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PHY</a:t>
                      </a:r>
                      <a:endParaRPr lang="en-US" sz="11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100" b="0" i="0" u="none" strike="noStrike" dirty="0" smtClean="0">
                          <a:solidFill>
                            <a:srgbClr val="FFC000"/>
                          </a:solidFill>
                          <a:effectLst/>
                          <a:latin typeface="+mn-lt"/>
                        </a:rPr>
                        <a:t>Updated</a:t>
                      </a:r>
                    </a:p>
                  </a:txBody>
                  <a:tcPr marL="9525" marR="9525" marT="9525" marB="0" anchor="b"/>
                </a:tc>
              </a:tr>
              <a:tr h="128788">
                <a:tc>
                  <a:txBody>
                    <a:bodyPr/>
                    <a:lstStyle/>
                    <a:p>
                      <a:pPr algn="l" fontAlgn="b"/>
                      <a:r>
                        <a:rPr lang="en-US" sz="1100" u="none" strike="noStrike">
                          <a:effectLst/>
                          <a:latin typeface="+mn-lt"/>
                        </a:rPr>
                        <a:t>11-17/0714</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CSD update for 28.3.6</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Dongguk Lim </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rgbClr val="FFC000"/>
                        </a:solidFill>
                        <a:effectLst/>
                        <a:latin typeface="+mn-lt"/>
                      </a:endParaRPr>
                    </a:p>
                  </a:txBody>
                  <a:tcPr marL="9525" marR="9525" marT="9525" marB="0" anchor="b"/>
                </a:tc>
              </a:tr>
              <a:tr h="0">
                <a:tc>
                  <a:txBody>
                    <a:bodyPr/>
                    <a:lstStyle/>
                    <a:p>
                      <a:pPr algn="l" fontAlgn="b"/>
                      <a:r>
                        <a:rPr lang="en-US" sz="1100" u="none" strike="noStrike">
                          <a:effectLst/>
                          <a:latin typeface="+mn-lt"/>
                        </a:rPr>
                        <a:t>11-17/0734</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Doppler Discussions</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Hongyuan Zhang</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chemeClr val="tx1"/>
                        </a:solidFill>
                        <a:effectLst/>
                        <a:latin typeface="+mn-lt"/>
                      </a:endParaRPr>
                    </a:p>
                  </a:txBody>
                  <a:tcPr marL="10800" marR="9525" marT="10800" marB="0" anchor="ctr"/>
                </a:tc>
              </a:tr>
              <a:tr h="128788">
                <a:tc>
                  <a:txBody>
                    <a:bodyPr/>
                    <a:lstStyle/>
                    <a:p>
                      <a:pPr algn="l" fontAlgn="b"/>
                      <a:r>
                        <a:rPr lang="en-US" sz="1100" u="none" strike="noStrike">
                          <a:effectLst/>
                          <a:latin typeface="+mn-lt"/>
                        </a:rPr>
                        <a:t>11-17/0736</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HE Link Adaptation</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Xiaogang Chen </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altLang="zh-CN" sz="1100" b="0" i="0" u="none" strike="noStrike" dirty="0">
                        <a:solidFill>
                          <a:schemeClr val="tx1"/>
                        </a:solidFill>
                        <a:effectLst/>
                        <a:latin typeface="+mn-lt"/>
                      </a:endParaRPr>
                    </a:p>
                  </a:txBody>
                  <a:tcPr marL="9525" marR="9525" marT="9525" marB="0" anchor="b"/>
                </a:tc>
              </a:tr>
              <a:tr h="128788">
                <a:tc>
                  <a:txBody>
                    <a:bodyPr/>
                    <a:lstStyle/>
                    <a:p>
                      <a:pPr algn="l" fontAlgn="b"/>
                      <a:r>
                        <a:rPr lang="en-US" sz="1100" u="none" strike="noStrike">
                          <a:effectLst/>
                          <a:latin typeface="+mn-lt"/>
                        </a:rPr>
                        <a:t>11-17/0769</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CRs for 20MHz-only STA - Part 3</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Sungeun Lee </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sz="1100" b="0" i="0" u="none" strike="noStrike" dirty="0">
                        <a:solidFill>
                          <a:srgbClr val="000000"/>
                        </a:solidFill>
                        <a:effectLst/>
                        <a:latin typeface="+mn-lt"/>
                      </a:endParaRPr>
                    </a:p>
                  </a:txBody>
                  <a:tcPr marL="9525" marR="9525" marT="9525" marB="0" anchor="b"/>
                </a:tc>
              </a:tr>
              <a:tr h="128788">
                <a:tc>
                  <a:txBody>
                    <a:bodyPr/>
                    <a:lstStyle/>
                    <a:p>
                      <a:pPr algn="l" fontAlgn="b"/>
                      <a:r>
                        <a:rPr lang="en-US" sz="1100" u="none" strike="noStrike" dirty="0" smtClean="0">
                          <a:solidFill>
                            <a:srgbClr val="FFC000"/>
                          </a:solidFill>
                          <a:effectLst/>
                          <a:latin typeface="+mn-lt"/>
                        </a:rPr>
                        <a:t>11-17/0694</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CRs for packet extension in 28.3.12</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err="1">
                          <a:solidFill>
                            <a:srgbClr val="FFC000"/>
                          </a:solidFill>
                          <a:effectLst/>
                          <a:latin typeface="+mn-lt"/>
                        </a:rPr>
                        <a:t>Sungeun</a:t>
                      </a:r>
                      <a:r>
                        <a:rPr lang="en-US" sz="1100" u="none" strike="noStrike" dirty="0">
                          <a:solidFill>
                            <a:srgbClr val="FFC000"/>
                          </a:solidFill>
                          <a:effectLst/>
                          <a:latin typeface="+mn-lt"/>
                        </a:rPr>
                        <a:t> Lee </a:t>
                      </a:r>
                      <a:endParaRPr lang="en-US" sz="1100" b="0" i="0" u="none" strike="noStrike" dirty="0">
                        <a:solidFill>
                          <a:srgbClr val="FFC000"/>
                        </a:solidFill>
                        <a:effectLst/>
                        <a:latin typeface="+mn-lt"/>
                      </a:endParaRPr>
                    </a:p>
                  </a:txBody>
                  <a:tcPr marL="9525" marR="9525" marT="9525" marB="0" anchor="b"/>
                </a:tc>
                <a:tc>
                  <a:txBody>
                    <a:bodyPr/>
                    <a:lstStyle/>
                    <a:p>
                      <a:pPr algn="l" fontAlgn="b"/>
                      <a:r>
                        <a:rPr lang="en-US" sz="1100" u="none" strike="noStrike" dirty="0">
                          <a:solidFill>
                            <a:srgbClr val="FFC000"/>
                          </a:solidFill>
                          <a:effectLst/>
                          <a:latin typeface="+mn-lt"/>
                        </a:rPr>
                        <a:t>P</a:t>
                      </a:r>
                      <a:r>
                        <a:rPr lang="en-US" sz="1100" u="none" strike="noStrike" dirty="0" smtClean="0">
                          <a:solidFill>
                            <a:srgbClr val="FFC000"/>
                          </a:solidFill>
                          <a:effectLst/>
                          <a:latin typeface="+mn-lt"/>
                        </a:rPr>
                        <a:t>HY</a:t>
                      </a:r>
                      <a:endParaRPr lang="en-US" sz="11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100" b="0" i="0" u="none" strike="noStrike" dirty="0" smtClean="0">
                          <a:solidFill>
                            <a:srgbClr val="FFC000"/>
                          </a:solidFill>
                          <a:effectLst/>
                          <a:latin typeface="+mn-lt"/>
                        </a:rPr>
                        <a:t>Updated</a:t>
                      </a:r>
                    </a:p>
                  </a:txBody>
                  <a:tcPr marL="9525" marR="9525" marT="9525" marB="0" anchor="b"/>
                </a:tc>
              </a:tr>
              <a:tr h="128788">
                <a:tc>
                  <a:txBody>
                    <a:bodyPr/>
                    <a:lstStyle/>
                    <a:p>
                      <a:pPr algn="l" fontAlgn="b"/>
                      <a:r>
                        <a:rPr lang="en-US" sz="1100" u="none" strike="noStrike">
                          <a:effectLst/>
                          <a:latin typeface="+mn-lt"/>
                        </a:rPr>
                        <a:t>11-17/0774</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CID8975 resolution</a:t>
                      </a:r>
                      <a:endParaRPr lang="en-US" sz="1100" b="0" i="0" u="none" strike="noStrike" dirty="0">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Hongyuan Zhang</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sz="1100" b="0" i="0" u="none" strike="noStrike" dirty="0">
                        <a:solidFill>
                          <a:srgbClr val="00B050"/>
                        </a:solidFill>
                        <a:effectLst/>
                        <a:latin typeface="+mn-lt"/>
                      </a:endParaRPr>
                    </a:p>
                  </a:txBody>
                  <a:tcPr marL="9525" marR="9525" marT="9525" marB="0" anchor="b"/>
                </a:tc>
              </a:tr>
              <a:tr h="128788">
                <a:tc>
                  <a:txBody>
                    <a:bodyPr/>
                    <a:lstStyle/>
                    <a:p>
                      <a:pPr algn="l" fontAlgn="b"/>
                      <a:r>
                        <a:rPr lang="en-US" sz="1100" u="none" strike="noStrike">
                          <a:effectLst/>
                          <a:latin typeface="+mn-lt"/>
                        </a:rPr>
                        <a:t>11-17/0773</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Thoughts on Doppler Design in 802.11ax</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a:effectLst/>
                          <a:latin typeface="+mn-lt"/>
                        </a:rPr>
                        <a:t>Lochan Verma</a:t>
                      </a:r>
                      <a:endParaRPr lang="en-US" sz="1100" b="0" i="0" u="none" strike="noStrike">
                        <a:solidFill>
                          <a:srgbClr val="000000"/>
                        </a:solidFill>
                        <a:effectLst/>
                        <a:latin typeface="+mn-lt"/>
                      </a:endParaRPr>
                    </a:p>
                  </a:txBody>
                  <a:tcPr marL="9525" marR="9525" marT="9525" marB="0" anchor="b"/>
                </a:tc>
                <a:tc>
                  <a:txBody>
                    <a:bodyPr/>
                    <a:lstStyle/>
                    <a:p>
                      <a:pPr algn="l" fontAlgn="b"/>
                      <a:r>
                        <a:rPr lang="en-US" sz="1100" u="none" strike="noStrike" dirty="0">
                          <a:effectLst/>
                          <a:latin typeface="+mn-lt"/>
                        </a:rPr>
                        <a:t>PHY</a:t>
                      </a:r>
                      <a:endParaRPr lang="en-US" sz="1100" b="0" i="0" u="none" strike="noStrike" dirty="0">
                        <a:solidFill>
                          <a:srgbClr val="000000"/>
                        </a:solidFill>
                        <a:effectLst/>
                        <a:latin typeface="+mn-lt"/>
                      </a:endParaRPr>
                    </a:p>
                  </a:txBody>
                  <a:tcPr marL="9525" marR="9525" marT="9525" marB="0" anchor="b"/>
                </a:tc>
                <a:tc>
                  <a:txBody>
                    <a:bodyPr/>
                    <a:lstStyle/>
                    <a:p>
                      <a:pPr algn="l" fontAlgn="b"/>
                      <a:endParaRPr lang="en-US" sz="1100" b="0" i="0" u="none" strike="noStrike" dirty="0">
                        <a:solidFill>
                          <a:srgbClr val="00B050"/>
                        </a:solidFill>
                        <a:effectLst/>
                        <a:latin typeface="+mn-lt"/>
                      </a:endParaRPr>
                    </a:p>
                  </a:txBody>
                  <a:tcPr marL="9525" marR="9525" marT="9525" marB="0" anchor="b"/>
                </a:tc>
              </a:tr>
            </a:tbl>
          </a:graphicData>
        </a:graphic>
      </p:graphicFrame>
      <p:sp>
        <p:nvSpPr>
          <p:cNvPr id="8" name="TextBox 7"/>
          <p:cNvSpPr txBox="1"/>
          <p:nvPr/>
        </p:nvSpPr>
        <p:spPr>
          <a:xfrm>
            <a:off x="1411288" y="1219200"/>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右箭头 8"/>
          <p:cNvSpPr/>
          <p:nvPr/>
        </p:nvSpPr>
        <p:spPr bwMode="auto">
          <a:xfrm>
            <a:off x="304800" y="3048000"/>
            <a:ext cx="304800" cy="152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 xmlns:p14="http://schemas.microsoft.com/office/powerpoint/2010/main" val="3538044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(CR, 11-7/xxxxr0)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clause xxx as in 11-17/xxxxr0?</a:t>
            </a:r>
          </a:p>
          <a:p>
            <a:pPr lvl="1"/>
            <a:r>
              <a:rPr lang="en-US" altLang="zh-CN" dirty="0" smtClean="0"/>
              <a:t>CID</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11-17/232r3)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11-17/232r3?</a:t>
            </a:r>
          </a:p>
          <a:p>
            <a:pPr lvl="1"/>
            <a:r>
              <a:rPr lang="en-US" altLang="zh-CN" dirty="0" smtClean="0"/>
              <a:t>CID 7513 for clause 28.3.6.7 </a:t>
            </a:r>
          </a:p>
          <a:p>
            <a:pPr lvl="1"/>
            <a:r>
              <a:rPr lang="en-US" dirty="0" smtClean="0"/>
              <a:t>CID 10395 for clause 28.3.5</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11-17/288r2)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 as in 11-17/288r2?</a:t>
            </a:r>
          </a:p>
          <a:p>
            <a:pPr lvl="1"/>
            <a:r>
              <a:rPr lang="en-US" altLang="zh-CN" dirty="0" smtClean="0"/>
              <a:t>CID </a:t>
            </a:r>
            <a:r>
              <a:rPr lang="en-GB" altLang="zh-CN" dirty="0" smtClean="0"/>
              <a:t>8951, 4890, 4922, 8952, 4923, 8953, 4924, 8954, 5271, 8955, </a:t>
            </a:r>
            <a:br>
              <a:rPr lang="en-GB" altLang="zh-CN" dirty="0" smtClean="0"/>
            </a:br>
            <a:r>
              <a:rPr lang="en-GB" altLang="zh-CN" dirty="0" smtClean="0"/>
              <a:t>9554, 4891, 6118, 8155, 10066, 10217, 5272, 8958, 8959, 8960, </a:t>
            </a:r>
            <a:br>
              <a:rPr lang="en-GB" altLang="zh-CN" dirty="0" smtClean="0"/>
            </a:br>
            <a:r>
              <a:rPr lang="en-GB" altLang="zh-CN" dirty="0" smtClean="0"/>
              <a:t>5273, 8961, 8962, 8963, 10067, 8115, 8964, 3095, 8965, 8966, </a:t>
            </a:r>
            <a:br>
              <a:rPr lang="en-GB" altLang="zh-CN" dirty="0" smtClean="0"/>
            </a:br>
            <a:r>
              <a:rPr lang="en-GB" altLang="zh-CN" dirty="0" smtClean="0"/>
              <a:t>8968, 10219 </a:t>
            </a:r>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11-17/289r1)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28.3.10.8 as in 11-17/289r1?</a:t>
            </a:r>
          </a:p>
          <a:p>
            <a:pPr lvl="1"/>
            <a:r>
              <a:rPr lang="en-US" altLang="zh-CN" dirty="0" smtClean="0"/>
              <a:t>CID 10060 and 10061</a:t>
            </a:r>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11-17/694r1)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9.3.1.23, 28.3.10.7.2 and 28.3.12 as in 11-17/694r1?</a:t>
            </a:r>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Agenda items for the week</a:t>
            </a:r>
          </a:p>
        </p:txBody>
      </p:sp>
      <p:sp>
        <p:nvSpPr>
          <p:cNvPr id="8" name="Rectangle 8"/>
          <p:cNvSpPr txBox="1">
            <a:spLocks noChangeArrowheads="1"/>
          </p:cNvSpPr>
          <p:nvPr/>
        </p:nvSpPr>
        <p:spPr bwMode="auto">
          <a:xfrm>
            <a:off x="609600" y="1828800"/>
            <a:ext cx="777240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Call meeting to order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Patent policy, etc. (Call for Potentially Essential Patents)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Review ad hoc rules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Set and approve agenda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Comment resolution presentations approved by 802.11ax for presentation this week, and related straw polls</a:t>
            </a:r>
            <a:endParaRPr kumimoji="0" lang="en-CA" altLang="en-US" sz="16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Any other technical presentations </a:t>
            </a:r>
            <a:endParaRPr kumimoji="0" lang="en-CA" altLang="en-US" sz="20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37264</TotalTime>
  <Words>1558</Words>
  <Application>Microsoft Office PowerPoint</Application>
  <PresentationFormat>全屏显示(4:3)</PresentationFormat>
  <Paragraphs>346</Paragraphs>
  <Slides>19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TGax May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vt:lpstr>
      <vt:lpstr>Straw-poll #1 (CR, 11-7/xxxxr0)</vt:lpstr>
      <vt:lpstr>Straw-poll x (cr, 11-17/232r3)</vt:lpstr>
      <vt:lpstr>Straw-poll x (cr, 11-17/288r2)</vt:lpstr>
      <vt:lpstr>Straw-poll x (cr, 11-17/289r1)</vt:lpstr>
      <vt:lpstr>Straw-poll x (cr, 11-17/694r1)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2258</cp:revision>
  <cp:lastPrinted>1998-02-10T13:28:06Z</cp:lastPrinted>
  <dcterms:created xsi:type="dcterms:W3CDTF">2007-04-17T18:10:23Z</dcterms:created>
  <dcterms:modified xsi:type="dcterms:W3CDTF">2017-05-08T04:36:14Z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