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74" r:id="rId4"/>
    <p:sldId id="267" r:id="rId5"/>
    <p:sldId id="275" r:id="rId6"/>
    <p:sldId id="268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80" d="100"/>
          <a:sy n="80" d="100"/>
        </p:scale>
        <p:origin x="-1301" y="-18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</a:t>
            </a:r>
            <a:r>
              <a:rPr lang="en-GB" dirty="0" err="1" smtClean="0"/>
              <a:t>Handte</a:t>
            </a:r>
            <a:r>
              <a:rPr lang="en-GB" dirty="0" smtClean="0"/>
              <a:t>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−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</a:t>
            </a:r>
            <a:r>
              <a:rPr lang="en-GB" dirty="0" err="1" smtClean="0"/>
              <a:t>Handte</a:t>
            </a:r>
            <a:r>
              <a:rPr lang="en-GB" dirty="0" smtClean="0"/>
              <a:t> (Sony)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</a:t>
            </a:r>
            <a:r>
              <a:rPr lang="en-GB" dirty="0" err="1" smtClean="0"/>
              <a:t>Handte</a:t>
            </a:r>
            <a:r>
              <a:rPr lang="en-GB" dirty="0" smtClean="0"/>
              <a:t>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</a:t>
            </a:r>
            <a:r>
              <a:rPr lang="en-GB" dirty="0" err="1" smtClean="0"/>
              <a:t>Handte</a:t>
            </a:r>
            <a:r>
              <a:rPr lang="en-GB" dirty="0" smtClean="0"/>
              <a:t>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Thomas </a:t>
            </a:r>
            <a:r>
              <a:rPr lang="en-GB" dirty="0" err="1"/>
              <a:t>Handte</a:t>
            </a:r>
            <a:r>
              <a:rPr lang="en-GB" dirty="0"/>
              <a:t> (Sony)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Improvements to enhanced SLS beamforming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282949"/>
              </p:ext>
            </p:extLst>
          </p:nvPr>
        </p:nvGraphicFramePr>
        <p:xfrm>
          <a:off x="514350" y="2278063"/>
          <a:ext cx="8131175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5" imgW="8252039" imgH="2642110" progId="Word.Document.8">
                  <p:embed/>
                </p:oleObj>
              </mc:Choice>
              <mc:Fallback>
                <p:oleObj name="Document" r:id="rId5" imgW="8252039" imgH="264211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8063"/>
                        <a:ext cx="8131175" cy="260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amendment text of </a:t>
            </a:r>
            <a:r>
              <a:rPr lang="en-US" dirty="0" smtClean="0"/>
              <a:t>11-17/0771r0 </a:t>
            </a:r>
            <a:r>
              <a:rPr lang="en-US" dirty="0"/>
              <a:t>to D0.3?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07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Candidate Draft </a:t>
            </a:r>
            <a:r>
              <a:rPr lang="en-US" dirty="0" smtClean="0"/>
              <a:t>P802.11ay D0.3</a:t>
            </a:r>
            <a:endParaRPr lang="en-US" dirty="0"/>
          </a:p>
          <a:p>
            <a:r>
              <a:rPr lang="de-DE" dirty="0"/>
              <a:t>[</a:t>
            </a:r>
            <a:r>
              <a:rPr lang="en-US" dirty="0"/>
              <a:t>2] 11-17/0067r1 Enhanced SLS BF flow for efficient AP-STA access in dense environment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69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Enhanced SLS beamforming [1] can provide significant gains in dense environments or in asymmetrical beamforming configuration [</a:t>
            </a:r>
            <a:r>
              <a:rPr lang="en-US" dirty="0" smtClean="0"/>
              <a:t>2]</a:t>
            </a:r>
          </a:p>
          <a:p>
            <a:pPr marL="857250" lvl="1" indent="-342900">
              <a:buFont typeface="Times New Roman" panose="02020603050405020304" pitchFamily="18" charset="0"/>
              <a:buChar char="−"/>
            </a:pPr>
            <a:r>
              <a:rPr lang="en-US" dirty="0"/>
              <a:t>Use of directive receive patterns in association 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Low </a:t>
            </a:r>
            <a:r>
              <a:rPr lang="en-US" dirty="0"/>
              <a:t>collision probability, high link budget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/>
              <a:t>Prerequisite: Responders require reciprocity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Responder needs to decide for </a:t>
            </a:r>
            <a:r>
              <a:rPr lang="en-US" dirty="0" err="1"/>
              <a:t>Tx</a:t>
            </a:r>
            <a:r>
              <a:rPr lang="en-US" dirty="0"/>
              <a:t> beam based on Rx </a:t>
            </a:r>
            <a:r>
              <a:rPr lang="en-US" dirty="0" smtClean="0"/>
              <a:t>beam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presentation proposes an extension to</a:t>
            </a:r>
          </a:p>
          <a:p>
            <a:pPr marL="857250" lvl="1" indent="-342900">
              <a:buFont typeface="Times New Roman" panose="02020603050405020304" pitchFamily="18" charset="0"/>
              <a:buChar char="−"/>
            </a:pPr>
            <a:r>
              <a:rPr lang="en-US" dirty="0"/>
              <a:t>allow responders with weak reciprocity to participate in enhanced SLS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Lowered reciprocity requirements</a:t>
            </a:r>
            <a:endParaRPr lang="en-US" dirty="0" smtClean="0"/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/>
              <a:t>allow for simultaneous </a:t>
            </a:r>
            <a:r>
              <a:rPr lang="en-US" dirty="0" err="1"/>
              <a:t>Tx</a:t>
            </a:r>
            <a:r>
              <a:rPr lang="en-US" dirty="0"/>
              <a:t> and Rx beam improvement for responders with sufficient reciprocity in enhanced </a:t>
            </a:r>
            <a:r>
              <a:rPr lang="en-US" dirty="0" smtClean="0"/>
              <a:t>SLS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280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SLS beamforming (recap)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Enhanced SLS comprises three steps [</a:t>
            </a:r>
            <a:r>
              <a:rPr lang="en-US" dirty="0" smtClean="0"/>
              <a:t>1, 2]</a:t>
            </a:r>
            <a:endParaRPr lang="en-US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TRNs </a:t>
            </a:r>
            <a:r>
              <a:rPr lang="en-US" dirty="0"/>
              <a:t>are appended to beacon frames in BTI</a:t>
            </a:r>
          </a:p>
          <a:p>
            <a:pPr lvl="2"/>
            <a:r>
              <a:rPr lang="en-US" dirty="0"/>
              <a:t>Responding STAs can determine best Rx beam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Beamforming SP holds several </a:t>
            </a:r>
            <a:r>
              <a:rPr lang="en-US" dirty="0" smtClean="0"/>
              <a:t>listen periods, </a:t>
            </a:r>
            <a:r>
              <a:rPr lang="en-US" dirty="0"/>
              <a:t>where </a:t>
            </a:r>
            <a:r>
              <a:rPr lang="en-US" dirty="0" smtClean="0"/>
              <a:t>the initiator </a:t>
            </a:r>
            <a:r>
              <a:rPr lang="en-US" dirty="0"/>
              <a:t>(AP) uses directional Rx beams</a:t>
            </a:r>
          </a:p>
          <a:p>
            <a:pPr lvl="2"/>
            <a:r>
              <a:rPr lang="en-US" dirty="0"/>
              <a:t>Responders transmit directionally in a space-time slot</a:t>
            </a:r>
          </a:p>
          <a:p>
            <a:pPr marL="1657350" lvl="3" indent="-285750">
              <a:buFont typeface="Times New Roman" panose="02020603050405020304" pitchFamily="18" charset="0"/>
              <a:buChar char="−"/>
            </a:pPr>
            <a:r>
              <a:rPr lang="en-US" dirty="0"/>
              <a:t>Transmission of a single SSW frame in a slot where the AP receives with appropriate pattern</a:t>
            </a:r>
          </a:p>
          <a:p>
            <a:pPr marL="1657350" lvl="3" indent="-285750">
              <a:buFont typeface="Times New Roman" panose="02020603050405020304" pitchFamily="18" charset="0"/>
              <a:buChar char="−"/>
            </a:pPr>
            <a:r>
              <a:rPr lang="en-US" dirty="0" err="1"/>
              <a:t>Tx</a:t>
            </a:r>
            <a:r>
              <a:rPr lang="en-US" dirty="0"/>
              <a:t> beam selection based on best Rx beam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dirty="0"/>
              <a:t>Reciprocity required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Feedback phase</a:t>
            </a:r>
          </a:p>
          <a:p>
            <a:pPr lvl="2"/>
            <a:r>
              <a:rPr lang="en-US" dirty="0"/>
              <a:t>Sector ACK to each successfully received responder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2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Enhanced SLS beamforming (recap)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36067"/>
            <a:ext cx="7770813" cy="4113213"/>
          </a:xfrm>
          <a:ln/>
        </p:spPr>
        <p:txBody>
          <a:bodyPr>
            <a:normAutofit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Example of enhanced SLS [1]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603195" y="2276872"/>
            <a:ext cx="7118805" cy="4109388"/>
            <a:chOff x="603195" y="2276872"/>
            <a:chExt cx="7118805" cy="4109388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2000" y="2276872"/>
              <a:ext cx="6300000" cy="4109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2516429" y="3424035"/>
              <a:ext cx="146304" cy="383866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16429" y="2588183"/>
              <a:ext cx="731520" cy="73152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422295" y="2588183"/>
              <a:ext cx="731520" cy="73152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72000" y="2588183"/>
              <a:ext cx="731520" cy="73152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74696" y="2440093"/>
              <a:ext cx="526106" cy="369332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slot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1717604" y="2624759"/>
              <a:ext cx="747618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5" name="Rectangle 24"/>
            <p:cNvSpPr/>
            <p:nvPr/>
          </p:nvSpPr>
          <p:spPr>
            <a:xfrm>
              <a:off x="2537157" y="3237716"/>
              <a:ext cx="585216" cy="96817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19217" y="3230401"/>
              <a:ext cx="585216" cy="184666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3195" y="3045735"/>
              <a:ext cx="1630575" cy="369332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space-time slot</a:t>
              </a:r>
            </a:p>
          </p:txBody>
        </p:sp>
        <p:cxnSp>
          <p:nvCxnSpPr>
            <p:cNvPr id="28" name="Straight Arrow Connector 27"/>
            <p:cNvCxnSpPr>
              <a:stCxn id="27" idx="3"/>
            </p:cNvCxnSpPr>
            <p:nvPr/>
          </p:nvCxnSpPr>
          <p:spPr>
            <a:xfrm>
              <a:off x="2233770" y="3230401"/>
              <a:ext cx="231452" cy="193634"/>
            </a:xfrm>
            <a:prstGeom prst="straightConnector1">
              <a:avLst/>
            </a:prstGeom>
            <a:noFill/>
            <a:ln w="25400" cap="flat" cmpd="sng" algn="ctr">
              <a:solidFill>
                <a:srgbClr val="C0504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11517352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Enhanced SLS beamforming implies</a:t>
            </a:r>
          </a:p>
          <a:p>
            <a:pPr lvl="1"/>
            <a:r>
              <a:rPr lang="en-US" dirty="0"/>
              <a:t>Reciprocity at responder</a:t>
            </a:r>
          </a:p>
          <a:p>
            <a:pPr lvl="2"/>
            <a:r>
              <a:rPr lang="en-US" dirty="0"/>
              <a:t>Responder concludes on </a:t>
            </a:r>
            <a:r>
              <a:rPr lang="en-US" dirty="0" err="1"/>
              <a:t>Tx</a:t>
            </a:r>
            <a:r>
              <a:rPr lang="en-US" dirty="0"/>
              <a:t> beam based on Rx beam</a:t>
            </a:r>
          </a:p>
          <a:p>
            <a:pPr lvl="1"/>
            <a:r>
              <a:rPr lang="en-US" dirty="0" smtClean="0"/>
              <a:t>Successful </a:t>
            </a:r>
            <a:r>
              <a:rPr lang="en-US" dirty="0"/>
              <a:t>beam training with a single SSW frame</a:t>
            </a:r>
          </a:p>
          <a:p>
            <a:pPr lvl="1"/>
            <a:r>
              <a:rPr lang="en-US" dirty="0"/>
              <a:t>Rx and </a:t>
            </a:r>
            <a:r>
              <a:rPr lang="en-US" dirty="0" err="1"/>
              <a:t>Tx</a:t>
            </a:r>
            <a:r>
              <a:rPr lang="en-US" dirty="0"/>
              <a:t> beam granularity of responder is determined by number of </a:t>
            </a:r>
            <a:r>
              <a:rPr lang="en-US" dirty="0" smtClean="0"/>
              <a:t>TRNs </a:t>
            </a:r>
            <a:r>
              <a:rPr lang="en-US" dirty="0"/>
              <a:t>in BTI</a:t>
            </a:r>
          </a:p>
          <a:p>
            <a:pPr lvl="2"/>
            <a:r>
              <a:rPr lang="en-US" dirty="0"/>
              <a:t>Number of TRNs may be selected low in long BTIs for overhead reasons</a:t>
            </a:r>
          </a:p>
          <a:p>
            <a:r>
              <a:rPr lang="en-US" dirty="0"/>
              <a:t>Improvements target</a:t>
            </a:r>
          </a:p>
          <a:p>
            <a:pPr lvl="1"/>
            <a:r>
              <a:rPr lang="en-US" dirty="0"/>
              <a:t>STAs with weak reciprocity</a:t>
            </a:r>
          </a:p>
          <a:p>
            <a:pPr lvl="2"/>
            <a:r>
              <a:rPr lang="de-DE" dirty="0"/>
              <a:t>Remove uncertainty in responder Tx beam by training</a:t>
            </a:r>
            <a:endParaRPr lang="en-US" dirty="0"/>
          </a:p>
          <a:p>
            <a:pPr lvl="1"/>
            <a:r>
              <a:rPr lang="en-US" dirty="0"/>
              <a:t>STAs with reciprocity</a:t>
            </a:r>
          </a:p>
          <a:p>
            <a:pPr lvl="2"/>
            <a:r>
              <a:rPr lang="en-US" dirty="0"/>
              <a:t>Simultaneous improvement of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6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Proposal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dirty="0" smtClean="0">
                <a:solidFill>
                  <a:prstClr val="black"/>
                </a:solidFill>
              </a:rPr>
              <a:t>We propose </a:t>
            </a:r>
            <a:r>
              <a:rPr lang="de-DE" dirty="0">
                <a:solidFill>
                  <a:prstClr val="black"/>
                </a:solidFill>
              </a:rPr>
              <a:t>to enable responders to transmit in several consecutive space-time slots within in a slot </a:t>
            </a:r>
            <a:r>
              <a:rPr lang="de-DE" dirty="0" smtClean="0">
                <a:solidFill>
                  <a:prstClr val="black"/>
                </a:solidFill>
              </a:rPr>
              <a:t>for </a:t>
            </a:r>
            <a:r>
              <a:rPr lang="de-DE" dirty="0" smtClean="0">
                <a:solidFill>
                  <a:prstClr val="black"/>
                </a:solidFill>
              </a:rPr>
              <a:t>beamforming </a:t>
            </a:r>
            <a:r>
              <a:rPr lang="de-DE" dirty="0">
                <a:solidFill>
                  <a:prstClr val="black"/>
                </a:solidFill>
              </a:rPr>
              <a:t>SP</a:t>
            </a:r>
            <a:endParaRPr lang="en-US" dirty="0" smtClean="0"/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dirty="0">
                <a:solidFill>
                  <a:prstClr val="black"/>
                </a:solidFill>
              </a:rPr>
              <a:t>maximum number of space-time slots a responder can use is signaled in the configuration of beamforming SP</a:t>
            </a: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Benefits</a:t>
            </a:r>
          </a:p>
          <a:p>
            <a:pPr marL="857250" lvl="1" indent="-342900">
              <a:buFont typeface="Times New Roman" panose="02020603050405020304" pitchFamily="18" charset="0"/>
              <a:buChar char="−"/>
            </a:pPr>
            <a:r>
              <a:rPr lang="en-US" dirty="0"/>
              <a:t>Responders with weak reciprocity can train </a:t>
            </a:r>
            <a:r>
              <a:rPr lang="en-US" dirty="0" smtClean="0"/>
              <a:t>several</a:t>
            </a:r>
            <a:br>
              <a:rPr lang="en-US" dirty="0" smtClean="0"/>
            </a:br>
            <a:r>
              <a:rPr lang="en-US" dirty="0" smtClean="0"/>
              <a:t>candidate </a:t>
            </a:r>
            <a:r>
              <a:rPr lang="en-US" dirty="0" err="1"/>
              <a:t>Tx</a:t>
            </a:r>
            <a:r>
              <a:rPr lang="en-US" dirty="0"/>
              <a:t> beams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Weak reciprocity comes with uncertainty in </a:t>
            </a:r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smtClean="0"/>
              <a:t>beams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Uncertainty can be removed by </a:t>
            </a:r>
            <a:r>
              <a:rPr lang="en-US" dirty="0" smtClean="0"/>
              <a:t>training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/>
              <a:t>Responders with sufficient reciprocity can </a:t>
            </a:r>
            <a:r>
              <a:rPr lang="en-US" dirty="0" smtClean="0"/>
              <a:t>improve</a:t>
            </a:r>
            <a:br>
              <a:rPr lang="en-US" dirty="0" smtClean="0"/>
            </a:br>
            <a:r>
              <a:rPr lang="en-US" dirty="0" smtClean="0"/>
              <a:t>beam training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Short responder sector sweep can improve transmit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receive </a:t>
            </a:r>
            <a:r>
              <a:rPr lang="en-US" dirty="0"/>
              <a:t>beam </a:t>
            </a:r>
            <a:r>
              <a:rPr lang="en-US" dirty="0" smtClean="0"/>
              <a:t>simultaneously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591" y="3295187"/>
            <a:ext cx="2197913" cy="1717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24165"/>
            <a:ext cx="2138819" cy="1329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2665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Signaling Proposal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dirty="0"/>
              <a:t>Signaling for maximum number of consecutive space-time slots which can be occupied by a STA during a slot of beamforming SP</a:t>
            </a:r>
          </a:p>
          <a:p>
            <a:pPr marL="857250" lvl="1" indent="-342900">
              <a:buFont typeface="Times New Roman" panose="02020603050405020304" pitchFamily="18" charset="0"/>
              <a:buChar char="−"/>
            </a:pPr>
            <a:r>
              <a:rPr lang="de-DE" dirty="0"/>
              <a:t>Use two bits in EDMG Extended Schedule Element when </a:t>
            </a:r>
            <a:r>
              <a:rPr lang="de-DE" dirty="0" smtClean="0"/>
              <a:t>‘asymmetric </a:t>
            </a:r>
            <a:r>
              <a:rPr lang="de-DE" dirty="0"/>
              <a:t>beamforming training‘ is set</a:t>
            </a:r>
            <a:r>
              <a:rPr lang="en-US" dirty="0" smtClean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/>
              <a:t>Otherwise bits are </a:t>
            </a:r>
            <a:r>
              <a:rPr lang="de-DE" dirty="0" smtClean="0"/>
              <a:t>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45710"/>
            <a:ext cx="8568952" cy="959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87127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Signaling Proposal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dirty="0"/>
              <a:t>Exponential encoding of Nmax STS</a:t>
            </a:r>
          </a:p>
          <a:p>
            <a:pPr marL="857250" lvl="1" indent="-342900">
              <a:buFont typeface="Times New Roman" panose="02020603050405020304" pitchFamily="18" charset="0"/>
              <a:buChar char="−"/>
            </a:pPr>
            <a:r>
              <a:rPr lang="de-DE" dirty="0"/>
              <a:t>Covers wide range</a:t>
            </a:r>
            <a:r>
              <a:rPr lang="en-US" dirty="0" smtClean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„00“: A STA can occupy 1 space-time slot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„11“: A STA can occupy up to 8 space-time slots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216845"/>
              </p:ext>
            </p:extLst>
          </p:nvPr>
        </p:nvGraphicFramePr>
        <p:xfrm>
          <a:off x="3078634" y="3834865"/>
          <a:ext cx="2986733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3040"/>
                <a:gridCol w="15436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Nmax</a:t>
                      </a:r>
                      <a:r>
                        <a:rPr lang="de-DE" dirty="0" smtClean="0"/>
                        <a:t> STS value in</a:t>
                      </a:r>
                      <a:r>
                        <a:rPr lang="de-DE" baseline="0" dirty="0" smtClean="0"/>
                        <a:t> 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Actual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Nmax</a:t>
                      </a:r>
                      <a:r>
                        <a:rPr lang="de-DE" dirty="0" smtClean="0"/>
                        <a:t> STS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611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r>
              <a:rPr lang="en-US" dirty="0"/>
              <a:t>Extension of Enhanced SLS beamforming </a:t>
            </a:r>
          </a:p>
          <a:p>
            <a:pPr lvl="1"/>
            <a:r>
              <a:rPr lang="en-US" dirty="0"/>
              <a:t>Extension of beamforming SP to support responders to train in multiple consecutive space-time slots</a:t>
            </a:r>
          </a:p>
          <a:p>
            <a:pPr lvl="1"/>
            <a:r>
              <a:rPr lang="en-US" dirty="0"/>
              <a:t>Maximum number of occupied space-time slots by a particular responder (</a:t>
            </a:r>
            <a:r>
              <a:rPr lang="en-US" dirty="0" err="1"/>
              <a:t>Nmax</a:t>
            </a:r>
            <a:r>
              <a:rPr lang="en-US" dirty="0"/>
              <a:t> STS) is signaled by the initiator in EDMG Extended Schedule Element</a:t>
            </a:r>
          </a:p>
          <a:p>
            <a:pPr lvl="2"/>
            <a:r>
              <a:rPr lang="de-DE" dirty="0"/>
              <a:t>Exponential signaling </a:t>
            </a:r>
          </a:p>
          <a:p>
            <a:r>
              <a:rPr lang="en-US" dirty="0" smtClean="0"/>
              <a:t>Benefits</a:t>
            </a:r>
            <a:endParaRPr lang="en-US" dirty="0"/>
          </a:p>
          <a:p>
            <a:pPr lvl="1"/>
            <a:r>
              <a:rPr lang="en-US" dirty="0"/>
              <a:t>Responders with weak reciprocity can participate in enhanced SLS</a:t>
            </a:r>
          </a:p>
          <a:p>
            <a:pPr lvl="1"/>
            <a:r>
              <a:rPr lang="en-US" dirty="0"/>
              <a:t>Responders with sufficient reciprocity can improve beam training for transmitter and receiver </a:t>
            </a:r>
            <a:r>
              <a:rPr lang="en-US" dirty="0" smtClean="0"/>
              <a:t>simultaneously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352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1-17-0770-00-00ay-Improvements-to-enhanced-SLS-beamforming-flow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11-17-0770-00-00ay-Improvements-to-enhanced-SLS-beamforming-flow</Template>
  <TotalTime>111</TotalTime>
  <Words>718</Words>
  <Application>Microsoft Office PowerPoint</Application>
  <PresentationFormat>On-screen Show (4:3)</PresentationFormat>
  <Paragraphs>143</Paragraphs>
  <Slides>11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11-17-0770-00-00ay-Improvements-to-enhanced-SLS-beamforming-flow</vt:lpstr>
      <vt:lpstr>Document</vt:lpstr>
      <vt:lpstr>Improvements to enhanced SLS beamforming</vt:lpstr>
      <vt:lpstr>Introduction</vt:lpstr>
      <vt:lpstr>Enhanced SLS beamforming (recap)</vt:lpstr>
      <vt:lpstr>Enhanced SLS beamforming (recap)</vt:lpstr>
      <vt:lpstr>Properties</vt:lpstr>
      <vt:lpstr>Proposal</vt:lpstr>
      <vt:lpstr>Signaling Proposal</vt:lpstr>
      <vt:lpstr>Signaling Proposal (cont)</vt:lpstr>
      <vt:lpstr>Summary</vt:lpstr>
      <vt:lpstr>Straw Poll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Improvements to enhanced SLS beamforming</dc:title>
  <dc:creator>Handte, Thomas</dc:creator>
  <cp:lastModifiedBy>Handte, Thomas</cp:lastModifiedBy>
  <cp:revision>1</cp:revision>
  <cp:lastPrinted>1601-01-01T00:00:00Z</cp:lastPrinted>
  <dcterms:created xsi:type="dcterms:W3CDTF">2017-05-08T01:03:01Z</dcterms:created>
  <dcterms:modified xsi:type="dcterms:W3CDTF">2017-05-08T11:23:33Z</dcterms:modified>
</cp:coreProperties>
</file>