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44" r:id="rId3"/>
    <p:sldId id="422" r:id="rId4"/>
    <p:sldId id="423" r:id="rId5"/>
    <p:sldId id="436" r:id="rId6"/>
    <p:sldId id="438" r:id="rId7"/>
    <p:sldId id="389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42" autoAdjust="0"/>
    <p:restoredTop sz="75809" autoAdjust="0"/>
  </p:normalViewPr>
  <p:slideViewPr>
    <p:cSldViewPr>
      <p:cViewPr varScale="1">
        <p:scale>
          <a:sx n="82" d="100"/>
          <a:sy n="82" d="100"/>
        </p:scale>
        <p:origin x="-113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212"/>
    </p:cViewPr>
  </p:sorterViewPr>
  <p:notesViewPr>
    <p:cSldViewPr>
      <p:cViewPr varScale="1">
        <p:scale>
          <a:sx n="61" d="100"/>
          <a:sy n="61" d="100"/>
        </p:scale>
        <p:origin x="-262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fld id="{6D79D435-E0E5-405B-852C-98DC9675902A}" type="datetimeFigureOut">
              <a:rPr lang="en-US"/>
              <a:pPr>
                <a:defRPr/>
              </a:pPr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kumimoji="0" sz="1200" smtClean="0">
                <a:ea typeface="MS Gothic" panose="020B0609070205080204" pitchFamily="49" charset="-128"/>
              </a:defRPr>
            </a:lvl1pPr>
          </a:lstStyle>
          <a:p>
            <a:pPr>
              <a:defRPr/>
            </a:pPr>
            <a:fld id="{70FDC7AE-E3D2-4D22-A111-0DC300D402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4607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5BFB6CCD-04BB-4F1D-870A-2411DE138E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US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059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22582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dirty="0"/>
              <a:t>Page </a:t>
            </a:r>
            <a:fld id="{47B29336-4A89-4920-9A7D-934203B3D82A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 dirty="0"/>
          </a:p>
        </p:txBody>
      </p:sp>
      <p:sp>
        <p:nvSpPr>
          <p:cNvPr id="512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 dirty="0">
              <a:ea typeface="MS Gothic" panose="020B0609070205080204" pitchFamily="49" charset="-128"/>
            </a:endParaRPr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331C9E9-E4A4-47C3-8676-7349BE0BD990}" type="slidenum">
              <a:rPr lang="en-US" altLang="ja-JP"/>
              <a:pPr>
                <a:spcBef>
                  <a:spcPct val="0"/>
                </a:spcBef>
              </a:pPr>
              <a:t>8</a:t>
            </a:fld>
            <a:endParaRPr lang="en-US" altLang="ja-JP"/>
          </a:p>
        </p:txBody>
      </p:sp>
      <p:sp>
        <p:nvSpPr>
          <p:cNvPr id="348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48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01E1E516-71EF-416E-9EF0-53AB49539E7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98904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3AE7760-713F-49F2-9C79-DDD84FF7C01D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867628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EB3E544-6430-482C-A420-3EBFC634EFB9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27553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F6B17B5-BC31-4F7D-BE12-DD739CF7E4C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15418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9224729-9FF6-4FA1-98E2-63C16C740E3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52215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9CA37B6D-1AAB-4D6F-9092-751481852B0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66153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9EF34E7-833C-4738-867D-AC8E5608928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43195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107DD36-4735-46E6-B672-FF9D9830144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13632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A68F7F4C-98D8-4F4F-8D55-FAE8A95DCFF5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53409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 6"/>
          <p:cNvSpPr>
            <a:spLocks noChangeShapeType="1"/>
          </p:cNvSpPr>
          <p:nvPr userDrawn="1"/>
        </p:nvSpPr>
        <p:spPr bwMode="auto">
          <a:xfrm>
            <a:off x="683567" y="6475728"/>
            <a:ext cx="7849245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outline text format</a:t>
            </a:r>
          </a:p>
          <a:p>
            <a:pPr lvl="1"/>
            <a:r>
              <a:rPr lang="en-GB" altLang="ja-JP" smtClean="0"/>
              <a:t>Second Outline Level</a:t>
            </a:r>
          </a:p>
          <a:p>
            <a:pPr lvl="2"/>
            <a:r>
              <a:rPr lang="en-GB" altLang="ja-JP" smtClean="0"/>
              <a:t>Third Outline Level</a:t>
            </a:r>
          </a:p>
          <a:p>
            <a:pPr lvl="3"/>
            <a:r>
              <a:rPr lang="en-GB" altLang="ja-JP" smtClean="0"/>
              <a:t>Fourth Outline Level</a:t>
            </a:r>
          </a:p>
          <a:p>
            <a:pPr lvl="4"/>
            <a:r>
              <a:rPr lang="en-GB" altLang="ja-JP" smtClean="0"/>
              <a:t>Fifth Outline Level</a:t>
            </a:r>
          </a:p>
          <a:p>
            <a:pPr lvl="4"/>
            <a:r>
              <a:rPr lang="en-GB" altLang="ja-JP" smtClean="0"/>
              <a:t>Sixth Outline Level</a:t>
            </a:r>
          </a:p>
          <a:p>
            <a:pPr lvl="4"/>
            <a:r>
              <a:rPr lang="en-GB" altLang="ja-JP" smtClean="0"/>
              <a:t>Seventh Outline Level</a:t>
            </a:r>
          </a:p>
          <a:p>
            <a:pPr lvl="4"/>
            <a:r>
              <a:rPr lang="en-GB" altLang="ja-JP" smtClean="0"/>
              <a:t>Eighth Outline Level</a:t>
            </a:r>
          </a:p>
          <a:p>
            <a:pPr lvl="4"/>
            <a:r>
              <a:rPr lang="en-GB" altLang="ja-JP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GB" altLang="ja-JP"/>
              <a:t>Slide </a:t>
            </a:r>
            <a:fld id="{4C9FB3A4-520D-4627-9161-889C1B504E4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85800" y="617536"/>
            <a:ext cx="7772400" cy="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GB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802.11-17/0760r3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347663"/>
            <a:ext cx="35004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ja-JP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</a:t>
            </a: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2017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32375" y="639603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1" hangingPunct="1">
              <a:defRPr/>
            </a:pPr>
            <a:r>
              <a:rPr lang="en-GB" sz="1200" dirty="0" err="1" smtClean="0">
                <a:solidFill>
                  <a:schemeClr val="tx1"/>
                </a:solidFill>
              </a:rPr>
              <a:t>Takenori</a:t>
            </a:r>
            <a:r>
              <a:rPr lang="en-GB" sz="1200" baseline="0" dirty="0" smtClean="0">
                <a:solidFill>
                  <a:schemeClr val="tx1"/>
                </a:solidFill>
              </a:rPr>
              <a:t> Sakamoto</a:t>
            </a:r>
            <a:r>
              <a:rPr lang="en-GB" sz="1200" dirty="0" smtClean="0">
                <a:solidFill>
                  <a:schemeClr val="tx1"/>
                </a:solidFill>
              </a:rPr>
              <a:t>, Panasonic Corporation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 dirty="0">
                <a:ea typeface="Arial Unicode MS" panose="020B0604020202020204" pitchFamily="34" charset="-128"/>
              </a:rPr>
              <a:t>Slide </a:t>
            </a:r>
            <a:fld id="{E52963F6-8531-4D9A-8334-B5881972E3D4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</a:t>
            </a:fld>
            <a:endParaRPr kumimoji="0" lang="en-GB" altLang="ja-JP" sz="1200" b="0" dirty="0">
              <a:ea typeface="Arial Unicode MS" panose="020B0604020202020204" pitchFamily="34" charset="-128"/>
            </a:endParaRPr>
          </a:p>
        </p:txBody>
      </p:sp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>
          <a:xfrm>
            <a:off x="251520" y="685800"/>
            <a:ext cx="8640960" cy="1066800"/>
          </a:xfrm>
        </p:spPr>
        <p:txBody>
          <a:bodyPr>
            <a:no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Comment Resolution on EDMG A-PPDU Structure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2017-05-10</a:t>
            </a:r>
          </a:p>
        </p:txBody>
      </p:sp>
      <p:graphicFrame>
        <p:nvGraphicFramePr>
          <p:cNvPr id="410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629216"/>
              </p:ext>
            </p:extLst>
          </p:nvPr>
        </p:nvGraphicFramePr>
        <p:xfrm>
          <a:off x="520700" y="2705100"/>
          <a:ext cx="7785100" cy="375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5" name="Document" r:id="rId5" imgW="8262017" imgH="3989036" progId="Word.Document.8">
                  <p:embed/>
                </p:oleObj>
              </mc:Choice>
              <mc:Fallback>
                <p:oleObj name="Document" r:id="rId5" imgW="8262017" imgH="398903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05100"/>
                        <a:ext cx="7785100" cy="375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533400" y="2255912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ts val="500"/>
              </a:spcBef>
            </a:pPr>
            <a:r>
              <a:rPr kumimoji="0" lang="en-GB" altLang="ja-JP" sz="2000" b="0" dirty="0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This </a:t>
            </a:r>
            <a:r>
              <a:rPr lang="en-US" altLang="ja-JP" dirty="0" smtClean="0">
                <a:solidFill>
                  <a:schemeClr val="tx1"/>
                </a:solidFill>
              </a:rPr>
              <a:t>submission </a:t>
            </a:r>
            <a:r>
              <a:rPr lang="en-US" altLang="ja-JP" dirty="0">
                <a:solidFill>
                  <a:schemeClr val="tx1"/>
                </a:solidFill>
              </a:rPr>
              <a:t>proposes resolution </a:t>
            </a:r>
            <a:r>
              <a:rPr lang="en-US" altLang="ja-JP" dirty="0" smtClean="0">
                <a:solidFill>
                  <a:schemeClr val="tx1"/>
                </a:solidFill>
              </a:rPr>
              <a:t>on </a:t>
            </a:r>
            <a:r>
              <a:rPr lang="en-US" altLang="ja-JP" dirty="0">
                <a:solidFill>
                  <a:schemeClr val="tx1"/>
                </a:solidFill>
              </a:rPr>
              <a:t>CID 9.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2</a:t>
            </a:fld>
            <a:endParaRPr lang="en-GB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971849"/>
              </p:ext>
            </p:extLst>
          </p:nvPr>
        </p:nvGraphicFramePr>
        <p:xfrm>
          <a:off x="971600" y="2708920"/>
          <a:ext cx="72008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869"/>
                <a:gridCol w="736576"/>
                <a:gridCol w="710223"/>
                <a:gridCol w="2535066"/>
                <a:gridCol w="25350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CID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Page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aseline="0" dirty="0" smtClean="0"/>
                        <a:t>Line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Comment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Proposed Change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A-PPDU structures are missing detailed specification that can result in potential ambiguity in interpreting the standard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Add A-PPDU structure details including the GIs, headers, </a:t>
                      </a:r>
                      <a:r>
                        <a:rPr kumimoji="1" lang="en-US" altLang="ja-JP" dirty="0" err="1" smtClean="0"/>
                        <a:t>etc</a:t>
                      </a:r>
                      <a:r>
                        <a:rPr kumimoji="1" lang="en-US" altLang="ja-JP" dirty="0" smtClean="0"/>
                        <a:t> like is provides for the single PPDU case in section 30.5.6.2.2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34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Problem</a:t>
            </a:r>
            <a:r>
              <a:rPr lang="ja-JP" altLang="en-US" dirty="0"/>
              <a:t> </a:t>
            </a:r>
            <a:r>
              <a:rPr lang="en-US" altLang="ja-JP" dirty="0" smtClean="0"/>
              <a:t>#1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1879848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Since only normal GI is specified in 11ad [1], the L-Header within the N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PPDU within the DMG A-PPDU and the final data symbol block within the (N-1)</a:t>
            </a:r>
            <a:r>
              <a:rPr lang="en-US" altLang="ja-JP" baseline="30000" dirty="0" err="1" smtClean="0"/>
              <a:t>th</a:t>
            </a:r>
            <a:r>
              <a:rPr lang="en-US" altLang="ja-JP" dirty="0" smtClean="0"/>
              <a:t> PPDU within the DNG A-PPDU can share the GI.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On the other hand, 11ay supports short/normal/long GI [2].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EDMG-Header-A shall be prepended by the normal GI.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data symbol blocks can be prepended by the short/normal/long GI.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When using short/long GI, the EDMG-Header-A within the N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PPDU and the final data symbol block within the (N-1)</a:t>
            </a:r>
            <a:r>
              <a:rPr lang="en-US" altLang="ja-JP" baseline="30000" dirty="0" err="1" smtClean="0"/>
              <a:t>th</a:t>
            </a:r>
            <a:r>
              <a:rPr lang="en-US" altLang="ja-JP" dirty="0" smtClean="0"/>
              <a:t> PPDU can not share the GI because of no </a:t>
            </a:r>
            <a:r>
              <a:rPr lang="en-US" altLang="ja-JP" dirty="0" err="1" smtClean="0"/>
              <a:t>cyclicity</a:t>
            </a:r>
            <a:r>
              <a:rPr lang="en-US" altLang="ja-JP" dirty="0" smtClean="0"/>
              <a:t> as shown below.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3</a:t>
            </a:fld>
            <a:endParaRPr lang="en-GB" altLang="ja-JP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956" y="3860154"/>
            <a:ext cx="4686300" cy="2593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973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645024"/>
            <a:ext cx="5927725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Proposal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735832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Not only the </a:t>
            </a:r>
            <a:r>
              <a:rPr kumimoji="1" lang="en-US" altLang="ja-JP" dirty="0" smtClean="0"/>
              <a:t>final symbol block within th</a:t>
            </a:r>
            <a:r>
              <a:rPr lang="en-US" altLang="ja-JP" dirty="0" smtClean="0"/>
              <a:t>e last PPDU within the EDMG SC A-PPDU but also the final symbol block of </a:t>
            </a:r>
            <a:r>
              <a:rPr kumimoji="1" lang="en-US" altLang="ja-JP" dirty="0" smtClean="0"/>
              <a:t>the all PPDUs within the EDMG SC A-PPDU shall be followed by the same GI regardless on the value of the Additional EDMG PPDU field within the corresponding EDMG-Header-A.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4</a:t>
            </a:fld>
            <a:endParaRPr lang="en-GB" altLang="ja-JP"/>
          </a:p>
        </p:txBody>
      </p:sp>
      <p:sp>
        <p:nvSpPr>
          <p:cNvPr id="5" name="正方形/長方形 4"/>
          <p:cNvSpPr/>
          <p:nvPr/>
        </p:nvSpPr>
        <p:spPr bwMode="auto">
          <a:xfrm>
            <a:off x="3779912" y="4365104"/>
            <a:ext cx="1224136" cy="200407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729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Problem #2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PPDU structure for the </a:t>
            </a:r>
            <a:r>
              <a:rPr lang="en-US" altLang="ja-JP" i="1" dirty="0" err="1" smtClean="0">
                <a:solidFill>
                  <a:schemeClr val="tx1"/>
                </a:solidFill>
              </a:rPr>
              <a:t>j</a:t>
            </a:r>
            <a:r>
              <a:rPr lang="en-US" altLang="ja-JP" baseline="30000" dirty="0" err="1" smtClean="0">
                <a:solidFill>
                  <a:schemeClr val="tx1"/>
                </a:solidFill>
              </a:rPr>
              <a:t>th</a:t>
            </a:r>
            <a:r>
              <a:rPr lang="en-US" altLang="ja-JP" dirty="0" smtClean="0">
                <a:solidFill>
                  <a:schemeClr val="tx1"/>
                </a:solidFill>
              </a:rPr>
              <a:t> PPDU (</a:t>
            </a:r>
            <a:r>
              <a:rPr lang="en-GB" altLang="ja-JP" dirty="0" smtClean="0">
                <a:solidFill>
                  <a:schemeClr val="tx1"/>
                </a:solidFill>
              </a:rPr>
              <a:t>1 ≤ </a:t>
            </a:r>
            <a:r>
              <a:rPr lang="en-GB" altLang="ja-JP" i="1" dirty="0" smtClean="0">
                <a:solidFill>
                  <a:schemeClr val="tx1"/>
                </a:solidFill>
              </a:rPr>
              <a:t>j </a:t>
            </a:r>
            <a:r>
              <a:rPr lang="en-GB" altLang="ja-JP" dirty="0" smtClean="0">
                <a:solidFill>
                  <a:schemeClr val="tx1"/>
                </a:solidFill>
              </a:rPr>
              <a:t>≤ N</a:t>
            </a:r>
            <a:r>
              <a:rPr lang="en-US" altLang="ja-JP" dirty="0" smtClean="0">
                <a:solidFill>
                  <a:schemeClr val="tx1"/>
                </a:solidFill>
              </a:rPr>
              <a:t>) within the EDMG SC A-PPDU is different from any other type of SU PPDU structures specified in [2].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non-EDMG portion, the EDMG-STF and the EDMG-CEF shall not be transmitted in the </a:t>
            </a:r>
            <a:r>
              <a:rPr lang="en-US" altLang="ja-JP" i="1" dirty="0" err="1">
                <a:solidFill>
                  <a:schemeClr val="tx1"/>
                </a:solidFill>
              </a:rPr>
              <a:t>j</a:t>
            </a:r>
            <a:r>
              <a:rPr lang="en-US" altLang="ja-JP" baseline="30000" dirty="0" err="1">
                <a:solidFill>
                  <a:schemeClr val="tx1"/>
                </a:solidFill>
              </a:rPr>
              <a:t>th</a:t>
            </a:r>
            <a:r>
              <a:rPr lang="en-US" altLang="ja-JP" dirty="0">
                <a:solidFill>
                  <a:schemeClr val="tx1"/>
                </a:solidFill>
              </a:rPr>
              <a:t> PPDU (</a:t>
            </a:r>
            <a:r>
              <a:rPr lang="en-GB" altLang="ja-JP" dirty="0" smtClean="0">
                <a:solidFill>
                  <a:schemeClr val="tx1"/>
                </a:solidFill>
              </a:rPr>
              <a:t>1 ≤ </a:t>
            </a:r>
            <a:r>
              <a:rPr lang="en-GB" altLang="ja-JP" i="1" dirty="0" smtClean="0">
                <a:solidFill>
                  <a:schemeClr val="tx1"/>
                </a:solidFill>
              </a:rPr>
              <a:t>j </a:t>
            </a:r>
            <a:r>
              <a:rPr lang="en-GB" altLang="ja-JP" dirty="0" smtClean="0">
                <a:solidFill>
                  <a:schemeClr val="tx1"/>
                </a:solidFill>
              </a:rPr>
              <a:t>≤ N</a:t>
            </a:r>
            <a:r>
              <a:rPr lang="en-US" altLang="ja-JP" dirty="0" smtClean="0">
                <a:solidFill>
                  <a:schemeClr val="tx1"/>
                </a:solidFill>
              </a:rPr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We need to specify new PPDU structure for the </a:t>
            </a:r>
            <a:r>
              <a:rPr lang="en-US" altLang="ja-JP" i="1" dirty="0" err="1">
                <a:solidFill>
                  <a:schemeClr val="tx1"/>
                </a:solidFill>
              </a:rPr>
              <a:t>j</a:t>
            </a:r>
            <a:r>
              <a:rPr lang="en-US" altLang="ja-JP" baseline="30000" dirty="0" err="1">
                <a:solidFill>
                  <a:schemeClr val="tx1"/>
                </a:solidFill>
              </a:rPr>
              <a:t>th</a:t>
            </a:r>
            <a:r>
              <a:rPr lang="en-US" altLang="ja-JP" dirty="0">
                <a:solidFill>
                  <a:schemeClr val="tx1"/>
                </a:solidFill>
              </a:rPr>
              <a:t> PPDU (</a:t>
            </a:r>
            <a:r>
              <a:rPr lang="en-GB" altLang="ja-JP" dirty="0" smtClean="0">
                <a:solidFill>
                  <a:schemeClr val="tx1"/>
                </a:solidFill>
              </a:rPr>
              <a:t>1 ≤ </a:t>
            </a:r>
            <a:r>
              <a:rPr lang="en-GB" altLang="ja-JP" i="1" dirty="0" smtClean="0">
                <a:solidFill>
                  <a:schemeClr val="tx1"/>
                </a:solidFill>
              </a:rPr>
              <a:t>j </a:t>
            </a:r>
            <a:r>
              <a:rPr lang="en-GB" altLang="ja-JP" dirty="0" smtClean="0">
                <a:solidFill>
                  <a:schemeClr val="tx1"/>
                </a:solidFill>
              </a:rPr>
              <a:t>≤ N</a:t>
            </a:r>
            <a:r>
              <a:rPr lang="en-US" altLang="ja-JP" dirty="0">
                <a:solidFill>
                  <a:schemeClr val="tx1"/>
                </a:solidFill>
              </a:rPr>
              <a:t>) </a:t>
            </a:r>
            <a:r>
              <a:rPr lang="en-US" altLang="ja-JP" dirty="0" smtClean="0">
                <a:solidFill>
                  <a:schemeClr val="tx1"/>
                </a:solidFill>
              </a:rPr>
              <a:t>within the EDMG SC A-PPDU.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chemeClr val="tx1"/>
                </a:solidFill>
              </a:rPr>
              <a:t>Slide </a:t>
            </a:r>
            <a:fld id="{D3AE7760-713F-49F2-9C79-DDD84FF7C01D}" type="slidenum">
              <a:rPr lang="en-GB" altLang="ja-JP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en-GB" altLang="ja-JP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82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Proposal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981200"/>
            <a:ext cx="8640960" cy="2412577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For </a:t>
            </a:r>
            <a:r>
              <a:rPr lang="en-US" altLang="ja-JP" i="1" dirty="0" smtClean="0">
                <a:solidFill>
                  <a:schemeClr val="tx1"/>
                </a:solidFill>
              </a:rPr>
              <a:t>j </a:t>
            </a:r>
            <a:r>
              <a:rPr lang="en-US" altLang="ja-JP" dirty="0" smtClean="0">
                <a:solidFill>
                  <a:schemeClr val="tx1"/>
                </a:solidFill>
              </a:rPr>
              <a:t>= 0: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1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st</a:t>
            </a:r>
            <a:r>
              <a:rPr lang="en-US" altLang="ja-JP" dirty="0" smtClean="0">
                <a:solidFill>
                  <a:schemeClr val="tx1"/>
                </a:solidFill>
              </a:rPr>
              <a:t> PPDU structure shall be the same as the SU PPDU structures specified in [2].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For </a:t>
            </a:r>
            <a:r>
              <a:rPr lang="en-GB" altLang="ja-JP" dirty="0">
                <a:solidFill>
                  <a:schemeClr val="tx1"/>
                </a:solidFill>
              </a:rPr>
              <a:t>1 ≤ </a:t>
            </a:r>
            <a:r>
              <a:rPr lang="en-GB" altLang="ja-JP" i="1" dirty="0">
                <a:solidFill>
                  <a:schemeClr val="tx1"/>
                </a:solidFill>
              </a:rPr>
              <a:t>j </a:t>
            </a:r>
            <a:r>
              <a:rPr lang="en-GB" altLang="ja-JP" dirty="0">
                <a:solidFill>
                  <a:schemeClr val="tx1"/>
                </a:solidFill>
              </a:rPr>
              <a:t>≤ </a:t>
            </a:r>
            <a:r>
              <a:rPr lang="en-GB" altLang="ja-JP" dirty="0" smtClean="0">
                <a:solidFill>
                  <a:schemeClr val="tx1"/>
                </a:solidFill>
              </a:rPr>
              <a:t>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ja-JP" dirty="0" smtClean="0">
                <a:solidFill>
                  <a:schemeClr val="tx1"/>
                </a:solidFill>
              </a:rPr>
              <a:t>The similar PPDU structure of the MU PPDU specified in [2] can be applied to the </a:t>
            </a:r>
            <a:r>
              <a:rPr lang="en-GB" altLang="ja-JP" i="1" dirty="0" err="1" smtClean="0">
                <a:solidFill>
                  <a:schemeClr val="tx1"/>
                </a:solidFill>
              </a:rPr>
              <a:t>j</a:t>
            </a:r>
            <a:r>
              <a:rPr lang="en-GB" altLang="ja-JP" baseline="30000" dirty="0" err="1" smtClean="0">
                <a:solidFill>
                  <a:schemeClr val="tx1"/>
                </a:solidFill>
              </a:rPr>
              <a:t>th</a:t>
            </a:r>
            <a:r>
              <a:rPr lang="en-GB" altLang="ja-JP" dirty="0" smtClean="0">
                <a:solidFill>
                  <a:schemeClr val="tx1"/>
                </a:solidFill>
              </a:rPr>
              <a:t> PPDU </a:t>
            </a:r>
            <a:r>
              <a:rPr lang="en-GB" altLang="ja-JP" dirty="0" smtClean="0">
                <a:solidFill>
                  <a:schemeClr val="tx1"/>
                </a:solidFill>
              </a:rPr>
              <a:t> </a:t>
            </a:r>
            <a:r>
              <a:rPr lang="en-GB" altLang="ja-JP" dirty="0" smtClean="0">
                <a:solidFill>
                  <a:schemeClr val="tx1"/>
                </a:solidFill>
              </a:rPr>
              <a:t>within the EDMG A-PPDU.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ja-JP" dirty="0" smtClean="0">
                <a:solidFill>
                  <a:schemeClr val="tx1"/>
                </a:solidFill>
              </a:rPr>
              <a:t>The only difference is that not EDMG-Header-B but EDMG-Header-A is transmitted.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EDMG-Header-A and the 1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st</a:t>
            </a:r>
            <a:r>
              <a:rPr lang="en-US" altLang="ja-JP" dirty="0" smtClean="0">
                <a:solidFill>
                  <a:schemeClr val="tx1"/>
                </a:solidFill>
              </a:rPr>
              <a:t> data block are </a:t>
            </a:r>
            <a:r>
              <a:rPr lang="en-US" altLang="ja-JP" dirty="0">
                <a:solidFill>
                  <a:schemeClr val="tx1"/>
                </a:solidFill>
              </a:rPr>
              <a:t>prepended </a:t>
            </a:r>
            <a:r>
              <a:rPr lang="en-US" altLang="ja-JP" dirty="0" smtClean="0">
                <a:solidFill>
                  <a:schemeClr val="tx1"/>
                </a:solidFill>
              </a:rPr>
              <a:t>by GIe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i</a:t>
            </a:r>
            <a:r>
              <a:rPr lang="en-US" altLang="ja-JP" baseline="-25000" dirty="0" smtClean="0">
                <a:solidFill>
                  <a:schemeClr val="tx1"/>
                </a:solidFill>
              </a:rPr>
              <a:t>64*NCB</a:t>
            </a:r>
            <a:r>
              <a:rPr lang="en-US" altLang="ja-JP" dirty="0" smtClean="0">
                <a:solidFill>
                  <a:schemeClr val="tx1"/>
                </a:solidFill>
              </a:rPr>
              <a:t> when the short </a:t>
            </a:r>
            <a:r>
              <a:rPr lang="en-US" altLang="ja-JP" dirty="0">
                <a:solidFill>
                  <a:schemeClr val="tx1"/>
                </a:solidFill>
              </a:rPr>
              <a:t>GI or normal GI is used.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EDMG-Header-A </a:t>
            </a:r>
            <a:r>
              <a:rPr lang="en-US" altLang="ja-JP" dirty="0">
                <a:solidFill>
                  <a:schemeClr val="tx1"/>
                </a:solidFill>
              </a:rPr>
              <a:t>is prepended </a:t>
            </a:r>
            <a:r>
              <a:rPr lang="en-US" altLang="ja-JP" dirty="0" smtClean="0">
                <a:solidFill>
                  <a:schemeClr val="tx1"/>
                </a:solidFill>
              </a:rPr>
              <a:t>by GIe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i</a:t>
            </a:r>
            <a:r>
              <a:rPr lang="en-US" altLang="ja-JP" baseline="-25000" dirty="0" smtClean="0">
                <a:solidFill>
                  <a:schemeClr val="tx1"/>
                </a:solidFill>
              </a:rPr>
              <a:t>128*NCB</a:t>
            </a:r>
            <a:r>
              <a:rPr lang="en-US" altLang="ja-JP" dirty="0" smtClean="0">
                <a:solidFill>
                  <a:schemeClr val="tx1"/>
                </a:solidFill>
              </a:rPr>
              <a:t>[1:64*NCB</a:t>
            </a:r>
            <a:r>
              <a:rPr lang="en-US" altLang="ja-JP" dirty="0">
                <a:solidFill>
                  <a:schemeClr val="tx1"/>
                </a:solidFill>
              </a:rPr>
              <a:t>] </a:t>
            </a:r>
            <a:r>
              <a:rPr lang="en-US" altLang="ja-JP" dirty="0" smtClean="0">
                <a:solidFill>
                  <a:schemeClr val="tx1"/>
                </a:solidFill>
              </a:rPr>
              <a:t>and the 1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st</a:t>
            </a:r>
            <a:r>
              <a:rPr lang="en-US" altLang="ja-JP" dirty="0" smtClean="0">
                <a:solidFill>
                  <a:schemeClr val="tx1"/>
                </a:solidFill>
              </a:rPr>
              <a:t> data block is prepended by </a:t>
            </a:r>
            <a:r>
              <a:rPr lang="en-US" altLang="ja-JP" dirty="0">
                <a:solidFill>
                  <a:schemeClr val="tx1"/>
                </a:solidFill>
              </a:rPr>
              <a:t>GIe</a:t>
            </a:r>
            <a:r>
              <a:rPr lang="en-US" altLang="ja-JP" baseline="30000" dirty="0">
                <a:solidFill>
                  <a:schemeClr val="tx1"/>
                </a:solidFill>
              </a:rPr>
              <a:t>i</a:t>
            </a:r>
            <a:r>
              <a:rPr lang="en-US" altLang="ja-JP" baseline="-25000" dirty="0">
                <a:solidFill>
                  <a:schemeClr val="tx1"/>
                </a:solidFill>
              </a:rPr>
              <a:t>128*NCB</a:t>
            </a:r>
            <a:r>
              <a:rPr lang="en-US" altLang="ja-JP" dirty="0" smtClean="0">
                <a:solidFill>
                  <a:schemeClr val="tx1"/>
                </a:solidFill>
              </a:rPr>
              <a:t> when the long </a:t>
            </a:r>
            <a:r>
              <a:rPr lang="en-US" altLang="ja-JP" dirty="0">
                <a:solidFill>
                  <a:schemeClr val="tx1"/>
                </a:solidFill>
              </a:rPr>
              <a:t>GI is used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chemeClr val="tx1"/>
                </a:solidFill>
              </a:rPr>
              <a:t>Slide </a:t>
            </a:r>
            <a:fld id="{D3AE7760-713F-49F2-9C79-DDD84FF7C01D}" type="slidenum">
              <a:rPr lang="en-GB" altLang="ja-JP" smtClean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en-GB" altLang="ja-JP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504" y="4676725"/>
            <a:ext cx="790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Short GI</a:t>
            </a:r>
            <a:endParaRPr kumimoji="1" lang="ja-JP" alt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8991" y="5396805"/>
            <a:ext cx="9444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Normal GI</a:t>
            </a:r>
            <a:endParaRPr kumimoji="1" lang="ja-JP" alt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7504" y="6116885"/>
            <a:ext cx="7393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Long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GI</a:t>
            </a:r>
            <a:endParaRPr kumimoji="1" lang="ja-JP" alt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6150" name="Picture 6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14" y="4437112"/>
            <a:ext cx="8006080" cy="198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893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>
                <a:solidFill>
                  <a:schemeClr val="tx1"/>
                </a:solidFill>
              </a:rPr>
              <a:t>We propose PPDU structure for the EDMG A-PPDU.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</a:t>
            </a:r>
            <a:r>
              <a:rPr kumimoji="1" lang="en-US" altLang="ja-JP" dirty="0" smtClean="0">
                <a:solidFill>
                  <a:schemeClr val="tx1"/>
                </a:solidFill>
              </a:rPr>
              <a:t>he final block of all PPDUs within the EDMG SC A-PPDU shall be followed by the same GI as data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similar PPDU structure to the MU PPDU structure is applied to the </a:t>
            </a:r>
            <a:r>
              <a:rPr lang="en-US" altLang="ja-JP" i="1" dirty="0" err="1" smtClean="0">
                <a:solidFill>
                  <a:schemeClr val="tx1"/>
                </a:solidFill>
              </a:rPr>
              <a:t>j</a:t>
            </a:r>
            <a:r>
              <a:rPr lang="en-US" altLang="ja-JP" baseline="30000" dirty="0" err="1" smtClean="0">
                <a:solidFill>
                  <a:schemeClr val="tx1"/>
                </a:solidFill>
              </a:rPr>
              <a:t>th</a:t>
            </a:r>
            <a:r>
              <a:rPr lang="en-US" altLang="ja-JP" dirty="0" smtClean="0">
                <a:solidFill>
                  <a:schemeClr val="tx1"/>
                </a:solidFill>
              </a:rPr>
              <a:t> PPDU (</a:t>
            </a:r>
            <a:r>
              <a:rPr lang="en-GB" altLang="ja-JP" dirty="0"/>
              <a:t>1 ≤ </a:t>
            </a:r>
            <a:r>
              <a:rPr lang="en-GB" altLang="ja-JP" i="1" dirty="0"/>
              <a:t>j </a:t>
            </a:r>
            <a:r>
              <a:rPr lang="en-GB" altLang="ja-JP" dirty="0"/>
              <a:t>≤ N</a:t>
            </a:r>
            <a:r>
              <a:rPr lang="en-US" altLang="ja-JP" dirty="0" smtClean="0">
                <a:solidFill>
                  <a:schemeClr val="tx1"/>
                </a:solidFill>
              </a:rPr>
              <a:t>) within the EDMG SC A-PPDU.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7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1251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C978E02C-486F-43E2-BA48-8AB6BC1B28A1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8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379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References</a:t>
            </a: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eaLnBrk="1" hangingPunct="1"/>
            <a:r>
              <a:rPr lang="en-US" altLang="ja-JP" sz="2000" dirty="0" smtClean="0"/>
              <a:t>[1] </a:t>
            </a:r>
            <a:r>
              <a:rPr lang="en-US" altLang="ja-JP" sz="2000" dirty="0"/>
              <a:t>802.11-2016</a:t>
            </a:r>
          </a:p>
          <a:p>
            <a:pPr eaLnBrk="1" hangingPunct="1"/>
            <a:r>
              <a:rPr lang="en-US" altLang="ja-JP" sz="2000" dirty="0" smtClean="0"/>
              <a:t>[</a:t>
            </a:r>
            <a:r>
              <a:rPr lang="en-US" altLang="ja-JP" sz="2000" dirty="0"/>
              <a:t>2</a:t>
            </a:r>
            <a:r>
              <a:rPr lang="en-US" altLang="ja-JP" sz="2000" dirty="0" smtClean="0"/>
              <a:t>] Draft P802.11ay_D0.3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548</Words>
  <Application>Microsoft Office PowerPoint</Application>
  <PresentationFormat>画面に合わせる (4:3)</PresentationFormat>
  <Paragraphs>61</Paragraphs>
  <Slides>8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Comment Resolution on EDMG A-PPDU Structure</vt:lpstr>
      <vt:lpstr>Abstract</vt:lpstr>
      <vt:lpstr>Problem #1</vt:lpstr>
      <vt:lpstr>Proposal</vt:lpstr>
      <vt:lpstr>Problem #2</vt:lpstr>
      <vt:lpstr>Proposal</vt:lpstr>
      <vt:lpstr>Conclusion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2016-01-14T09:53:05Z</dcterms:created>
  <dcterms:modified xsi:type="dcterms:W3CDTF">2017-05-10T08:04:58Z</dcterms:modified>
</cp:coreProperties>
</file>