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44" r:id="rId3"/>
    <p:sldId id="297" r:id="rId4"/>
    <p:sldId id="422" r:id="rId5"/>
    <p:sldId id="423" r:id="rId6"/>
    <p:sldId id="436" r:id="rId7"/>
    <p:sldId id="438" r:id="rId8"/>
    <p:sldId id="38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2" autoAdjust="0"/>
    <p:restoredTop sz="75809" autoAdjust="0"/>
  </p:normalViewPr>
  <p:slideViewPr>
    <p:cSldViewPr>
      <p:cViewPr varScale="1">
        <p:scale>
          <a:sx n="82" d="100"/>
          <a:sy n="82" d="100"/>
        </p:scale>
        <p:origin x="-113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12"/>
    </p:cViewPr>
  </p:sorterViewPr>
  <p:notesViewPr>
    <p:cSldViewPr>
      <p:cViewPr varScale="1">
        <p:scale>
          <a:sx n="61" d="100"/>
          <a:sy n="61" d="100"/>
        </p:scale>
        <p:origin x="-26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460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2582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dirty="0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 dirty="0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 dirty="0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6"/>
          <p:cNvSpPr>
            <a:spLocks noChangeShapeType="1"/>
          </p:cNvSpPr>
          <p:nvPr userDrawn="1"/>
        </p:nvSpPr>
        <p:spPr bwMode="auto">
          <a:xfrm>
            <a:off x="683567" y="6475728"/>
            <a:ext cx="7849245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17536"/>
            <a:ext cx="7772400" cy="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802.11-17/0760r2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ja-JP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</a:t>
            </a: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err="1" smtClean="0">
                <a:solidFill>
                  <a:schemeClr val="tx1"/>
                </a:solidFill>
              </a:rPr>
              <a:t>Takenori</a:t>
            </a:r>
            <a:r>
              <a:rPr lang="en-GB" sz="1200" baseline="0" dirty="0" smtClean="0">
                <a:solidFill>
                  <a:schemeClr val="tx1"/>
                </a:solidFill>
              </a:rPr>
              <a:t> Sakamoto</a:t>
            </a:r>
            <a:r>
              <a:rPr lang="en-GB" sz="1200" dirty="0" smtClean="0">
                <a:solidFill>
                  <a:schemeClr val="tx1"/>
                </a:solidFill>
              </a:rPr>
              <a:t>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 dirty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 dirty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8640960" cy="1066800"/>
          </a:xfrm>
        </p:spPr>
        <p:txBody>
          <a:bodyPr>
            <a:no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Comment Resolution on EDMG A-PPDU Structure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2017-05-07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629216"/>
              </p:ext>
            </p:extLst>
          </p:nvPr>
        </p:nvGraphicFramePr>
        <p:xfrm>
          <a:off x="520700" y="2705100"/>
          <a:ext cx="7785100" cy="375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0" name="Document" r:id="rId5" imgW="8262017" imgH="3989036" progId="Word.Document.8">
                  <p:embed/>
                </p:oleObj>
              </mc:Choice>
              <mc:Fallback>
                <p:oleObj name="Document" r:id="rId5" imgW="8262017" imgH="39890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05100"/>
                        <a:ext cx="7785100" cy="375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225591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 dirty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</a:t>
            </a:r>
            <a:r>
              <a:rPr lang="en-US" altLang="ja-JP" dirty="0" smtClean="0">
                <a:solidFill>
                  <a:schemeClr val="tx1"/>
                </a:solidFill>
              </a:rPr>
              <a:t>submission </a:t>
            </a:r>
            <a:r>
              <a:rPr lang="en-US" altLang="ja-JP" dirty="0">
                <a:solidFill>
                  <a:schemeClr val="tx1"/>
                </a:solidFill>
              </a:rPr>
              <a:t>proposes resolution </a:t>
            </a:r>
            <a:r>
              <a:rPr lang="en-US" altLang="ja-JP" dirty="0" smtClean="0">
                <a:solidFill>
                  <a:schemeClr val="tx1"/>
                </a:solidFill>
              </a:rPr>
              <a:t>on </a:t>
            </a:r>
            <a:r>
              <a:rPr lang="en-US" altLang="ja-JP" dirty="0">
                <a:solidFill>
                  <a:schemeClr val="tx1"/>
                </a:solidFill>
              </a:rPr>
              <a:t>CID 9.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971849"/>
              </p:ext>
            </p:extLst>
          </p:nvPr>
        </p:nvGraphicFramePr>
        <p:xfrm>
          <a:off x="971600" y="2708920"/>
          <a:ext cx="72008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869"/>
                <a:gridCol w="736576"/>
                <a:gridCol w="710223"/>
                <a:gridCol w="2535066"/>
                <a:gridCol w="2535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Page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aseline="0" dirty="0" smtClean="0"/>
                        <a:t>Line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Comment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Proposed Change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A-PPDU structures are missing detailed specification that can result in potential ambiguity in interpreting the standard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Add A-PPDU structure details including the GIs, headers, </a:t>
                      </a:r>
                      <a:r>
                        <a:rPr kumimoji="1" lang="en-US" altLang="ja-JP" dirty="0" err="1" smtClean="0"/>
                        <a:t>etc</a:t>
                      </a:r>
                      <a:r>
                        <a:rPr kumimoji="1" lang="en-US" altLang="ja-JP" dirty="0" smtClean="0"/>
                        <a:t> like is provides for the single PPDU case in section 30.5.6.2.2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3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Introduction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EDMG SC A-PPDU has been approved in 11ay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the EDMG SC A-PPDU, the PPDU structure differ depending on the index number of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PPDU, the channel bonding factor N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CB</a:t>
            </a:r>
            <a:r>
              <a:rPr lang="en-US" altLang="ja-JP" dirty="0" smtClean="0">
                <a:solidFill>
                  <a:schemeClr val="tx1"/>
                </a:solidFill>
              </a:rPr>
              <a:t> and SISO/MIMO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11ay supports different types of GI (Short/Normal/Long)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shall be prepended by the normal GI.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data symbol blocks can be prepended by the short/normal/long 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this contribution, we propose PPDU structures for the EDMG SC A-PPDU with different types of GI.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GB" altLang="ja-JP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Problem</a:t>
            </a:r>
            <a:r>
              <a:rPr lang="ja-JP" altLang="en-US" dirty="0"/>
              <a:t> </a:t>
            </a:r>
            <a:r>
              <a:rPr lang="en-US" altLang="ja-JP" dirty="0" smtClean="0"/>
              <a:t>#1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1879848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only normal GI is specified in 11ad [3], the L-Header within the N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PPDU within the DMG A-PPDU and the final data symbol block within the (N-1)</a:t>
            </a:r>
            <a:r>
              <a:rPr lang="en-US" altLang="ja-JP" baseline="30000" dirty="0" err="1" smtClean="0"/>
              <a:t>th</a:t>
            </a:r>
            <a:r>
              <a:rPr lang="en-US" altLang="ja-JP" dirty="0" smtClean="0"/>
              <a:t> PPDU within the DNG A-PPDU can share the 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On the other hand, 11ay supports short/normal/long GI.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EDMG-Header-A shall be prepended by the normal GI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data symbol blocks can be prepended by the short/normal/long GI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When using short/long GI, the L-Header within the N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PPDU and the final data symbol block within the (N-1)</a:t>
            </a:r>
            <a:r>
              <a:rPr lang="en-US" altLang="ja-JP" baseline="30000" dirty="0" err="1" smtClean="0"/>
              <a:t>th</a:t>
            </a:r>
            <a:r>
              <a:rPr lang="en-US" altLang="ja-JP" dirty="0" smtClean="0"/>
              <a:t> PPDU can not share the GI because of no </a:t>
            </a:r>
            <a:r>
              <a:rPr lang="en-US" altLang="ja-JP" dirty="0" err="1" smtClean="0"/>
              <a:t>cyclicity</a:t>
            </a:r>
            <a:r>
              <a:rPr lang="en-US" altLang="ja-JP" dirty="0" smtClean="0"/>
              <a:t> as shown below.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4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56" y="3860154"/>
            <a:ext cx="4686300" cy="259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97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592772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73583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Not only the </a:t>
            </a:r>
            <a:r>
              <a:rPr kumimoji="1" lang="en-US" altLang="ja-JP" dirty="0" smtClean="0"/>
              <a:t>final symbol block within th</a:t>
            </a:r>
            <a:r>
              <a:rPr lang="en-US" altLang="ja-JP" dirty="0" smtClean="0"/>
              <a:t>e last PPDU within the EDMG SC A-PPDU but also the final symbol block of </a:t>
            </a:r>
            <a:r>
              <a:rPr kumimoji="1" lang="en-US" altLang="ja-JP" dirty="0" smtClean="0"/>
              <a:t>the all PPDUs within the EDMG SC A-PPDU shall be followed by the same GI regardless on the value of the Additional EDMG PPDU field within the corresponding EDMG-Header-A.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  <p:sp>
        <p:nvSpPr>
          <p:cNvPr id="5" name="正方形/長方形 4"/>
          <p:cNvSpPr/>
          <p:nvPr/>
        </p:nvSpPr>
        <p:spPr bwMode="auto">
          <a:xfrm>
            <a:off x="3779912" y="4365104"/>
            <a:ext cx="1224136" cy="200407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729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Problem #2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PPDU structure for 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 </a:t>
            </a:r>
            <a:r>
              <a:rPr lang="en-US" altLang="ja-JP" dirty="0" smtClean="0">
                <a:solidFill>
                  <a:schemeClr val="tx1"/>
                </a:solidFill>
              </a:rPr>
              <a:t>within </a:t>
            </a:r>
            <a:r>
              <a:rPr lang="en-US" altLang="ja-JP" dirty="0" smtClean="0">
                <a:solidFill>
                  <a:schemeClr val="tx1"/>
                </a:solidFill>
              </a:rPr>
              <a:t>the EDMG SC A-PPDU is different from any other </a:t>
            </a:r>
            <a:r>
              <a:rPr lang="en-US" altLang="ja-JP" dirty="0" smtClean="0">
                <a:solidFill>
                  <a:schemeClr val="tx1"/>
                </a:solidFill>
              </a:rPr>
              <a:t>type of </a:t>
            </a:r>
            <a:r>
              <a:rPr lang="en-US" altLang="ja-JP" dirty="0" smtClean="0">
                <a:solidFill>
                  <a:schemeClr val="tx1"/>
                </a:solidFill>
              </a:rPr>
              <a:t>SU </a:t>
            </a:r>
            <a:r>
              <a:rPr lang="en-US" altLang="ja-JP" dirty="0" smtClean="0">
                <a:solidFill>
                  <a:schemeClr val="tx1"/>
                </a:solidFill>
              </a:rPr>
              <a:t>PPDU structures specified in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non-EDMG portion, the EDMG-STF and the EDMG-CEF shall not be transmitted in the </a:t>
            </a:r>
            <a:r>
              <a:rPr lang="en-US" altLang="ja-JP" i="1" dirty="0" err="1">
                <a:solidFill>
                  <a:schemeClr val="tx1"/>
                </a:solidFill>
              </a:rPr>
              <a:t>j</a:t>
            </a:r>
            <a:r>
              <a:rPr lang="en-US" altLang="ja-JP" baseline="30000" dirty="0" err="1">
                <a:solidFill>
                  <a:schemeClr val="tx1"/>
                </a:solidFill>
              </a:rPr>
              <a:t>th</a:t>
            </a:r>
            <a:r>
              <a:rPr lang="en-US" altLang="ja-JP" dirty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We need to specify new PPDU structure for the </a:t>
            </a:r>
            <a:r>
              <a:rPr lang="en-US" altLang="ja-JP" i="1" dirty="0" err="1">
                <a:solidFill>
                  <a:schemeClr val="tx1"/>
                </a:solidFill>
              </a:rPr>
              <a:t>j</a:t>
            </a:r>
            <a:r>
              <a:rPr lang="en-US" altLang="ja-JP" baseline="30000" dirty="0" err="1">
                <a:solidFill>
                  <a:schemeClr val="tx1"/>
                </a:solidFill>
              </a:rPr>
              <a:t>th</a:t>
            </a:r>
            <a:r>
              <a:rPr lang="en-US" altLang="ja-JP" dirty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>
                <a:solidFill>
                  <a:schemeClr val="tx1"/>
                </a:solidFill>
              </a:rPr>
              <a:t>) </a:t>
            </a:r>
            <a:r>
              <a:rPr lang="en-US" altLang="ja-JP" dirty="0" smtClean="0">
                <a:solidFill>
                  <a:schemeClr val="tx1"/>
                </a:solidFill>
              </a:rPr>
              <a:t>within the EDMG SC A-PPDU.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GB" altLang="ja-JP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Proposal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7156" y="1981201"/>
            <a:ext cx="8415324" cy="216788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US" altLang="ja-JP" i="1" dirty="0" smtClean="0">
                <a:solidFill>
                  <a:schemeClr val="tx1"/>
                </a:solidFill>
              </a:rPr>
              <a:t>j </a:t>
            </a:r>
            <a:r>
              <a:rPr lang="en-US" altLang="ja-JP" dirty="0" smtClean="0">
                <a:solidFill>
                  <a:schemeClr val="tx1"/>
                </a:solidFill>
              </a:rPr>
              <a:t>= 0: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PPDU structure shall be the same as the SU PPDU structures specified in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GB" altLang="ja-JP" dirty="0">
                <a:solidFill>
                  <a:schemeClr val="tx1"/>
                </a:solidFill>
              </a:rPr>
              <a:t>1 ≤ </a:t>
            </a:r>
            <a:r>
              <a:rPr lang="en-GB" altLang="ja-JP" i="1" dirty="0">
                <a:solidFill>
                  <a:schemeClr val="tx1"/>
                </a:solidFill>
              </a:rPr>
              <a:t>j </a:t>
            </a:r>
            <a:r>
              <a:rPr lang="en-GB" altLang="ja-JP" dirty="0">
                <a:solidFill>
                  <a:schemeClr val="tx1"/>
                </a:solidFill>
              </a:rPr>
              <a:t>≤ </a:t>
            </a:r>
            <a:r>
              <a:rPr lang="en-GB" altLang="ja-JP" dirty="0" smtClean="0">
                <a:solidFill>
                  <a:schemeClr val="tx1"/>
                </a:solidFill>
              </a:rPr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dirty="0" smtClean="0">
                <a:solidFill>
                  <a:schemeClr val="tx1"/>
                </a:solidFill>
              </a:rPr>
              <a:t>The </a:t>
            </a:r>
            <a:r>
              <a:rPr lang="en-GB" altLang="ja-JP" i="1" dirty="0" err="1" smtClean="0">
                <a:solidFill>
                  <a:schemeClr val="tx1"/>
                </a:solidFill>
              </a:rPr>
              <a:t>j</a:t>
            </a:r>
            <a:r>
              <a:rPr lang="en-GB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GB" altLang="ja-JP" dirty="0" smtClean="0">
                <a:solidFill>
                  <a:schemeClr val="tx1"/>
                </a:solidFill>
              </a:rPr>
              <a:t> PPDU structure is </a:t>
            </a:r>
            <a:r>
              <a:rPr lang="en-US" altLang="ja-JP" dirty="0" smtClean="0">
                <a:solidFill>
                  <a:schemeClr val="tx1"/>
                </a:solidFill>
              </a:rPr>
              <a:t>similar to the structure of the EDMG-Header-B field and the Data field in the MU PPDU structures specified in [1].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and 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data block are </a:t>
            </a:r>
            <a:r>
              <a:rPr lang="en-US" altLang="ja-JP" dirty="0">
                <a:solidFill>
                  <a:schemeClr val="tx1"/>
                </a:solidFill>
              </a:rPr>
              <a:t>prepended </a:t>
            </a:r>
            <a:r>
              <a:rPr lang="en-US" altLang="ja-JP" dirty="0" smtClean="0">
                <a:solidFill>
                  <a:schemeClr val="tx1"/>
                </a:solidFill>
              </a:rPr>
              <a:t>by GIe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i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64*NCB</a:t>
            </a:r>
            <a:r>
              <a:rPr lang="en-US" altLang="ja-JP" dirty="0" smtClean="0">
                <a:solidFill>
                  <a:schemeClr val="tx1"/>
                </a:solidFill>
              </a:rPr>
              <a:t> when the short </a:t>
            </a:r>
            <a:r>
              <a:rPr lang="en-US" altLang="ja-JP" dirty="0">
                <a:solidFill>
                  <a:schemeClr val="tx1"/>
                </a:solidFill>
              </a:rPr>
              <a:t>GI or normal GI is used.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</a:t>
            </a:r>
            <a:r>
              <a:rPr lang="en-US" altLang="ja-JP" dirty="0">
                <a:solidFill>
                  <a:schemeClr val="tx1"/>
                </a:solidFill>
              </a:rPr>
              <a:t>is prepended </a:t>
            </a:r>
            <a:r>
              <a:rPr lang="en-US" altLang="ja-JP" dirty="0" smtClean="0">
                <a:solidFill>
                  <a:schemeClr val="tx1"/>
                </a:solidFill>
              </a:rPr>
              <a:t>by GIe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i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128*NCB</a:t>
            </a:r>
            <a:r>
              <a:rPr lang="en-US" altLang="ja-JP" dirty="0" smtClean="0">
                <a:solidFill>
                  <a:schemeClr val="tx1"/>
                </a:solidFill>
              </a:rPr>
              <a:t>[1:64*NCB</a:t>
            </a:r>
            <a:r>
              <a:rPr lang="en-US" altLang="ja-JP" dirty="0">
                <a:solidFill>
                  <a:schemeClr val="tx1"/>
                </a:solidFill>
              </a:rPr>
              <a:t>] </a:t>
            </a:r>
            <a:r>
              <a:rPr lang="en-US" altLang="ja-JP" dirty="0" smtClean="0">
                <a:solidFill>
                  <a:schemeClr val="tx1"/>
                </a:solidFill>
              </a:rPr>
              <a:t>and 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data block is prepended by </a:t>
            </a:r>
            <a:r>
              <a:rPr lang="en-US" altLang="ja-JP" dirty="0">
                <a:solidFill>
                  <a:schemeClr val="tx1"/>
                </a:solidFill>
              </a:rPr>
              <a:t>GIe</a:t>
            </a:r>
            <a:r>
              <a:rPr lang="en-US" altLang="ja-JP" baseline="30000" dirty="0">
                <a:solidFill>
                  <a:schemeClr val="tx1"/>
                </a:solidFill>
              </a:rPr>
              <a:t>i</a:t>
            </a:r>
            <a:r>
              <a:rPr lang="en-US" altLang="ja-JP" baseline="-25000" dirty="0">
                <a:solidFill>
                  <a:schemeClr val="tx1"/>
                </a:solidFill>
              </a:rPr>
              <a:t>128*NCB</a:t>
            </a:r>
            <a:r>
              <a:rPr lang="en-US" altLang="ja-JP" dirty="0" smtClean="0">
                <a:solidFill>
                  <a:schemeClr val="tx1"/>
                </a:solidFill>
              </a:rPr>
              <a:t> when the long </a:t>
            </a:r>
            <a:r>
              <a:rPr lang="en-US" altLang="ja-JP" dirty="0">
                <a:solidFill>
                  <a:schemeClr val="tx1"/>
                </a:solidFill>
              </a:rPr>
              <a:t>GI is used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GB" altLang="ja-JP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4532709"/>
            <a:ext cx="790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Short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8991" y="5252789"/>
            <a:ext cx="944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Normal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504" y="5972869"/>
            <a:ext cx="739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Long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6150" name="Picture 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14" y="4293096"/>
            <a:ext cx="800608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93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We propose PPDU structure for the EDMG A-PPDU.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</a:t>
            </a:r>
            <a:r>
              <a:rPr kumimoji="1" lang="en-US" altLang="ja-JP" dirty="0" smtClean="0">
                <a:solidFill>
                  <a:schemeClr val="tx1"/>
                </a:solidFill>
              </a:rPr>
              <a:t>he final block of all PPDUs within the EDMG SC A-PPDU shall be followed by the same GI as data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similar PPDU structure to the MU PPDU structure is applied to 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 (</a:t>
            </a:r>
            <a:r>
              <a:rPr lang="en-GB" altLang="ja-JP" dirty="0"/>
              <a:t>1 ≤ </a:t>
            </a:r>
            <a:r>
              <a:rPr lang="en-GB" altLang="ja-JP" i="1" dirty="0"/>
              <a:t>j </a:t>
            </a:r>
            <a:r>
              <a:rPr lang="en-GB" altLang="ja-JP" dirty="0"/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 within the EDMG SC A-PPDU.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25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altLang="ja-JP" sz="2000" dirty="0" smtClean="0"/>
              <a:t>[1] Draft P802.11ay_D0.3</a:t>
            </a:r>
          </a:p>
          <a:p>
            <a:pPr eaLnBrk="1" hangingPunct="1"/>
            <a:r>
              <a:rPr lang="en-US" altLang="ja-JP" sz="2000" dirty="0" smtClean="0"/>
              <a:t>[2] 11-17-0051-03-00ay</a:t>
            </a:r>
          </a:p>
          <a:p>
            <a:pPr eaLnBrk="1" hangingPunct="1"/>
            <a:r>
              <a:rPr lang="en-US" altLang="ja-JP" sz="2000" dirty="0" smtClean="0"/>
              <a:t>[3] 802.11-2016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635</Words>
  <Application>Microsoft Office PowerPoint</Application>
  <PresentationFormat>画面に合わせる (4:3)</PresentationFormat>
  <Paragraphs>69</Paragraphs>
  <Slides>9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Comment Resolution on EDMG A-PPDU Structure</vt:lpstr>
      <vt:lpstr>Abstract</vt:lpstr>
      <vt:lpstr>Introduction</vt:lpstr>
      <vt:lpstr>Problem #1</vt:lpstr>
      <vt:lpstr>Proposal</vt:lpstr>
      <vt:lpstr>Problem #2</vt:lpstr>
      <vt:lpstr>Proposal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2017-05-09T05:39:54Z</dcterms:modified>
</cp:coreProperties>
</file>