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353" r:id="rId4"/>
    <p:sldId id="356" r:id="rId5"/>
    <p:sldId id="355" r:id="rId6"/>
    <p:sldId id="350" r:id="rId7"/>
    <p:sldId id="354" r:id="rId8"/>
    <p:sldId id="351" r:id="rId9"/>
    <p:sldId id="352" r:id="rId10"/>
    <p:sldId id="348"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0014" autoAdjust="0"/>
    <p:restoredTop sz="93117" autoAdjust="0"/>
  </p:normalViewPr>
  <p:slideViewPr>
    <p:cSldViewPr>
      <p:cViewPr>
        <p:scale>
          <a:sx n="90" d="100"/>
          <a:sy n="90" d="100"/>
        </p:scale>
        <p:origin x="-883" y="19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smtClean="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Doe, Panasonic</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Xxx xxx, Panasonic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Month Year</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dirty="0" smtClean="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Doe, Some Company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dirty="0" smtClean="0"/>
              <a:t>Month Year</a:t>
            </a:r>
            <a:endParaRPr lang="en-GB" dirty="0"/>
          </a:p>
        </p:txBody>
      </p:sp>
      <p:sp>
        <p:nvSpPr>
          <p:cNvPr id="6" name="Footer Placeholder 5"/>
          <p:cNvSpPr>
            <a:spLocks noGrp="1"/>
          </p:cNvSpPr>
          <p:nvPr>
            <p:ph type="ftr" idx="11"/>
          </p:nvPr>
        </p:nvSpPr>
        <p:spPr/>
        <p:txBody>
          <a:bodyPr/>
          <a:lstStyle>
            <a:lvl1pPr>
              <a:defRPr/>
            </a:lvl1pPr>
          </a:lstStyle>
          <a:p>
            <a:r>
              <a:rPr lang="en-GB" dirty="0" smtClean="0"/>
              <a:t>John Doe, Some Company</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dirty="0" smtClean="0"/>
              <a:t>Month Year</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smtClean="0"/>
              <a:t>Month Year</a:t>
            </a:r>
            <a:endParaRPr lang="en-GB" dirty="0"/>
          </a:p>
        </p:txBody>
      </p:sp>
      <p:sp>
        <p:nvSpPr>
          <p:cNvPr id="4" name="Footer Placeholder 3"/>
          <p:cNvSpPr>
            <a:spLocks noGrp="1"/>
          </p:cNvSpPr>
          <p:nvPr>
            <p:ph type="ftr" idx="11"/>
          </p:nvPr>
        </p:nvSpPr>
        <p:spPr/>
        <p:txBody>
          <a:bodyPr/>
          <a:lstStyle>
            <a:lvl1pPr>
              <a:defRPr/>
            </a:lvl1pPr>
          </a:lstStyle>
          <a:p>
            <a:r>
              <a:rPr lang="en-GB" dirty="0" smtClean="0"/>
              <a:t>John Doe, Some Company</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Month Year</a:t>
            </a:r>
            <a:endParaRPr lang="en-GB" dirty="0"/>
          </a:p>
        </p:txBody>
      </p:sp>
      <p:sp>
        <p:nvSpPr>
          <p:cNvPr id="3" name="Footer Placeholder 2"/>
          <p:cNvSpPr>
            <a:spLocks noGrp="1"/>
          </p:cNvSpPr>
          <p:nvPr>
            <p:ph type="ftr" idx="11"/>
          </p:nvPr>
        </p:nvSpPr>
        <p:spPr/>
        <p:txBody>
          <a:bodyPr/>
          <a:lstStyle>
            <a:lvl1pPr>
              <a:defRPr/>
            </a:lvl1pPr>
          </a:lstStyle>
          <a:p>
            <a:r>
              <a:rPr lang="en-GB" dirty="0" smtClean="0"/>
              <a:t>John Doe, Some Company</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dirty="0" smtClean="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Doe, Some Company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dirty="0" smtClean="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Doe, Some Company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Yutaka Murakami, Panasonic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802.11-17/0756r0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3.emf"/><Relationship Id="rId16"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0.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7.png"/><Relationship Id="rId9" Type="http://schemas.openxmlformats.org/officeDocument/2006/relationships/image" Target="../media/image11.png"/><Relationship Id="rId14" Type="http://schemas.openxmlformats.org/officeDocument/2006/relationships/image" Target="../media/image1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Yutaka Murakami, Panasonic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73832"/>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latin typeface="Calibri" panose="020F0502020204030204" pitchFamily="34" charset="0"/>
              </a:rPr>
              <a:t>EDMG </a:t>
            </a:r>
            <a:r>
              <a:rPr lang="en-US" altLang="ja-JP" dirty="0" smtClean="0">
                <a:latin typeface="Calibri" panose="020F0502020204030204" pitchFamily="34" charset="0"/>
              </a:rPr>
              <a:t>Capabilities for SU-MIMO</a:t>
            </a:r>
            <a:endParaRPr lang="en-GB" dirty="0">
              <a:latin typeface="Calibri" panose="020F0502020204030204" pitchFamily="34" charset="0"/>
            </a:endParaRPr>
          </a:p>
        </p:txBody>
      </p:sp>
      <p:sp>
        <p:nvSpPr>
          <p:cNvPr id="3074" name="Rectangle 2"/>
          <p:cNvSpPr>
            <a:spLocks noGrp="1" noChangeArrowheads="1"/>
          </p:cNvSpPr>
          <p:nvPr>
            <p:ph type="body" idx="1"/>
          </p:nvPr>
        </p:nvSpPr>
        <p:spPr>
          <a:xfrm>
            <a:off x="0" y="2240037"/>
            <a:ext cx="91440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2017-5-08</a:t>
            </a:r>
            <a:endParaRPr lang="en-GB" sz="2000" b="0" dirty="0"/>
          </a:p>
        </p:txBody>
      </p:sp>
      <p:sp>
        <p:nvSpPr>
          <p:cNvPr id="3076" name="Rectangle 4"/>
          <p:cNvSpPr>
            <a:spLocks noChangeArrowheads="1"/>
          </p:cNvSpPr>
          <p:nvPr/>
        </p:nvSpPr>
        <p:spPr bwMode="auto">
          <a:xfrm>
            <a:off x="560058" y="32585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2832893936"/>
              </p:ext>
            </p:extLst>
          </p:nvPr>
        </p:nvGraphicFramePr>
        <p:xfrm>
          <a:off x="587375" y="3684984"/>
          <a:ext cx="7942263" cy="3200400"/>
        </p:xfrm>
        <a:graphic>
          <a:graphicData uri="http://schemas.openxmlformats.org/presentationml/2006/ole">
            <mc:AlternateContent xmlns:mc="http://schemas.openxmlformats.org/markup-compatibility/2006">
              <mc:Choice xmlns:v="urn:schemas-microsoft-com:vml" Requires="v">
                <p:oleObj spid="_x0000_s3425" name="Document" r:id="rId5" imgW="8516348" imgH="3445780" progId="Word.Document.8">
                  <p:embed/>
                </p:oleObj>
              </mc:Choice>
              <mc:Fallback>
                <p:oleObj name="Document" r:id="rId5" imgW="8516348" imgH="3445780" progId="Word.Document.8">
                  <p:embed/>
                  <p:pic>
                    <p:nvPicPr>
                      <p:cNvPr id="0" name="Object 3"/>
                      <p:cNvPicPr>
                        <a:picLocks noChangeAspect="1" noChangeArrowheads="1"/>
                      </p:cNvPicPr>
                      <p:nvPr/>
                    </p:nvPicPr>
                    <p:blipFill>
                      <a:blip r:embed="rId6"/>
                      <a:srcRect/>
                      <a:stretch>
                        <a:fillRect/>
                      </a:stretch>
                    </p:blipFill>
                    <p:spPr bwMode="auto">
                      <a:xfrm>
                        <a:off x="587375" y="3684984"/>
                        <a:ext cx="7942263"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Yutaka Murakami, Panasonic</a:t>
            </a:r>
            <a:endParaRPr lang="en-GB" dirty="0"/>
          </a:p>
        </p:txBody>
      </p:sp>
      <p:sp>
        <p:nvSpPr>
          <p:cNvPr id="8" name="Rectangle 1"/>
          <p:cNvSpPr txBox="1">
            <a:spLocks noChangeArrowheads="1"/>
          </p:cNvSpPr>
          <p:nvPr/>
        </p:nvSpPr>
        <p:spPr bwMode="auto">
          <a:xfrm>
            <a:off x="676138" y="764704"/>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r>
              <a:rPr lang="en-US" altLang="ja-JP" kern="0" dirty="0" smtClean="0">
                <a:latin typeface="Calibri" panose="020F0502020204030204" pitchFamily="34" charset="0"/>
              </a:rPr>
              <a:t>Reference</a:t>
            </a:r>
            <a:endParaRPr lang="ja-JP" altLang="en-US" kern="0" dirty="0">
              <a:latin typeface="Calibri" panose="020F0502020204030204" pitchFamily="34" charset="0"/>
            </a:endParaRPr>
          </a:p>
        </p:txBody>
      </p:sp>
      <p:sp>
        <p:nvSpPr>
          <p:cNvPr id="9" name="Rectangle 2"/>
          <p:cNvSpPr txBox="1">
            <a:spLocks noChangeArrowheads="1"/>
          </p:cNvSpPr>
          <p:nvPr/>
        </p:nvSpPr>
        <p:spPr>
          <a:xfrm>
            <a:off x="676138" y="1988840"/>
            <a:ext cx="7772400" cy="4176464"/>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eaLnBrk="0" hangingPunct="0">
              <a:lnSpc>
                <a:spcPct val="150000"/>
              </a:lnSpc>
              <a:buFont typeface="+mj-lt"/>
              <a:buAutoNum type="arabicParenR"/>
              <a:defRPr/>
            </a:pPr>
            <a:r>
              <a:rPr lang="en-US" altLang="zh-CN" sz="1800" dirty="0" smtClean="0">
                <a:latin typeface="Calibri" panose="020F0502020204030204" pitchFamily="34" charset="0"/>
                <a:ea typeface="宋体" charset="-122"/>
              </a:rPr>
              <a:t>Draft P802.11ay_D0.3</a:t>
            </a:r>
            <a:endParaRPr lang="en-US" altLang="zh-CN" sz="1800" dirty="0">
              <a:latin typeface="Calibri" panose="020F0502020204030204" pitchFamily="34" charset="0"/>
              <a:ea typeface="宋体" charset="-122"/>
            </a:endParaRPr>
          </a:p>
          <a:p>
            <a:pPr marL="0" indent="0" eaLnBrk="0" hangingPunct="0">
              <a:lnSpc>
                <a:spcPct val="150000"/>
              </a:lnSpc>
              <a:buNone/>
              <a:defRPr/>
            </a:pPr>
            <a:endParaRPr lang="en-US" altLang="zh-CN" sz="1800" dirty="0" smtClean="0">
              <a:latin typeface="Calibri" panose="020F0502020204030204" pitchFamily="34" charset="0"/>
              <a:ea typeface="宋体" charset="-122"/>
            </a:endParaRPr>
          </a:p>
          <a:p>
            <a:pPr eaLnBrk="0" hangingPunct="0">
              <a:lnSpc>
                <a:spcPct val="150000"/>
              </a:lnSpc>
              <a:buFont typeface="+mj-lt"/>
              <a:buAutoNum type="arabicParenR"/>
              <a:defRPr/>
            </a:pPr>
            <a:endParaRPr lang="en-US" altLang="zh-CN" sz="1800" dirty="0">
              <a:latin typeface="Calibri" panose="020F0502020204030204" pitchFamily="34" charset="0"/>
              <a:ea typeface="宋体" charset="-122"/>
            </a:endParaRPr>
          </a:p>
        </p:txBody>
      </p:sp>
      <p:sp>
        <p:nvSpPr>
          <p:cNvPr id="11" name="Date Placeholder 3"/>
          <p:cNvSpPr>
            <a:spLocks noGrp="1"/>
          </p:cNvSpPr>
          <p:nvPr>
            <p:ph type="dt" idx="15"/>
          </p:nvPr>
        </p:nvSpPr>
        <p:spPr>
          <a:xfrm>
            <a:off x="696912" y="333375"/>
            <a:ext cx="2303451" cy="273050"/>
          </a:xfrm>
        </p:spPr>
        <p:txBody>
          <a:bodyPr/>
          <a:lstStyle/>
          <a:p>
            <a:r>
              <a:rPr lang="en-US" dirty="0" smtClean="0"/>
              <a:t>May 2017</a:t>
            </a:r>
            <a:endParaRPr lang="en-GB" dirty="0"/>
          </a:p>
        </p:txBody>
      </p:sp>
    </p:spTree>
    <p:extLst>
      <p:ext uri="{BB962C8B-B14F-4D97-AF65-F5344CB8AC3E}">
        <p14:creationId xmlns:p14="http://schemas.microsoft.com/office/powerpoint/2010/main" val="13402261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3568" y="836712"/>
            <a:ext cx="7772400" cy="79898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latin typeface="Calibri" panose="020F0502020204030204" pitchFamily="34" charset="0"/>
              </a:rPr>
              <a:t>Introduction</a:t>
            </a:r>
            <a:endParaRPr lang="en-GB" dirty="0">
              <a:latin typeface="Calibri" panose="020F0502020204030204" pitchFamily="34" charset="0"/>
            </a:endParaRPr>
          </a:p>
        </p:txBody>
      </p:sp>
      <p:sp>
        <p:nvSpPr>
          <p:cNvPr id="8" name="Footer Placeholder 4"/>
          <p:cNvSpPr>
            <a:spLocks noGrp="1"/>
          </p:cNvSpPr>
          <p:nvPr>
            <p:ph type="ftr" idx="14"/>
          </p:nvPr>
        </p:nvSpPr>
        <p:spPr>
          <a:xfrm>
            <a:off x="5500694" y="6475413"/>
            <a:ext cx="3041644" cy="180975"/>
          </a:xfrm>
        </p:spPr>
        <p:txBody>
          <a:bodyPr/>
          <a:lstStyle/>
          <a:p>
            <a:r>
              <a:rPr lang="en-GB" dirty="0" smtClean="0"/>
              <a:t>Yutaka Murakami, Panasonic</a:t>
            </a:r>
            <a:endParaRPr lang="en-GB" dirty="0"/>
          </a:p>
        </p:txBody>
      </p:sp>
      <p:sp>
        <p:nvSpPr>
          <p:cNvPr id="7" name="コンテンツ プレースホルダー 2"/>
          <p:cNvSpPr txBox="1">
            <a:spLocks/>
          </p:cNvSpPr>
          <p:nvPr/>
        </p:nvSpPr>
        <p:spPr>
          <a:xfrm>
            <a:off x="358008" y="1988840"/>
            <a:ext cx="8352928" cy="36724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1" indent="0">
              <a:buNone/>
            </a:pPr>
            <a:r>
              <a:rPr lang="en-US" altLang="ja-JP" sz="2400" dirty="0" smtClean="0">
                <a:latin typeface="Calibri" panose="020F0502020204030204" pitchFamily="34" charset="0"/>
                <a:cs typeface="Calibri" panose="020F0502020204030204" pitchFamily="34" charset="0"/>
              </a:rPr>
              <a:t>Draft IEEE802.11ay D0.3 [1] specifies in 9.4.2.250 regarding EDMG Capabilities element. </a:t>
            </a:r>
          </a:p>
          <a:p>
            <a:pPr marL="0" lvl="1" indent="0">
              <a:buNone/>
            </a:pPr>
            <a:endParaRPr lang="en-US" altLang="ja-JP" sz="2400" dirty="0" smtClean="0">
              <a:latin typeface="Calibri" panose="020F0502020204030204" pitchFamily="34" charset="0"/>
              <a:cs typeface="Calibri" panose="020F0502020204030204" pitchFamily="34" charset="0"/>
            </a:endParaRPr>
          </a:p>
          <a:p>
            <a:pPr marL="0" indent="0">
              <a:buNone/>
            </a:pPr>
            <a:r>
              <a:rPr lang="en-US" altLang="ja-JP" sz="2400" dirty="0" smtClean="0">
                <a:latin typeface="Calibri" panose="020F0502020204030204" pitchFamily="34" charset="0"/>
                <a:cs typeface="Calibri" panose="020F0502020204030204" pitchFamily="34" charset="0"/>
              </a:rPr>
              <a:t>This contribution discusses and proposes EDMG Capabilities related to SU-MIMO. </a:t>
            </a:r>
            <a:endParaRPr lang="en-US" altLang="ja-JP" sz="2400" dirty="0">
              <a:latin typeface="Calibri" panose="020F0502020204030204" pitchFamily="34" charset="0"/>
              <a:cs typeface="Calibri" panose="020F0502020204030204" pitchFamily="34" charset="0"/>
            </a:endParaRPr>
          </a:p>
        </p:txBody>
      </p:sp>
      <p:sp>
        <p:nvSpPr>
          <p:cNvPr id="9" name="Date Placeholder 3"/>
          <p:cNvSpPr>
            <a:spLocks noGrp="1"/>
          </p:cNvSpPr>
          <p:nvPr>
            <p:ph type="dt" idx="15"/>
          </p:nvPr>
        </p:nvSpPr>
        <p:spPr>
          <a:xfrm>
            <a:off x="696912" y="333375"/>
            <a:ext cx="2303451" cy="273050"/>
          </a:xfrm>
        </p:spPr>
        <p:txBody>
          <a:bodyPr/>
          <a:lstStyle/>
          <a:p>
            <a:r>
              <a:rPr lang="en-US" dirty="0" smtClean="0"/>
              <a:t>May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768" y="548680"/>
            <a:ext cx="9144000" cy="850106"/>
          </a:xfrm>
        </p:spPr>
        <p:txBody>
          <a:bodyPr>
            <a:noAutofit/>
          </a:bodyPr>
          <a:lstStyle/>
          <a:p>
            <a:r>
              <a:rPr lang="en-US" altLang="ja-JP" sz="3200" dirty="0" smtClean="0">
                <a:latin typeface="Calibri" panose="020F0502020204030204" pitchFamily="34" charset="0"/>
              </a:rPr>
              <a:t>Observation</a:t>
            </a:r>
            <a:r>
              <a:rPr lang="ja-JP" altLang="en-US" dirty="0">
                <a:latin typeface="Calibri" panose="020F0502020204030204" pitchFamily="34" charset="0"/>
              </a:rPr>
              <a:t> </a:t>
            </a:r>
            <a:r>
              <a:rPr lang="en-US" altLang="ja-JP" dirty="0" smtClean="0">
                <a:latin typeface="Calibri" panose="020F0502020204030204" pitchFamily="34" charset="0"/>
              </a:rPr>
              <a:t>(1/3)</a:t>
            </a:r>
            <a:endParaRPr kumimoji="1" lang="ja-JP" altLang="en-US" sz="3200" dirty="0">
              <a:latin typeface="Calibri" panose="020F0502020204030204" pitchFamily="34" charset="0"/>
            </a:endParaRPr>
          </a:p>
        </p:txBody>
      </p:sp>
      <p:sp>
        <p:nvSpPr>
          <p:cNvPr id="62" name="Rectangle 2"/>
          <p:cNvSpPr txBox="1">
            <a:spLocks noChangeArrowheads="1"/>
          </p:cNvSpPr>
          <p:nvPr/>
        </p:nvSpPr>
        <p:spPr>
          <a:xfrm>
            <a:off x="372427" y="1268760"/>
            <a:ext cx="8496944" cy="1512168"/>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2" indent="0">
              <a:spcBef>
                <a:spcPts val="0"/>
              </a:spcBef>
              <a:buSzPct val="50000"/>
              <a:buNone/>
            </a:pPr>
            <a:r>
              <a:rPr lang="en-US" altLang="ja-JP" dirty="0" smtClean="0">
                <a:latin typeface="Calibri" panose="020F0502020204030204" pitchFamily="34" charset="0"/>
              </a:rPr>
              <a:t>In multi-path environments, frequency domain equalization (FDM) is necessary to obtain good performance for SC. </a:t>
            </a:r>
          </a:p>
        </p:txBody>
      </p:sp>
      <p:sp>
        <p:nvSpPr>
          <p:cNvPr id="9" name="Footer Placeholder 4"/>
          <p:cNvSpPr>
            <a:spLocks noGrp="1"/>
          </p:cNvSpPr>
          <p:nvPr>
            <p:ph type="ftr" idx="14"/>
          </p:nvPr>
        </p:nvSpPr>
        <p:spPr>
          <a:xfrm>
            <a:off x="5500694" y="6475413"/>
            <a:ext cx="3041644" cy="180975"/>
          </a:xfrm>
        </p:spPr>
        <p:txBody>
          <a:bodyPr/>
          <a:lstStyle/>
          <a:p>
            <a:r>
              <a:rPr lang="en-GB" dirty="0" smtClean="0"/>
              <a:t>Yutaka Murakami, Panasonic</a:t>
            </a:r>
            <a:endParaRPr lang="en-GB" dirty="0"/>
          </a:p>
        </p:txBody>
      </p:sp>
      <p:sp>
        <p:nvSpPr>
          <p:cNvPr id="10"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3</a:t>
            </a:fld>
            <a:endParaRPr lang="en-GB" dirty="0"/>
          </a:p>
        </p:txBody>
      </p:sp>
      <p:sp>
        <p:nvSpPr>
          <p:cNvPr id="11" name="Date Placeholder 3"/>
          <p:cNvSpPr>
            <a:spLocks noGrp="1"/>
          </p:cNvSpPr>
          <p:nvPr>
            <p:ph type="dt" idx="15"/>
          </p:nvPr>
        </p:nvSpPr>
        <p:spPr>
          <a:xfrm>
            <a:off x="696912" y="333375"/>
            <a:ext cx="2303451" cy="273050"/>
          </a:xfrm>
        </p:spPr>
        <p:txBody>
          <a:bodyPr/>
          <a:lstStyle/>
          <a:p>
            <a:r>
              <a:rPr lang="en-US" dirty="0" smtClean="0"/>
              <a:t>May 2017</a:t>
            </a:r>
            <a:endParaRPr lang="en-GB" dirty="0"/>
          </a:p>
        </p:txBody>
      </p:sp>
      <mc:AlternateContent xmlns:mc="http://schemas.openxmlformats.org/markup-compatibility/2006" xmlns:a14="http://schemas.microsoft.com/office/drawing/2010/main">
        <mc:Choice Requires="a14">
          <p:sp>
            <p:nvSpPr>
              <p:cNvPr id="7" name="コンテンツ プレースホルダー 2"/>
              <p:cNvSpPr>
                <a:spLocks noGrp="1"/>
              </p:cNvSpPr>
              <p:nvPr>
                <p:ph idx="1"/>
              </p:nvPr>
            </p:nvSpPr>
            <p:spPr>
              <a:xfrm>
                <a:off x="673796" y="3933056"/>
                <a:ext cx="8002660" cy="2088232"/>
              </a:xfrm>
            </p:spPr>
            <p:txBody>
              <a:bodyPr/>
              <a:lstStyle/>
              <a:p>
                <a:r>
                  <a:rPr lang="en-US" altLang="ja-JP" sz="1600" dirty="0" smtClean="0"/>
                  <a:t>M</a:t>
                </a:r>
                <a14:m>
                  <m:oMath xmlns:m="http://schemas.openxmlformats.org/officeDocument/2006/math">
                    <m:r>
                      <a:rPr lang="en-US" altLang="ja-JP" sz="1600" b="1" i="0" smtClean="0">
                        <a:latin typeface="Cambria Math"/>
                      </a:rPr>
                      <m:t>𝐨𝐝𝐮𝐥𝐚𝐭𝐞𝐝</m:t>
                    </m:r>
                    <m:r>
                      <a:rPr lang="en-US" altLang="ja-JP" sz="1600" b="1" i="0" smtClean="0">
                        <a:latin typeface="Cambria Math"/>
                      </a:rPr>
                      <m:t> </m:t>
                    </m:r>
                    <m:r>
                      <a:rPr lang="en-US" altLang="ja-JP" sz="1600" b="1" i="0" smtClean="0">
                        <a:latin typeface="Cambria Math"/>
                      </a:rPr>
                      <m:t>𝐯𝐞𝐜𝐭𝐨𝐫</m:t>
                    </m:r>
                    <m:r>
                      <a:rPr lang="en-US" altLang="ja-JP" sz="1600" b="1" i="1" smtClean="0">
                        <a:latin typeface="Cambria Math"/>
                      </a:rPr>
                      <m:t> </m:t>
                    </m:r>
                    <m:r>
                      <a:rPr lang="en-US" altLang="ja-JP" sz="1600" b="0" i="1" smtClean="0">
                        <a:latin typeface="Cambria Math"/>
                      </a:rPr>
                      <m:t> </m:t>
                    </m:r>
                    <m:r>
                      <a:rPr lang="en-US" altLang="ja-JP" sz="1600" b="0" i="1">
                        <a:latin typeface="Cambria Math"/>
                      </a:rPr>
                      <m:t>𝑆</m:t>
                    </m:r>
                    <m:d>
                      <m:dPr>
                        <m:ctrlPr>
                          <a:rPr lang="en-US" altLang="ja-JP" sz="1600" b="0" i="1">
                            <a:latin typeface="Cambria Math"/>
                          </a:rPr>
                        </m:ctrlPr>
                      </m:dPr>
                      <m:e>
                        <m:r>
                          <a:rPr lang="en-US" altLang="ja-JP" sz="1600" b="0" i="1">
                            <a:latin typeface="Cambria Math"/>
                          </a:rPr>
                          <m:t>𝑖</m:t>
                        </m:r>
                      </m:e>
                    </m:d>
                    <m:r>
                      <a:rPr lang="en-US" altLang="ja-JP" sz="1600" b="0" i="1">
                        <a:latin typeface="Cambria Math"/>
                      </a:rPr>
                      <m:t>=</m:t>
                    </m:r>
                    <m:d>
                      <m:dPr>
                        <m:begChr m:val="["/>
                        <m:endChr m:val="]"/>
                        <m:ctrlPr>
                          <a:rPr lang="en-US" altLang="ja-JP" sz="1600" b="0" i="1">
                            <a:latin typeface="Cambria Math"/>
                          </a:rPr>
                        </m:ctrlPr>
                      </m:dPr>
                      <m:e>
                        <m:m>
                          <m:mPr>
                            <m:mcs>
                              <m:mc>
                                <m:mcPr>
                                  <m:count m:val="1"/>
                                  <m:mcJc m:val="center"/>
                                </m:mcPr>
                              </m:mc>
                            </m:mcs>
                            <m:ctrlPr>
                              <a:rPr lang="en-US" altLang="ja-JP" sz="1600" b="0" i="1">
                                <a:latin typeface="Cambria Math"/>
                              </a:rPr>
                            </m:ctrlPr>
                          </m:mPr>
                          <m:mr>
                            <m:e>
                              <m:sSub>
                                <m:sSubPr>
                                  <m:ctrlPr>
                                    <a:rPr lang="en-US" altLang="ja-JP" sz="1600" b="0" i="1">
                                      <a:latin typeface="Cambria Math"/>
                                    </a:rPr>
                                  </m:ctrlPr>
                                </m:sSubPr>
                                <m:e>
                                  <m:r>
                                    <a:rPr lang="en-US" altLang="ja-JP" sz="1600" b="0" i="1">
                                      <a:latin typeface="Cambria Math"/>
                                    </a:rPr>
                                    <m:t>𝑠</m:t>
                                  </m:r>
                                </m:e>
                                <m:sub>
                                  <m:r>
                                    <a:rPr lang="en-US" altLang="ja-JP" sz="1600" b="0" i="1">
                                      <a:latin typeface="Cambria Math"/>
                                    </a:rPr>
                                    <m:t>1</m:t>
                                  </m:r>
                                </m:sub>
                              </m:sSub>
                              <m:d>
                                <m:dPr>
                                  <m:ctrlPr>
                                    <a:rPr lang="en-US" altLang="ja-JP" sz="1600" b="0" i="1">
                                      <a:latin typeface="Cambria Math"/>
                                    </a:rPr>
                                  </m:ctrlPr>
                                </m:dPr>
                                <m:e>
                                  <m:r>
                                    <a:rPr lang="en-US" altLang="ja-JP" sz="1600" b="0" i="1">
                                      <a:latin typeface="Cambria Math"/>
                                    </a:rPr>
                                    <m:t>𝑖</m:t>
                                  </m:r>
                                </m:e>
                              </m:d>
                            </m:e>
                          </m:mr>
                          <m:mr>
                            <m:e>
                              <m:sSub>
                                <m:sSubPr>
                                  <m:ctrlPr>
                                    <a:rPr lang="en-US" altLang="ja-JP" sz="1600" i="1">
                                      <a:latin typeface="Cambria Math"/>
                                    </a:rPr>
                                  </m:ctrlPr>
                                </m:sSubPr>
                                <m:e>
                                  <m:r>
                                    <a:rPr lang="en-US" altLang="ja-JP" sz="1600" i="1">
                                      <a:latin typeface="Cambria Math"/>
                                    </a:rPr>
                                    <m:t>𝑠</m:t>
                                  </m:r>
                                </m:e>
                                <m:sub>
                                  <m:r>
                                    <a:rPr lang="en-US" altLang="ja-JP" sz="1600" b="0" i="1">
                                      <a:latin typeface="Cambria Math"/>
                                    </a:rPr>
                                    <m:t>2</m:t>
                                  </m:r>
                                </m:sub>
                              </m:sSub>
                              <m:d>
                                <m:dPr>
                                  <m:ctrlPr>
                                    <a:rPr lang="en-US" altLang="ja-JP" sz="1600" i="1">
                                      <a:latin typeface="Cambria Math"/>
                                    </a:rPr>
                                  </m:ctrlPr>
                                </m:dPr>
                                <m:e>
                                  <m:r>
                                    <a:rPr lang="en-US" altLang="ja-JP" sz="1600" i="1">
                                      <a:latin typeface="Cambria Math"/>
                                    </a:rPr>
                                    <m:t>𝑖</m:t>
                                  </m:r>
                                </m:e>
                              </m:d>
                            </m:e>
                          </m:mr>
                        </m:m>
                      </m:e>
                    </m:d>
                  </m:oMath>
                </a14:m>
                <a:r>
                  <a:rPr lang="en-US" altLang="ja-JP" sz="1600" dirty="0" smtClean="0"/>
                  <a:t>                    Precoding matrix</a:t>
                </a:r>
                <a:r>
                  <a:rPr lang="ja-JP" altLang="en-US" sz="1600" dirty="0" smtClean="0"/>
                  <a:t> </a:t>
                </a:r>
                <a14:m>
                  <m:oMath xmlns:m="http://schemas.openxmlformats.org/officeDocument/2006/math">
                    <m:r>
                      <a:rPr lang="en-US" altLang="ja-JP" sz="1600" b="1" i="0" smtClean="0">
                        <a:latin typeface="Cambria Math"/>
                      </a:rPr>
                      <m:t> </m:t>
                    </m:r>
                    <m:r>
                      <a:rPr lang="en-US" altLang="ja-JP" sz="1600" b="0" i="1">
                        <a:latin typeface="Cambria Math"/>
                      </a:rPr>
                      <m:t>𝐺</m:t>
                    </m:r>
                    <m:r>
                      <a:rPr lang="en-US" altLang="ja-JP" sz="1600" b="0" i="1">
                        <a:latin typeface="Cambria Math"/>
                      </a:rPr>
                      <m:t>=</m:t>
                    </m:r>
                    <m:d>
                      <m:dPr>
                        <m:begChr m:val="["/>
                        <m:endChr m:val="]"/>
                        <m:ctrlPr>
                          <a:rPr lang="en-US" altLang="ja-JP" sz="1600" b="0" i="1">
                            <a:latin typeface="Cambria Math"/>
                          </a:rPr>
                        </m:ctrlPr>
                      </m:dPr>
                      <m:e>
                        <m:m>
                          <m:mPr>
                            <m:mcs>
                              <m:mc>
                                <m:mcPr>
                                  <m:count m:val="2"/>
                                  <m:mcJc m:val="center"/>
                                </m:mcPr>
                              </m:mc>
                            </m:mcs>
                            <m:ctrlPr>
                              <a:rPr lang="en-US" altLang="ja-JP" sz="1600" b="0" i="1">
                                <a:latin typeface="Cambria Math"/>
                              </a:rPr>
                            </m:ctrlPr>
                          </m:mPr>
                          <m:mr>
                            <m:e>
                              <m:func>
                                <m:funcPr>
                                  <m:ctrlPr>
                                    <a:rPr lang="en-US" altLang="ja-JP" sz="1600" b="0" i="1">
                                      <a:latin typeface="Cambria Math"/>
                                    </a:rPr>
                                  </m:ctrlPr>
                                </m:funcPr>
                                <m:fName>
                                  <m:r>
                                    <m:rPr>
                                      <m:sty m:val="p"/>
                                      <m:brk m:alnAt="7"/>
                                    </m:rPr>
                                    <a:rPr lang="en-US" altLang="ja-JP" sz="1600" b="0">
                                      <a:latin typeface="Cambria Math"/>
                                    </a:rPr>
                                    <m:t>c</m:t>
                                  </m:r>
                                  <m:r>
                                    <m:rPr>
                                      <m:sty m:val="p"/>
                                    </m:rPr>
                                    <a:rPr lang="en-US" altLang="ja-JP" sz="1600" b="0">
                                      <a:latin typeface="Cambria Math"/>
                                    </a:rPr>
                                    <m:t>os</m:t>
                                  </m:r>
                                </m:fName>
                                <m:e>
                                  <m:r>
                                    <a:rPr lang="ja-JP" altLang="en-US" sz="1600" b="0" i="1">
                                      <a:latin typeface="Cambria Math"/>
                                    </a:rPr>
                                    <m:t>𝜃</m:t>
                                  </m:r>
                                </m:e>
                              </m:func>
                            </m:e>
                            <m:e>
                              <m:r>
                                <a:rPr lang="en-US" altLang="ja-JP" sz="1600" b="0" i="1">
                                  <a:latin typeface="Cambria Math"/>
                                </a:rPr>
                                <m:t>−</m:t>
                              </m:r>
                              <m:func>
                                <m:funcPr>
                                  <m:ctrlPr>
                                    <a:rPr lang="en-US" altLang="ja-JP" sz="1600" b="0" i="1">
                                      <a:latin typeface="Cambria Math"/>
                                    </a:rPr>
                                  </m:ctrlPr>
                                </m:funcPr>
                                <m:fName>
                                  <m:r>
                                    <m:rPr>
                                      <m:sty m:val="p"/>
                                    </m:rPr>
                                    <a:rPr lang="en-US" altLang="ja-JP" sz="1600" b="0">
                                      <a:latin typeface="Cambria Math"/>
                                    </a:rPr>
                                    <m:t>sin</m:t>
                                  </m:r>
                                </m:fName>
                                <m:e>
                                  <m:r>
                                    <a:rPr lang="ja-JP" altLang="en-US" sz="1600" b="0" i="1">
                                      <a:latin typeface="Cambria Math"/>
                                    </a:rPr>
                                    <m:t>𝜃</m:t>
                                  </m:r>
                                </m:e>
                              </m:func>
                            </m:e>
                          </m:mr>
                          <m:mr>
                            <m:e>
                              <m:func>
                                <m:funcPr>
                                  <m:ctrlPr>
                                    <a:rPr lang="en-US" altLang="ja-JP" sz="1600" b="0" i="1">
                                      <a:latin typeface="Cambria Math"/>
                                    </a:rPr>
                                  </m:ctrlPr>
                                </m:funcPr>
                                <m:fName>
                                  <m:r>
                                    <m:rPr>
                                      <m:sty m:val="p"/>
                                    </m:rPr>
                                    <a:rPr lang="en-US" altLang="ja-JP" sz="1600" b="0">
                                      <a:latin typeface="Cambria Math"/>
                                    </a:rPr>
                                    <m:t>sin</m:t>
                                  </m:r>
                                </m:fName>
                                <m:e>
                                  <m:r>
                                    <a:rPr lang="ja-JP" altLang="en-US" sz="1600" b="0" i="1">
                                      <a:latin typeface="Cambria Math"/>
                                    </a:rPr>
                                    <m:t>𝜃</m:t>
                                  </m:r>
                                </m:e>
                              </m:func>
                            </m:e>
                            <m:e>
                              <m:func>
                                <m:funcPr>
                                  <m:ctrlPr>
                                    <a:rPr lang="en-US" altLang="ja-JP" sz="1600" b="0" i="1">
                                      <a:latin typeface="Cambria Math"/>
                                    </a:rPr>
                                  </m:ctrlPr>
                                </m:funcPr>
                                <m:fName>
                                  <m:r>
                                    <m:rPr>
                                      <m:sty m:val="p"/>
                                    </m:rPr>
                                    <a:rPr lang="en-US" altLang="ja-JP" sz="1600" b="0">
                                      <a:latin typeface="Cambria Math"/>
                                    </a:rPr>
                                    <m:t>cos</m:t>
                                  </m:r>
                                </m:fName>
                                <m:e>
                                  <m:r>
                                    <a:rPr lang="ja-JP" altLang="en-US" sz="1600" b="0" i="1">
                                      <a:latin typeface="Cambria Math"/>
                                    </a:rPr>
                                    <m:t>𝜃</m:t>
                                  </m:r>
                                </m:e>
                              </m:func>
                            </m:e>
                          </m:mr>
                        </m:m>
                      </m:e>
                    </m:d>
                  </m:oMath>
                </a14:m>
                <a:endParaRPr lang="en-US" altLang="ja-JP" sz="1600" dirty="0"/>
              </a:p>
              <a:p>
                <a:pPr marL="0"/>
                <a:r>
                  <a:rPr lang="en-US" altLang="ja-JP" sz="1600" dirty="0" smtClean="0"/>
                  <a:t>T</a:t>
                </a:r>
                <a14:m>
                  <m:oMath xmlns:m="http://schemas.openxmlformats.org/officeDocument/2006/math">
                    <m:r>
                      <a:rPr lang="en-US" altLang="ja-JP" sz="1600" b="1" i="0" smtClean="0">
                        <a:latin typeface="Cambria Math"/>
                      </a:rPr>
                      <m:t>𝐫𝐚𝐧𝐬𝐦𝐢𝐭</m:t>
                    </m:r>
                    <m:r>
                      <a:rPr lang="en-US" altLang="ja-JP" sz="1600" b="1" i="0" smtClean="0">
                        <a:latin typeface="Cambria Math"/>
                      </a:rPr>
                      <m:t> </m:t>
                    </m:r>
                    <m:r>
                      <a:rPr lang="en-US" altLang="ja-JP" sz="1600" b="1" i="0" smtClean="0">
                        <a:latin typeface="Cambria Math"/>
                      </a:rPr>
                      <m:t>𝐯𝐞𝐜𝐭𝐨𝐫</m:t>
                    </m:r>
                    <m:r>
                      <a:rPr lang="en-US" altLang="ja-JP" sz="1600" b="1" i="0" smtClean="0">
                        <a:latin typeface="Cambria Math"/>
                      </a:rPr>
                      <m:t>  </m:t>
                    </m:r>
                    <m:r>
                      <a:rPr lang="en-US" altLang="ja-JP" sz="1600" i="1">
                        <a:latin typeface="Cambria Math"/>
                      </a:rPr>
                      <m:t>𝑋</m:t>
                    </m:r>
                    <m:d>
                      <m:dPr>
                        <m:ctrlPr>
                          <a:rPr lang="en-US" altLang="ja-JP" sz="1600" i="1">
                            <a:latin typeface="Cambria Math"/>
                          </a:rPr>
                        </m:ctrlPr>
                      </m:dPr>
                      <m:e>
                        <m:r>
                          <a:rPr lang="en-US" altLang="ja-JP" sz="1600" i="1">
                            <a:latin typeface="Cambria Math"/>
                          </a:rPr>
                          <m:t>𝑖</m:t>
                        </m:r>
                      </m:e>
                    </m:d>
                    <m:r>
                      <a:rPr lang="en-US" altLang="ja-JP" sz="1600" i="1">
                        <a:latin typeface="Cambria Math"/>
                      </a:rPr>
                      <m:t>=</m:t>
                    </m:r>
                    <m:d>
                      <m:dPr>
                        <m:begChr m:val="["/>
                        <m:endChr m:val="]"/>
                        <m:ctrlPr>
                          <a:rPr lang="en-US" altLang="ja-JP" sz="1600" i="1">
                            <a:latin typeface="Cambria Math"/>
                          </a:rPr>
                        </m:ctrlPr>
                      </m:dPr>
                      <m:e>
                        <m:m>
                          <m:mPr>
                            <m:mcs>
                              <m:mc>
                                <m:mcPr>
                                  <m:count m:val="1"/>
                                  <m:mcJc m:val="center"/>
                                </m:mcPr>
                              </m:mc>
                            </m:mcs>
                            <m:ctrlPr>
                              <a:rPr lang="en-US" altLang="ja-JP" sz="1600" i="1">
                                <a:latin typeface="Cambria Math"/>
                              </a:rPr>
                            </m:ctrlPr>
                          </m:mPr>
                          <m:mr>
                            <m:e>
                              <m:sSub>
                                <m:sSubPr>
                                  <m:ctrlPr>
                                    <a:rPr lang="en-US" altLang="ja-JP" sz="1600" i="1">
                                      <a:latin typeface="Cambria Math"/>
                                    </a:rPr>
                                  </m:ctrlPr>
                                </m:sSubPr>
                                <m:e>
                                  <m:r>
                                    <a:rPr lang="en-US" altLang="ja-JP" sz="1600" i="1">
                                      <a:latin typeface="Cambria Math"/>
                                    </a:rPr>
                                    <m:t>𝑥</m:t>
                                  </m:r>
                                </m:e>
                                <m:sub>
                                  <m:r>
                                    <a:rPr lang="en-US" altLang="ja-JP" sz="1600" i="1">
                                      <a:latin typeface="Cambria Math"/>
                                    </a:rPr>
                                    <m:t>1</m:t>
                                  </m:r>
                                </m:sub>
                              </m:sSub>
                              <m:d>
                                <m:dPr>
                                  <m:ctrlPr>
                                    <a:rPr lang="en-US" altLang="ja-JP" sz="1600" i="1">
                                      <a:latin typeface="Cambria Math"/>
                                    </a:rPr>
                                  </m:ctrlPr>
                                </m:dPr>
                                <m:e>
                                  <m:r>
                                    <a:rPr lang="en-US" altLang="ja-JP" sz="1600" i="1">
                                      <a:latin typeface="Cambria Math"/>
                                    </a:rPr>
                                    <m:t>𝑖</m:t>
                                  </m:r>
                                </m:e>
                              </m:d>
                            </m:e>
                          </m:mr>
                          <m:mr>
                            <m:e>
                              <m:sSub>
                                <m:sSubPr>
                                  <m:ctrlPr>
                                    <a:rPr lang="en-US" altLang="ja-JP" sz="1600" i="1">
                                      <a:latin typeface="Cambria Math"/>
                                    </a:rPr>
                                  </m:ctrlPr>
                                </m:sSubPr>
                                <m:e>
                                  <m:r>
                                    <a:rPr lang="en-US" altLang="ja-JP" sz="1600" i="1">
                                      <a:latin typeface="Cambria Math"/>
                                    </a:rPr>
                                    <m:t>𝑥</m:t>
                                  </m:r>
                                </m:e>
                                <m:sub>
                                  <m:r>
                                    <a:rPr lang="en-US" altLang="ja-JP" sz="1600" i="1">
                                      <a:latin typeface="Cambria Math"/>
                                    </a:rPr>
                                    <m:t>2</m:t>
                                  </m:r>
                                </m:sub>
                              </m:sSub>
                              <m:d>
                                <m:dPr>
                                  <m:ctrlPr>
                                    <a:rPr lang="en-US" altLang="ja-JP" sz="1600" i="1">
                                      <a:latin typeface="Cambria Math"/>
                                    </a:rPr>
                                  </m:ctrlPr>
                                </m:dPr>
                                <m:e>
                                  <m:r>
                                    <a:rPr lang="en-US" altLang="ja-JP" sz="1600" i="1">
                                      <a:latin typeface="Cambria Math"/>
                                    </a:rPr>
                                    <m:t>𝑖</m:t>
                                  </m:r>
                                </m:e>
                              </m:d>
                            </m:e>
                          </m:mr>
                        </m:m>
                      </m:e>
                    </m:d>
                  </m:oMath>
                </a14:m>
                <a:r>
                  <a:rPr kumimoji="1" lang="en-US" altLang="ja-JP" sz="1600" dirty="0" smtClean="0"/>
                  <a:t>                      Channel matrix</a:t>
                </a:r>
                <a:r>
                  <a:rPr kumimoji="1" lang="ja-JP" altLang="en-US" sz="1600" dirty="0" smtClean="0"/>
                  <a:t> </a:t>
                </a:r>
                <a14:m>
                  <m:oMath xmlns:m="http://schemas.openxmlformats.org/officeDocument/2006/math">
                    <m:r>
                      <a:rPr kumimoji="1" lang="en-US" altLang="ja-JP" sz="1600" b="1" i="0" smtClean="0">
                        <a:latin typeface="Cambria Math"/>
                      </a:rPr>
                      <m:t> </m:t>
                    </m:r>
                    <m:r>
                      <a:rPr kumimoji="1" lang="en-US" altLang="ja-JP" sz="1600" b="0" i="1" smtClean="0">
                        <a:latin typeface="Cambria Math"/>
                      </a:rPr>
                      <m:t>𝐻</m:t>
                    </m:r>
                    <m:d>
                      <m:dPr>
                        <m:ctrlPr>
                          <a:rPr kumimoji="1" lang="en-US" altLang="ja-JP" sz="1600" b="0" i="1" smtClean="0">
                            <a:latin typeface="Cambria Math"/>
                          </a:rPr>
                        </m:ctrlPr>
                      </m:dPr>
                      <m:e>
                        <m:r>
                          <a:rPr kumimoji="1" lang="en-US" altLang="ja-JP" sz="1600" b="0" i="1" smtClean="0">
                            <a:latin typeface="Cambria Math"/>
                          </a:rPr>
                          <m:t>𝑖</m:t>
                        </m:r>
                      </m:e>
                    </m:d>
                    <m:r>
                      <a:rPr kumimoji="1" lang="en-US" altLang="ja-JP" sz="1600" b="0" i="1" smtClean="0">
                        <a:latin typeface="Cambria Math"/>
                      </a:rPr>
                      <m:t>=</m:t>
                    </m:r>
                    <m:d>
                      <m:dPr>
                        <m:begChr m:val="["/>
                        <m:endChr m:val="]"/>
                        <m:ctrlPr>
                          <a:rPr kumimoji="1" lang="en-US" altLang="ja-JP" sz="1600" b="0" i="1" smtClean="0">
                            <a:latin typeface="Cambria Math"/>
                          </a:rPr>
                        </m:ctrlPr>
                      </m:dPr>
                      <m:e>
                        <m:m>
                          <m:mPr>
                            <m:mcs>
                              <m:mc>
                                <m:mcPr>
                                  <m:count m:val="2"/>
                                  <m:mcJc m:val="center"/>
                                </m:mcPr>
                              </m:mc>
                            </m:mcs>
                            <m:ctrlPr>
                              <a:rPr kumimoji="1" lang="en-US" altLang="ja-JP" sz="1600" b="0" i="1" smtClean="0">
                                <a:latin typeface="Cambria Math"/>
                              </a:rPr>
                            </m:ctrlPr>
                          </m:mPr>
                          <m:mr>
                            <m:e>
                              <m:sSub>
                                <m:sSubPr>
                                  <m:ctrlPr>
                                    <a:rPr kumimoji="1" lang="en-US" altLang="ja-JP" sz="1600" b="0" i="1" smtClean="0">
                                      <a:latin typeface="Cambria Math"/>
                                    </a:rPr>
                                  </m:ctrlPr>
                                </m:sSubPr>
                                <m:e>
                                  <m:r>
                                    <a:rPr kumimoji="1" lang="en-US" altLang="ja-JP" sz="1600" b="0" i="1" smtClean="0">
                                      <a:latin typeface="Cambria Math"/>
                                    </a:rPr>
                                    <m:t>h</m:t>
                                  </m:r>
                                </m:e>
                                <m:sub>
                                  <m:r>
                                    <a:rPr kumimoji="1" lang="en-US" altLang="ja-JP" sz="1600" b="0" i="1" smtClean="0">
                                      <a:latin typeface="Cambria Math"/>
                                    </a:rPr>
                                    <m:t>11</m:t>
                                  </m:r>
                                </m:sub>
                              </m:sSub>
                              <m:d>
                                <m:dPr>
                                  <m:ctrlPr>
                                    <a:rPr kumimoji="1" lang="en-US" altLang="ja-JP" sz="1600" b="0" i="1" smtClean="0">
                                      <a:latin typeface="Cambria Math"/>
                                    </a:rPr>
                                  </m:ctrlPr>
                                </m:dPr>
                                <m:e>
                                  <m:r>
                                    <a:rPr kumimoji="1" lang="en-US" altLang="ja-JP" sz="1600" b="0" i="1" smtClean="0">
                                      <a:latin typeface="Cambria Math"/>
                                    </a:rPr>
                                    <m:t>𝑖</m:t>
                                  </m:r>
                                </m:e>
                              </m:d>
                            </m:e>
                            <m:e>
                              <m:sSub>
                                <m:sSubPr>
                                  <m:ctrlPr>
                                    <a:rPr lang="en-US" altLang="ja-JP" sz="1600" i="1">
                                      <a:latin typeface="Cambria Math"/>
                                    </a:rPr>
                                  </m:ctrlPr>
                                </m:sSubPr>
                                <m:e>
                                  <m:r>
                                    <a:rPr lang="en-US" altLang="ja-JP" sz="1600" i="1">
                                      <a:latin typeface="Cambria Math"/>
                                    </a:rPr>
                                    <m:t>h</m:t>
                                  </m:r>
                                </m:e>
                                <m:sub>
                                  <m:r>
                                    <a:rPr lang="en-US" altLang="ja-JP" sz="1600" i="1">
                                      <a:latin typeface="Cambria Math"/>
                                    </a:rPr>
                                    <m:t>1</m:t>
                                  </m:r>
                                  <m:r>
                                    <a:rPr lang="en-US" altLang="ja-JP" sz="1600" b="0" i="1" smtClean="0">
                                      <a:latin typeface="Cambria Math"/>
                                    </a:rPr>
                                    <m:t>2</m:t>
                                  </m:r>
                                </m:sub>
                              </m:sSub>
                              <m:d>
                                <m:dPr>
                                  <m:ctrlPr>
                                    <a:rPr lang="en-US" altLang="ja-JP" sz="1600" i="1">
                                      <a:latin typeface="Cambria Math"/>
                                    </a:rPr>
                                  </m:ctrlPr>
                                </m:dPr>
                                <m:e>
                                  <m:r>
                                    <a:rPr lang="en-US" altLang="ja-JP" sz="1600" i="1">
                                      <a:latin typeface="Cambria Math"/>
                                    </a:rPr>
                                    <m:t>𝑖</m:t>
                                  </m:r>
                                </m:e>
                              </m:d>
                            </m:e>
                          </m:mr>
                          <m:mr>
                            <m:e>
                              <m:sSub>
                                <m:sSubPr>
                                  <m:ctrlPr>
                                    <a:rPr lang="en-US" altLang="ja-JP" sz="1600" i="1">
                                      <a:latin typeface="Cambria Math"/>
                                    </a:rPr>
                                  </m:ctrlPr>
                                </m:sSubPr>
                                <m:e>
                                  <m:r>
                                    <a:rPr lang="en-US" altLang="ja-JP" sz="1600" i="1">
                                      <a:latin typeface="Cambria Math"/>
                                    </a:rPr>
                                    <m:t>h</m:t>
                                  </m:r>
                                </m:e>
                                <m:sub>
                                  <m:r>
                                    <a:rPr lang="en-US" altLang="ja-JP" sz="1600" b="0" i="1" smtClean="0">
                                      <a:latin typeface="Cambria Math"/>
                                    </a:rPr>
                                    <m:t>2</m:t>
                                  </m:r>
                                  <m:r>
                                    <a:rPr lang="en-US" altLang="ja-JP" sz="1600" i="1">
                                      <a:latin typeface="Cambria Math"/>
                                    </a:rPr>
                                    <m:t>1</m:t>
                                  </m:r>
                                </m:sub>
                              </m:sSub>
                              <m:d>
                                <m:dPr>
                                  <m:ctrlPr>
                                    <a:rPr lang="en-US" altLang="ja-JP" sz="1600" i="1">
                                      <a:latin typeface="Cambria Math"/>
                                    </a:rPr>
                                  </m:ctrlPr>
                                </m:dPr>
                                <m:e>
                                  <m:r>
                                    <a:rPr lang="en-US" altLang="ja-JP" sz="1600" i="1">
                                      <a:latin typeface="Cambria Math"/>
                                    </a:rPr>
                                    <m:t>𝑖</m:t>
                                  </m:r>
                                </m:e>
                              </m:d>
                            </m:e>
                            <m:e>
                              <m:sSub>
                                <m:sSubPr>
                                  <m:ctrlPr>
                                    <a:rPr lang="en-US" altLang="ja-JP" sz="1600" i="1">
                                      <a:latin typeface="Cambria Math"/>
                                    </a:rPr>
                                  </m:ctrlPr>
                                </m:sSubPr>
                                <m:e>
                                  <m:r>
                                    <a:rPr lang="en-US" altLang="ja-JP" sz="1600" i="1">
                                      <a:latin typeface="Cambria Math"/>
                                    </a:rPr>
                                    <m:t>h</m:t>
                                  </m:r>
                                </m:e>
                                <m:sub>
                                  <m:r>
                                    <a:rPr lang="en-US" altLang="ja-JP" sz="1600" b="0" i="1" smtClean="0">
                                      <a:latin typeface="Cambria Math"/>
                                    </a:rPr>
                                    <m:t>22</m:t>
                                  </m:r>
                                </m:sub>
                              </m:sSub>
                              <m:d>
                                <m:dPr>
                                  <m:ctrlPr>
                                    <a:rPr lang="en-US" altLang="ja-JP" sz="1600" i="1">
                                      <a:latin typeface="Cambria Math"/>
                                    </a:rPr>
                                  </m:ctrlPr>
                                </m:dPr>
                                <m:e>
                                  <m:r>
                                    <a:rPr lang="en-US" altLang="ja-JP" sz="1600" i="1">
                                      <a:latin typeface="Cambria Math"/>
                                    </a:rPr>
                                    <m:t>𝑖</m:t>
                                  </m:r>
                                </m:e>
                              </m:d>
                            </m:e>
                          </m:mr>
                        </m:m>
                      </m:e>
                    </m:d>
                  </m:oMath>
                </a14:m>
                <a:r>
                  <a:rPr kumimoji="1" lang="en-US" altLang="ja-JP" sz="1600" dirty="0" smtClean="0"/>
                  <a:t>    </a:t>
                </a:r>
                <a:r>
                  <a:rPr lang="en-US" altLang="ja-JP" sz="1600" dirty="0" smtClean="0"/>
                  <a:t>N</a:t>
                </a:r>
                <a14:m>
                  <m:oMath xmlns:m="http://schemas.openxmlformats.org/officeDocument/2006/math">
                    <m:r>
                      <a:rPr lang="en-US" altLang="ja-JP" sz="1600" b="1" i="0" smtClean="0">
                        <a:latin typeface="Cambria Math"/>
                      </a:rPr>
                      <m:t>𝐨𝐢𝐬𝐞</m:t>
                    </m:r>
                    <m:r>
                      <a:rPr lang="en-US" altLang="ja-JP" sz="1600" b="1" i="0" smtClean="0">
                        <a:latin typeface="Cambria Math"/>
                      </a:rPr>
                      <m:t> </m:t>
                    </m:r>
                    <m:r>
                      <a:rPr lang="en-US" altLang="ja-JP" sz="1600" b="1" i="0" smtClean="0">
                        <a:latin typeface="Cambria Math"/>
                      </a:rPr>
                      <m:t>𝐯𝐞𝐜𝐭𝐨𝐫</m:t>
                    </m:r>
                    <m:r>
                      <a:rPr lang="en-US" altLang="ja-JP" sz="1600" b="1" i="0" smtClean="0">
                        <a:latin typeface="Cambria Math"/>
                      </a:rPr>
                      <m:t> </m:t>
                    </m:r>
                    <m:r>
                      <a:rPr lang="en-US" altLang="ja-JP" sz="1600" b="0" i="1" smtClean="0">
                        <a:latin typeface="Cambria Math"/>
                      </a:rPr>
                      <m:t> </m:t>
                    </m:r>
                    <m:r>
                      <a:rPr lang="en-US" altLang="ja-JP" sz="1600" b="0" i="1" smtClean="0">
                        <a:latin typeface="Cambria Math"/>
                      </a:rPr>
                      <m:t>𝑍</m:t>
                    </m:r>
                    <m:d>
                      <m:dPr>
                        <m:ctrlPr>
                          <a:rPr lang="en-US" altLang="ja-JP" sz="1600" b="0" i="1" smtClean="0">
                            <a:latin typeface="Cambria Math"/>
                          </a:rPr>
                        </m:ctrlPr>
                      </m:dPr>
                      <m:e>
                        <m:r>
                          <a:rPr lang="en-US" altLang="ja-JP" sz="1600" b="0" i="1" smtClean="0">
                            <a:latin typeface="Cambria Math"/>
                          </a:rPr>
                          <m:t>𝑖</m:t>
                        </m:r>
                      </m:e>
                    </m:d>
                    <m:r>
                      <a:rPr lang="en-US" altLang="ja-JP" sz="1600" b="0" i="1" smtClean="0">
                        <a:latin typeface="Cambria Math"/>
                      </a:rPr>
                      <m:t>=</m:t>
                    </m:r>
                    <m:d>
                      <m:dPr>
                        <m:begChr m:val="["/>
                        <m:endChr m:val="]"/>
                        <m:ctrlPr>
                          <a:rPr lang="en-US" altLang="ja-JP" sz="1600" b="0" i="1" smtClean="0">
                            <a:latin typeface="Cambria Math"/>
                          </a:rPr>
                        </m:ctrlPr>
                      </m:dPr>
                      <m:e>
                        <m:m>
                          <m:mPr>
                            <m:mcs>
                              <m:mc>
                                <m:mcPr>
                                  <m:count m:val="1"/>
                                  <m:mcJc m:val="center"/>
                                </m:mcPr>
                              </m:mc>
                            </m:mcs>
                            <m:ctrlPr>
                              <a:rPr lang="en-US" altLang="ja-JP" sz="1600" b="0" i="1" smtClean="0">
                                <a:latin typeface="Cambria Math"/>
                              </a:rPr>
                            </m:ctrlPr>
                          </m:mPr>
                          <m:mr>
                            <m:e>
                              <m:sSub>
                                <m:sSubPr>
                                  <m:ctrlPr>
                                    <a:rPr lang="en-US" altLang="ja-JP" sz="1600" b="0" i="1" smtClean="0">
                                      <a:latin typeface="Cambria Math"/>
                                    </a:rPr>
                                  </m:ctrlPr>
                                </m:sSubPr>
                                <m:e>
                                  <m:r>
                                    <a:rPr lang="en-US" altLang="ja-JP" sz="1600" b="0" i="1" smtClean="0">
                                      <a:latin typeface="Cambria Math"/>
                                    </a:rPr>
                                    <m:t>𝑧</m:t>
                                  </m:r>
                                </m:e>
                                <m:sub>
                                  <m:r>
                                    <a:rPr lang="en-US" altLang="ja-JP" sz="1600" b="0" i="1" smtClean="0">
                                      <a:latin typeface="Cambria Math"/>
                                    </a:rPr>
                                    <m:t>1</m:t>
                                  </m:r>
                                </m:sub>
                              </m:sSub>
                              <m:d>
                                <m:dPr>
                                  <m:ctrlPr>
                                    <a:rPr lang="en-US" altLang="ja-JP" sz="1600" b="0" i="1" smtClean="0">
                                      <a:latin typeface="Cambria Math"/>
                                    </a:rPr>
                                  </m:ctrlPr>
                                </m:dPr>
                                <m:e>
                                  <m:r>
                                    <a:rPr lang="en-US" altLang="ja-JP" sz="1600" b="0" i="1" smtClean="0">
                                      <a:latin typeface="Cambria Math"/>
                                    </a:rPr>
                                    <m:t>𝑖</m:t>
                                  </m:r>
                                </m:e>
                              </m:d>
                            </m:e>
                          </m:mr>
                          <m:mr>
                            <m:e>
                              <m:sSub>
                                <m:sSubPr>
                                  <m:ctrlPr>
                                    <a:rPr lang="en-US" altLang="ja-JP" sz="1600" i="1">
                                      <a:latin typeface="Cambria Math"/>
                                    </a:rPr>
                                  </m:ctrlPr>
                                </m:sSubPr>
                                <m:e>
                                  <m:r>
                                    <a:rPr lang="en-US" altLang="ja-JP" sz="1600" i="1">
                                      <a:latin typeface="Cambria Math"/>
                                    </a:rPr>
                                    <m:t>𝑧</m:t>
                                  </m:r>
                                </m:e>
                                <m:sub>
                                  <m:r>
                                    <a:rPr lang="en-US" altLang="ja-JP" sz="1600" i="1">
                                      <a:latin typeface="Cambria Math"/>
                                    </a:rPr>
                                    <m:t>1</m:t>
                                  </m:r>
                                </m:sub>
                              </m:sSub>
                              <m:d>
                                <m:dPr>
                                  <m:ctrlPr>
                                    <a:rPr lang="en-US" altLang="ja-JP" sz="1600" i="1">
                                      <a:latin typeface="Cambria Math"/>
                                    </a:rPr>
                                  </m:ctrlPr>
                                </m:dPr>
                                <m:e>
                                  <m:r>
                                    <a:rPr lang="en-US" altLang="ja-JP" sz="1600" i="1">
                                      <a:latin typeface="Cambria Math"/>
                                    </a:rPr>
                                    <m:t>𝑖</m:t>
                                  </m:r>
                                </m:e>
                              </m:d>
                            </m:e>
                          </m:mr>
                        </m:m>
                      </m:e>
                    </m:d>
                  </m:oMath>
                </a14:m>
                <a:r>
                  <a:rPr lang="en-US" altLang="ja-JP" sz="1600" dirty="0" smtClean="0"/>
                  <a:t>                              Receive vector  </a:t>
                </a:r>
                <a14:m>
                  <m:oMath xmlns:m="http://schemas.openxmlformats.org/officeDocument/2006/math">
                    <m:r>
                      <a:rPr lang="en-US" altLang="ja-JP" sz="1600" b="0" i="1" smtClean="0">
                        <a:latin typeface="Cambria Math"/>
                      </a:rPr>
                      <m:t>𝑌</m:t>
                    </m:r>
                    <m:d>
                      <m:dPr>
                        <m:ctrlPr>
                          <a:rPr lang="en-US" altLang="ja-JP" sz="1600" b="0" i="1" smtClean="0">
                            <a:latin typeface="Cambria Math"/>
                          </a:rPr>
                        </m:ctrlPr>
                      </m:dPr>
                      <m:e>
                        <m:r>
                          <a:rPr lang="en-US" altLang="ja-JP" sz="1600" b="0" i="1" smtClean="0">
                            <a:latin typeface="Cambria Math"/>
                          </a:rPr>
                          <m:t>𝑖</m:t>
                        </m:r>
                      </m:e>
                    </m:d>
                    <m:r>
                      <a:rPr lang="en-US" altLang="ja-JP" sz="1600" b="0" i="1" smtClean="0">
                        <a:latin typeface="Cambria Math"/>
                      </a:rPr>
                      <m:t>=</m:t>
                    </m:r>
                    <m:d>
                      <m:dPr>
                        <m:begChr m:val="["/>
                        <m:endChr m:val="]"/>
                        <m:ctrlPr>
                          <a:rPr lang="en-US" altLang="ja-JP" sz="1600" b="0" i="1" smtClean="0">
                            <a:latin typeface="Cambria Math"/>
                          </a:rPr>
                        </m:ctrlPr>
                      </m:dPr>
                      <m:e>
                        <m:m>
                          <m:mPr>
                            <m:mcs>
                              <m:mc>
                                <m:mcPr>
                                  <m:count m:val="1"/>
                                  <m:mcJc m:val="center"/>
                                </m:mcPr>
                              </m:mc>
                            </m:mcs>
                            <m:ctrlPr>
                              <a:rPr lang="en-US" altLang="ja-JP" sz="1600" b="0" i="1" smtClean="0">
                                <a:latin typeface="Cambria Math"/>
                              </a:rPr>
                            </m:ctrlPr>
                          </m:mPr>
                          <m:mr>
                            <m:e>
                              <m:sSub>
                                <m:sSubPr>
                                  <m:ctrlPr>
                                    <a:rPr lang="en-US" altLang="ja-JP" sz="1600" b="0" i="1" smtClean="0">
                                      <a:latin typeface="Cambria Math"/>
                                    </a:rPr>
                                  </m:ctrlPr>
                                </m:sSubPr>
                                <m:e>
                                  <m:r>
                                    <a:rPr lang="en-US" altLang="ja-JP" sz="1600" b="0" i="1" smtClean="0">
                                      <a:latin typeface="Cambria Math"/>
                                    </a:rPr>
                                    <m:t>𝑦</m:t>
                                  </m:r>
                                </m:e>
                                <m:sub>
                                  <m:r>
                                    <a:rPr lang="en-US" altLang="ja-JP" sz="1600" b="0" i="1" smtClean="0">
                                      <a:latin typeface="Cambria Math"/>
                                    </a:rPr>
                                    <m:t>1</m:t>
                                  </m:r>
                                </m:sub>
                              </m:sSub>
                              <m:d>
                                <m:dPr>
                                  <m:ctrlPr>
                                    <a:rPr lang="en-US" altLang="ja-JP" sz="1600" b="0" i="1" smtClean="0">
                                      <a:latin typeface="Cambria Math"/>
                                    </a:rPr>
                                  </m:ctrlPr>
                                </m:dPr>
                                <m:e>
                                  <m:r>
                                    <a:rPr lang="en-US" altLang="ja-JP" sz="1600" b="0" i="1" smtClean="0">
                                      <a:latin typeface="Cambria Math"/>
                                    </a:rPr>
                                    <m:t>𝑖</m:t>
                                  </m:r>
                                </m:e>
                              </m:d>
                            </m:e>
                          </m:mr>
                          <m:mr>
                            <m:e>
                              <m:sSub>
                                <m:sSubPr>
                                  <m:ctrlPr>
                                    <a:rPr lang="en-US" altLang="ja-JP" sz="1600" i="1">
                                      <a:latin typeface="Cambria Math"/>
                                    </a:rPr>
                                  </m:ctrlPr>
                                </m:sSubPr>
                                <m:e>
                                  <m:r>
                                    <a:rPr lang="en-US" altLang="ja-JP" sz="1600" i="1">
                                      <a:latin typeface="Cambria Math"/>
                                    </a:rPr>
                                    <m:t>𝑦</m:t>
                                  </m:r>
                                </m:e>
                                <m:sub>
                                  <m:r>
                                    <a:rPr lang="en-US" altLang="ja-JP" sz="1600" b="0" i="1" smtClean="0">
                                      <a:latin typeface="Cambria Math"/>
                                    </a:rPr>
                                    <m:t>2</m:t>
                                  </m:r>
                                </m:sub>
                              </m:sSub>
                              <m:d>
                                <m:dPr>
                                  <m:ctrlPr>
                                    <a:rPr lang="en-US" altLang="ja-JP" sz="1600" i="1">
                                      <a:latin typeface="Cambria Math"/>
                                    </a:rPr>
                                  </m:ctrlPr>
                                </m:dPr>
                                <m:e>
                                  <m:r>
                                    <a:rPr lang="en-US" altLang="ja-JP" sz="1600" i="1">
                                      <a:latin typeface="Cambria Math"/>
                                    </a:rPr>
                                    <m:t>𝑖</m:t>
                                  </m:r>
                                </m:e>
                              </m:d>
                            </m:e>
                          </m:mr>
                        </m:m>
                      </m:e>
                    </m:d>
                  </m:oMath>
                </a14:m>
                <a:endParaRPr kumimoji="1" lang="ja-JP" altLang="en-US" sz="1600" dirty="0"/>
              </a:p>
            </p:txBody>
          </p:sp>
        </mc:Choice>
        <mc:Fallback xmlns="">
          <p:sp>
            <p:nvSpPr>
              <p:cNvPr id="7" name="コンテンツ プレースホルダー 2"/>
              <p:cNvSpPr>
                <a:spLocks noGrp="1" noRot="1" noChangeAspect="1" noMove="1" noResize="1" noEditPoints="1" noAdjustHandles="1" noChangeArrowheads="1" noChangeShapeType="1" noTextEdit="1"/>
              </p:cNvSpPr>
              <p:nvPr>
                <p:ph idx="1"/>
              </p:nvPr>
            </p:nvSpPr>
            <p:spPr>
              <a:xfrm>
                <a:off x="673796" y="3933056"/>
                <a:ext cx="8002660" cy="2088232"/>
              </a:xfrm>
              <a:blipFill rotWithShape="1">
                <a:blip r:embed="rId2"/>
                <a:stretch>
                  <a:fillRect l="-45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2" name="テキスト ボックス 11"/>
              <p:cNvSpPr txBox="1"/>
              <p:nvPr/>
            </p:nvSpPr>
            <p:spPr>
              <a:xfrm>
                <a:off x="4499992" y="5918931"/>
                <a:ext cx="3311227" cy="461665"/>
              </a:xfrm>
              <a:prstGeom prst="rect">
                <a:avLst/>
              </a:prstGeom>
              <a:noFill/>
              <a:ln>
                <a:solidFill>
                  <a:srgbClr val="FF0000"/>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solidFill>
                            <a:schemeClr val="tx1"/>
                          </a:solidFill>
                          <a:latin typeface="Cambria Math"/>
                        </a:rPr>
                        <m:t>𝑌</m:t>
                      </m:r>
                      <m:d>
                        <m:dPr>
                          <m:ctrlPr>
                            <a:rPr kumimoji="1" lang="en-US" altLang="ja-JP" sz="2400" b="0" i="1" smtClean="0">
                              <a:solidFill>
                                <a:schemeClr val="tx1"/>
                              </a:solidFill>
                              <a:latin typeface="Cambria Math"/>
                            </a:rPr>
                          </m:ctrlPr>
                        </m:dPr>
                        <m:e>
                          <m:r>
                            <a:rPr kumimoji="1" lang="en-US" altLang="ja-JP" sz="2400" b="0" i="1" smtClean="0">
                              <a:solidFill>
                                <a:schemeClr val="tx1"/>
                              </a:solidFill>
                              <a:latin typeface="Cambria Math"/>
                            </a:rPr>
                            <m:t>𝑖</m:t>
                          </m:r>
                        </m:e>
                      </m:d>
                      <m:r>
                        <a:rPr kumimoji="1" lang="en-US" altLang="ja-JP" sz="2400" b="0" i="1" smtClean="0">
                          <a:solidFill>
                            <a:schemeClr val="tx1"/>
                          </a:solidFill>
                          <a:latin typeface="Cambria Math"/>
                        </a:rPr>
                        <m:t>=</m:t>
                      </m:r>
                      <m:r>
                        <a:rPr kumimoji="1" lang="en-US" altLang="ja-JP" sz="2400" b="0" i="1" smtClean="0">
                          <a:solidFill>
                            <a:schemeClr val="tx1"/>
                          </a:solidFill>
                          <a:latin typeface="Cambria Math"/>
                        </a:rPr>
                        <m:t>𝐻</m:t>
                      </m:r>
                      <m:d>
                        <m:dPr>
                          <m:ctrlPr>
                            <a:rPr kumimoji="1" lang="en-US" altLang="ja-JP" sz="2400" b="0" i="1" smtClean="0">
                              <a:solidFill>
                                <a:schemeClr val="tx1"/>
                              </a:solidFill>
                              <a:latin typeface="Cambria Math"/>
                            </a:rPr>
                          </m:ctrlPr>
                        </m:dPr>
                        <m:e>
                          <m:r>
                            <a:rPr kumimoji="1" lang="en-US" altLang="ja-JP" sz="2400" b="0" i="1" smtClean="0">
                              <a:solidFill>
                                <a:schemeClr val="tx1"/>
                              </a:solidFill>
                              <a:latin typeface="Cambria Math"/>
                            </a:rPr>
                            <m:t>𝑖</m:t>
                          </m:r>
                        </m:e>
                      </m:d>
                      <m:r>
                        <a:rPr kumimoji="1" lang="en-US" altLang="ja-JP" sz="2400" b="0" i="1" smtClean="0">
                          <a:solidFill>
                            <a:schemeClr val="tx1"/>
                          </a:solidFill>
                          <a:latin typeface="Cambria Math"/>
                        </a:rPr>
                        <m:t>𝑋</m:t>
                      </m:r>
                      <m:d>
                        <m:dPr>
                          <m:ctrlPr>
                            <a:rPr kumimoji="1" lang="en-US" altLang="ja-JP" sz="2400" b="0" i="1" smtClean="0">
                              <a:solidFill>
                                <a:schemeClr val="tx1"/>
                              </a:solidFill>
                              <a:latin typeface="Cambria Math"/>
                            </a:rPr>
                          </m:ctrlPr>
                        </m:dPr>
                        <m:e>
                          <m:r>
                            <a:rPr kumimoji="1" lang="en-US" altLang="ja-JP" sz="2400" b="0" i="1" smtClean="0">
                              <a:solidFill>
                                <a:schemeClr val="tx1"/>
                              </a:solidFill>
                              <a:latin typeface="Cambria Math"/>
                            </a:rPr>
                            <m:t>𝑖</m:t>
                          </m:r>
                        </m:e>
                      </m:d>
                      <m:r>
                        <a:rPr kumimoji="1" lang="en-US" altLang="ja-JP" sz="2400" b="0" i="1" smtClean="0">
                          <a:solidFill>
                            <a:schemeClr val="tx1"/>
                          </a:solidFill>
                          <a:latin typeface="Cambria Math"/>
                        </a:rPr>
                        <m:t>+</m:t>
                      </m:r>
                      <m:r>
                        <a:rPr kumimoji="1" lang="en-US" altLang="ja-JP" sz="2400" b="0" i="1" smtClean="0">
                          <a:solidFill>
                            <a:schemeClr val="tx1"/>
                          </a:solidFill>
                          <a:latin typeface="Cambria Math"/>
                        </a:rPr>
                        <m:t>𝑍</m:t>
                      </m:r>
                      <m:d>
                        <m:dPr>
                          <m:ctrlPr>
                            <a:rPr kumimoji="1" lang="en-US" altLang="ja-JP" sz="2400" b="0" i="1" smtClean="0">
                              <a:solidFill>
                                <a:schemeClr val="tx1"/>
                              </a:solidFill>
                              <a:latin typeface="Cambria Math"/>
                            </a:rPr>
                          </m:ctrlPr>
                        </m:dPr>
                        <m:e>
                          <m:r>
                            <a:rPr kumimoji="1" lang="en-US" altLang="ja-JP" sz="2400" b="0" i="1" smtClean="0">
                              <a:solidFill>
                                <a:schemeClr val="tx1"/>
                              </a:solidFill>
                              <a:latin typeface="Cambria Math"/>
                            </a:rPr>
                            <m:t>𝑖</m:t>
                          </m:r>
                        </m:e>
                      </m:d>
                    </m:oMath>
                  </m:oMathPara>
                </a14:m>
                <a:endParaRPr kumimoji="1" lang="ja-JP" altLang="en-US" sz="2400" dirty="0"/>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4499992" y="5918931"/>
                <a:ext cx="3311227" cy="461665"/>
              </a:xfrm>
              <a:prstGeom prst="rect">
                <a:avLst/>
              </a:prstGeom>
              <a:blipFill rotWithShape="1">
                <a:blip r:embed="rId3"/>
                <a:stretch>
                  <a:fillRect/>
                </a:stretch>
              </a:blipFill>
              <a:ln>
                <a:solidFill>
                  <a:srgbClr val="FF0000"/>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4" name="テキスト ボックス 13"/>
              <p:cNvSpPr txBox="1"/>
              <p:nvPr/>
            </p:nvSpPr>
            <p:spPr>
              <a:xfrm>
                <a:off x="1259632" y="5918931"/>
                <a:ext cx="1965538" cy="461665"/>
              </a:xfrm>
              <a:prstGeom prst="rect">
                <a:avLst/>
              </a:prstGeom>
              <a:noFill/>
              <a:ln>
                <a:solidFill>
                  <a:srgbClr val="FF0000"/>
                </a:solidFill>
              </a:ln>
            </p:spPr>
            <p:txBody>
              <a:bodyPr wrap="none" rtlCol="0">
                <a:spAutoFit/>
              </a:bodyPr>
              <a:lstStyle/>
              <a:p>
                <a:pPr defTabSz="914400" eaLnBrk="1" fontAlgn="auto" hangingPunct="1">
                  <a:spcBef>
                    <a:spcPts val="0"/>
                  </a:spcBef>
                  <a:spcAft>
                    <a:spcPts val="0"/>
                  </a:spcAft>
                  <a:buClrTx/>
                  <a:buSzTx/>
                  <a:buFontTx/>
                  <a:buNone/>
                </a:pPr>
                <a14:m>
                  <m:oMathPara xmlns:m="http://schemas.openxmlformats.org/officeDocument/2006/math">
                    <m:oMathParaPr>
                      <m:jc m:val="centerGroup"/>
                    </m:oMathParaPr>
                    <m:oMath xmlns:m="http://schemas.openxmlformats.org/officeDocument/2006/math">
                      <m:r>
                        <a:rPr kumimoji="1" lang="en-US" altLang="ja-JP" i="1" smtClean="0">
                          <a:solidFill>
                            <a:srgbClr val="000000"/>
                          </a:solidFill>
                          <a:latin typeface="Cambria Math"/>
                        </a:rPr>
                        <m:t>𝑋</m:t>
                      </m:r>
                      <m:d>
                        <m:dPr>
                          <m:ctrlPr>
                            <a:rPr kumimoji="1" lang="en-US" altLang="ja-JP" i="1" smtClean="0">
                              <a:solidFill>
                                <a:srgbClr val="000000"/>
                              </a:solidFill>
                              <a:latin typeface="Cambria Math"/>
                            </a:rPr>
                          </m:ctrlPr>
                        </m:dPr>
                        <m:e>
                          <m:r>
                            <a:rPr kumimoji="1" lang="en-US" altLang="ja-JP" i="1" smtClean="0">
                              <a:solidFill>
                                <a:srgbClr val="000000"/>
                              </a:solidFill>
                              <a:latin typeface="Cambria Math"/>
                            </a:rPr>
                            <m:t>𝑖</m:t>
                          </m:r>
                        </m:e>
                      </m:d>
                      <m:r>
                        <a:rPr kumimoji="1" lang="en-US" altLang="ja-JP" i="1" smtClean="0">
                          <a:solidFill>
                            <a:srgbClr val="000000"/>
                          </a:solidFill>
                          <a:latin typeface="Cambria Math"/>
                        </a:rPr>
                        <m:t>=</m:t>
                      </m:r>
                      <m:r>
                        <a:rPr kumimoji="1" lang="en-US" altLang="ja-JP" i="1" smtClean="0">
                          <a:solidFill>
                            <a:srgbClr val="000000"/>
                          </a:solidFill>
                          <a:latin typeface="Cambria Math"/>
                        </a:rPr>
                        <m:t>𝐺𝑆</m:t>
                      </m:r>
                      <m:d>
                        <m:dPr>
                          <m:ctrlPr>
                            <a:rPr kumimoji="1" lang="en-US" altLang="ja-JP" i="1" smtClean="0">
                              <a:solidFill>
                                <a:srgbClr val="000000"/>
                              </a:solidFill>
                              <a:latin typeface="Cambria Math"/>
                            </a:rPr>
                          </m:ctrlPr>
                        </m:dPr>
                        <m:e>
                          <m:r>
                            <a:rPr kumimoji="1" lang="en-US" altLang="ja-JP" i="1" smtClean="0">
                              <a:solidFill>
                                <a:srgbClr val="000000"/>
                              </a:solidFill>
                              <a:latin typeface="Cambria Math"/>
                            </a:rPr>
                            <m:t>𝑖</m:t>
                          </m:r>
                        </m:e>
                      </m:d>
                    </m:oMath>
                  </m:oMathPara>
                </a14:m>
                <a:endParaRPr kumimoji="1" lang="ja-JP" altLang="en-US" dirty="0">
                  <a:solidFill>
                    <a:srgbClr val="000000"/>
                  </a:solidFill>
                  <a:latin typeface="Arial"/>
                  <a:ea typeface="ＭＳ Ｐゴシック"/>
                </a:endParaRPr>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1259632" y="5918931"/>
                <a:ext cx="1965538" cy="461665"/>
              </a:xfrm>
              <a:prstGeom prst="rect">
                <a:avLst/>
              </a:prstGeom>
              <a:blipFill rotWithShape="1">
                <a:blip r:embed="rId4"/>
                <a:stretch>
                  <a:fillRect/>
                </a:stretch>
              </a:blipFill>
              <a:ln>
                <a:solidFill>
                  <a:srgbClr val="FF0000"/>
                </a:solidFill>
              </a:ln>
            </p:spPr>
            <p:txBody>
              <a:bodyPr/>
              <a:lstStyle/>
              <a:p>
                <a:r>
                  <a:rPr lang="ja-JP" altLang="en-US">
                    <a:noFill/>
                  </a:rPr>
                  <a:t> </a:t>
                </a:r>
              </a:p>
            </p:txBody>
          </p:sp>
        </mc:Fallback>
      </mc:AlternateContent>
      <p:sp>
        <p:nvSpPr>
          <p:cNvPr id="15" name="Rectangle 2"/>
          <p:cNvSpPr txBox="1">
            <a:spLocks noChangeArrowheads="1"/>
          </p:cNvSpPr>
          <p:nvPr/>
        </p:nvSpPr>
        <p:spPr>
          <a:xfrm>
            <a:off x="507645" y="5517232"/>
            <a:ext cx="2192147" cy="503324"/>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2" indent="0">
              <a:spcBef>
                <a:spcPts val="0"/>
              </a:spcBef>
              <a:buSzPct val="50000"/>
              <a:buNone/>
            </a:pPr>
            <a:r>
              <a:rPr lang="en-US" altLang="ja-JP" dirty="0" smtClean="0">
                <a:latin typeface="Calibri" panose="020F0502020204030204" pitchFamily="34" charset="0"/>
              </a:rPr>
              <a:t>Transmit vector:</a:t>
            </a:r>
          </a:p>
        </p:txBody>
      </p:sp>
      <p:sp>
        <p:nvSpPr>
          <p:cNvPr id="16" name="Rectangle 2"/>
          <p:cNvSpPr txBox="1">
            <a:spLocks noChangeArrowheads="1"/>
          </p:cNvSpPr>
          <p:nvPr/>
        </p:nvSpPr>
        <p:spPr>
          <a:xfrm>
            <a:off x="4355976" y="5517232"/>
            <a:ext cx="2192147" cy="503324"/>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2" indent="0">
              <a:spcBef>
                <a:spcPts val="0"/>
              </a:spcBef>
              <a:buSzPct val="50000"/>
              <a:buNone/>
            </a:pPr>
            <a:r>
              <a:rPr lang="en-US" altLang="ja-JP" dirty="0" smtClean="0">
                <a:latin typeface="Calibri" panose="020F0502020204030204" pitchFamily="34" charset="0"/>
              </a:rPr>
              <a:t>Receive vector:</a:t>
            </a:r>
          </a:p>
        </p:txBody>
      </p:sp>
      <p:sp>
        <p:nvSpPr>
          <p:cNvPr id="17" name="Rectangle 2"/>
          <p:cNvSpPr txBox="1">
            <a:spLocks noChangeArrowheads="1"/>
          </p:cNvSpPr>
          <p:nvPr/>
        </p:nvSpPr>
        <p:spPr>
          <a:xfrm>
            <a:off x="395536" y="2132856"/>
            <a:ext cx="4208372" cy="503324"/>
          </a:xfrm>
          <a:prstGeom prst="rect">
            <a:avLst/>
          </a:prstGeom>
          <a:ln/>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2" indent="0">
              <a:spcBef>
                <a:spcPts val="0"/>
              </a:spcBef>
              <a:buSzPct val="50000"/>
              <a:buNone/>
            </a:pPr>
            <a:r>
              <a:rPr lang="en-US" altLang="ja-JP" b="1" dirty="0" smtClean="0">
                <a:latin typeface="Calibri" panose="020F0502020204030204" pitchFamily="34" charset="0"/>
              </a:rPr>
              <a:t>An example of FDM in 2x2 MIMO:</a:t>
            </a:r>
          </a:p>
        </p:txBody>
      </p:sp>
      <p:pic>
        <p:nvPicPr>
          <p:cNvPr id="410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8695" y="2564904"/>
            <a:ext cx="4670425" cy="1455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00460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3297470"/>
            <a:ext cx="5151437"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a:xfrm>
            <a:off x="16768" y="692696"/>
            <a:ext cx="9144000" cy="850106"/>
          </a:xfrm>
        </p:spPr>
        <p:txBody>
          <a:bodyPr>
            <a:noAutofit/>
          </a:bodyPr>
          <a:lstStyle/>
          <a:p>
            <a:r>
              <a:rPr lang="en-US" altLang="ja-JP" sz="3200" dirty="0" smtClean="0">
                <a:latin typeface="Calibri" panose="020F0502020204030204" pitchFamily="34" charset="0"/>
              </a:rPr>
              <a:t>Observation</a:t>
            </a:r>
            <a:r>
              <a:rPr lang="ja-JP" altLang="en-US" dirty="0">
                <a:latin typeface="Calibri" panose="020F0502020204030204" pitchFamily="34" charset="0"/>
              </a:rPr>
              <a:t> </a:t>
            </a:r>
            <a:r>
              <a:rPr lang="en-US" altLang="ja-JP" dirty="0" smtClean="0">
                <a:latin typeface="Calibri" panose="020F0502020204030204" pitchFamily="34" charset="0"/>
              </a:rPr>
              <a:t>(2/3)</a:t>
            </a:r>
            <a:endParaRPr kumimoji="1" lang="ja-JP" altLang="en-US" sz="3200" dirty="0">
              <a:latin typeface="Calibri" panose="020F0502020204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t>Yutaka Murakami, Panasonic</a:t>
            </a:r>
            <a:endParaRPr lang="en-GB" dirty="0"/>
          </a:p>
        </p:txBody>
      </p:sp>
      <p:sp>
        <p:nvSpPr>
          <p:cNvPr id="10"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4</a:t>
            </a:fld>
            <a:endParaRPr lang="en-GB" dirty="0"/>
          </a:p>
        </p:txBody>
      </p:sp>
      <p:sp>
        <p:nvSpPr>
          <p:cNvPr id="11" name="Date Placeholder 3"/>
          <p:cNvSpPr>
            <a:spLocks noGrp="1"/>
          </p:cNvSpPr>
          <p:nvPr>
            <p:ph type="dt" idx="15"/>
          </p:nvPr>
        </p:nvSpPr>
        <p:spPr>
          <a:xfrm>
            <a:off x="696912" y="333375"/>
            <a:ext cx="2303451" cy="273050"/>
          </a:xfrm>
        </p:spPr>
        <p:txBody>
          <a:bodyPr/>
          <a:lstStyle/>
          <a:p>
            <a:r>
              <a:rPr lang="en-US" dirty="0" smtClean="0"/>
              <a:t>May 2017</a:t>
            </a:r>
            <a:endParaRPr lang="en-GB" dirty="0"/>
          </a:p>
        </p:txBody>
      </p:sp>
      <mc:AlternateContent xmlns:mc="http://schemas.openxmlformats.org/markup-compatibility/2006" xmlns:a14="http://schemas.microsoft.com/office/drawing/2010/main">
        <mc:Choice Requires="a14">
          <p:sp>
            <p:nvSpPr>
              <p:cNvPr id="30" name="コンテンツ プレースホルダー 2"/>
              <p:cNvSpPr txBox="1">
                <a:spLocks/>
              </p:cNvSpPr>
              <p:nvPr/>
            </p:nvSpPr>
            <p:spPr>
              <a:xfrm>
                <a:off x="323528" y="1484784"/>
                <a:ext cx="8229600" cy="5616624"/>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None/>
                  <a:tabLst/>
                  <a:defRPr/>
                </a:pPr>
                <a:r>
                  <a:rPr kumimoji="1" lang="en-US" altLang="ja-JP" sz="1800" b="0" i="0" u="none" strike="noStrike" kern="0" cap="none" spc="0" normalizeH="0" baseline="0" noProof="0" dirty="0" smtClean="0">
                    <a:ln>
                      <a:noFill/>
                    </a:ln>
                    <a:solidFill>
                      <a:srgbClr val="000000"/>
                    </a:solidFill>
                    <a:effectLst/>
                    <a:uLnTx/>
                    <a:uFillTx/>
                    <a:latin typeface="Arial"/>
                    <a:ea typeface="ＭＳ Ｐゴシック"/>
                    <a:cs typeface="+mn-cs"/>
                  </a:rPr>
                  <a:t>Estimated Channel matrix </a:t>
                </a:r>
                <a:r>
                  <a:rPr kumimoji="1" lang="ja-JP" altLang="en-US" sz="1800" b="0" i="0" u="none" strike="noStrike" kern="0" cap="none" spc="0" normalizeH="0" baseline="0" noProof="0" dirty="0" smtClean="0">
                    <a:ln>
                      <a:noFill/>
                    </a:ln>
                    <a:solidFill>
                      <a:srgbClr val="000000"/>
                    </a:solidFill>
                    <a:effectLst/>
                    <a:uLnTx/>
                    <a:uFillTx/>
                    <a:latin typeface="Arial"/>
                    <a:ea typeface="ＭＳ Ｐゴシック"/>
                    <a:cs typeface="+mn-cs"/>
                  </a:rPr>
                  <a:t> </a:t>
                </a:r>
                <a14:m>
                  <m:oMath xmlns:m="http://schemas.openxmlformats.org/officeDocument/2006/math">
                    <m:acc>
                      <m:accPr>
                        <m:chr m:val="̂"/>
                        <m:ctrlPr>
                          <a:rPr kumimoji="1" lang="en-US" altLang="ja-JP" sz="1800" b="0" i="1" u="none" strike="noStrike" kern="0" cap="none" spc="0" normalizeH="0" baseline="0" noProof="0" smtClean="0">
                            <a:ln>
                              <a:noFill/>
                            </a:ln>
                            <a:solidFill>
                              <a:srgbClr val="000000"/>
                            </a:solidFill>
                            <a:effectLst/>
                            <a:uLnTx/>
                            <a:uFillTx/>
                            <a:latin typeface="Cambria Math"/>
                            <a:cs typeface="+mn-cs"/>
                          </a:rPr>
                        </m:ctrlPr>
                      </m:accPr>
                      <m:e>
                        <m:r>
                          <a:rPr kumimoji="1" lang="en-US" altLang="ja-JP" sz="1800" b="0" i="1" u="none" strike="noStrike" kern="0" cap="none" spc="0" normalizeH="0" baseline="0" noProof="0">
                            <a:ln>
                              <a:noFill/>
                            </a:ln>
                            <a:solidFill>
                              <a:srgbClr val="000000"/>
                            </a:solidFill>
                            <a:effectLst/>
                            <a:uLnTx/>
                            <a:uFillTx/>
                            <a:latin typeface="Cambria Math"/>
                            <a:cs typeface="+mn-cs"/>
                          </a:rPr>
                          <m:t>𝐻</m:t>
                        </m:r>
                      </m:e>
                    </m:acc>
                    <m:d>
                      <m:dPr>
                        <m:ctrlPr>
                          <a:rPr kumimoji="1" lang="en-US" altLang="ja-JP" sz="1800" b="0" i="1" u="none" strike="noStrike" kern="0" cap="none" spc="0" normalizeH="0" baseline="0" noProof="0">
                            <a:ln>
                              <a:noFill/>
                            </a:ln>
                            <a:solidFill>
                              <a:srgbClr val="000000"/>
                            </a:solidFill>
                            <a:effectLst/>
                            <a:uLnTx/>
                            <a:uFillTx/>
                            <a:latin typeface="Cambria Math"/>
                            <a:cs typeface="+mn-cs"/>
                          </a:rPr>
                        </m:ctrlPr>
                      </m:dPr>
                      <m:e>
                        <m:r>
                          <a:rPr kumimoji="1" lang="en-US" altLang="ja-JP" sz="1800" b="0" i="1" u="none" strike="noStrike" kern="0" cap="none" spc="0" normalizeH="0" baseline="0" noProof="0">
                            <a:ln>
                              <a:noFill/>
                            </a:ln>
                            <a:solidFill>
                              <a:srgbClr val="000000"/>
                            </a:solidFill>
                            <a:effectLst/>
                            <a:uLnTx/>
                            <a:uFillTx/>
                            <a:latin typeface="Cambria Math"/>
                            <a:cs typeface="+mn-cs"/>
                          </a:rPr>
                          <m:t>𝑖</m:t>
                        </m:r>
                      </m:e>
                    </m:d>
                    <m:r>
                      <a:rPr kumimoji="1" lang="en-US" altLang="ja-JP" sz="1800" b="0" i="1" u="none" strike="noStrike" kern="0" cap="none" spc="0" normalizeH="0" baseline="0" noProof="0">
                        <a:ln>
                          <a:noFill/>
                        </a:ln>
                        <a:solidFill>
                          <a:srgbClr val="000000"/>
                        </a:solidFill>
                        <a:effectLst/>
                        <a:uLnTx/>
                        <a:uFillTx/>
                        <a:latin typeface="Cambria Math"/>
                        <a:cs typeface="+mn-cs"/>
                      </a:rPr>
                      <m:t>=</m:t>
                    </m:r>
                    <m:d>
                      <m:dPr>
                        <m:begChr m:val="["/>
                        <m:endChr m:val="]"/>
                        <m:ctrlPr>
                          <a:rPr kumimoji="1" lang="en-US" altLang="ja-JP" sz="1800" b="0" i="1" u="none" strike="noStrike" kern="0" cap="none" spc="0" normalizeH="0" baseline="0" noProof="0">
                            <a:ln>
                              <a:noFill/>
                            </a:ln>
                            <a:solidFill>
                              <a:srgbClr val="000000"/>
                            </a:solidFill>
                            <a:effectLst/>
                            <a:uLnTx/>
                            <a:uFillTx/>
                            <a:latin typeface="Cambria Math"/>
                            <a:cs typeface="+mn-cs"/>
                          </a:rPr>
                        </m:ctrlPr>
                      </m:dPr>
                      <m:e>
                        <m:m>
                          <m:mPr>
                            <m:mcs>
                              <m:mc>
                                <m:mcPr>
                                  <m:count m:val="2"/>
                                  <m:mcJc m:val="center"/>
                                </m:mcPr>
                              </m:mc>
                            </m:mcs>
                            <m:ctrlPr>
                              <a:rPr kumimoji="1" lang="en-US" altLang="ja-JP" sz="1800" b="0" i="1" u="none" strike="noStrike" kern="0" cap="none" spc="0" normalizeH="0" baseline="0" noProof="0">
                                <a:ln>
                                  <a:noFill/>
                                </a:ln>
                                <a:solidFill>
                                  <a:srgbClr val="000000"/>
                                </a:solidFill>
                                <a:effectLst/>
                                <a:uLnTx/>
                                <a:uFillTx/>
                                <a:latin typeface="Cambria Math"/>
                                <a:cs typeface="+mn-cs"/>
                              </a:rPr>
                            </m:ctrlPr>
                          </m:mPr>
                          <m:mr>
                            <m:e>
                              <m:sSub>
                                <m:sSubPr>
                                  <m:ctrlPr>
                                    <a:rPr kumimoji="1" lang="en-US" altLang="ja-JP" sz="1800" b="0" i="1" u="none" strike="noStrike" kern="0" cap="none" spc="0" normalizeH="0" baseline="0" noProof="0">
                                      <a:ln>
                                        <a:noFill/>
                                      </a:ln>
                                      <a:solidFill>
                                        <a:srgbClr val="000000"/>
                                      </a:solidFill>
                                      <a:effectLst/>
                                      <a:uLnTx/>
                                      <a:uFillTx/>
                                      <a:latin typeface="Cambria Math"/>
                                      <a:cs typeface="+mn-cs"/>
                                    </a:rPr>
                                  </m:ctrlPr>
                                </m:sSubPr>
                                <m:e>
                                  <m:acc>
                                    <m:accPr>
                                      <m:chr m:val="̂"/>
                                      <m:ctrlPr>
                                        <a:rPr kumimoji="1" lang="en-US" altLang="ja-JP" sz="1800" b="0" i="1" u="none" strike="noStrike" kern="0" cap="none" spc="0" normalizeH="0" baseline="0" noProof="0" smtClean="0">
                                          <a:ln>
                                            <a:noFill/>
                                          </a:ln>
                                          <a:solidFill>
                                            <a:srgbClr val="000000"/>
                                          </a:solidFill>
                                          <a:effectLst/>
                                          <a:uLnTx/>
                                          <a:uFillTx/>
                                          <a:latin typeface="Cambria Math"/>
                                          <a:cs typeface="+mn-cs"/>
                                        </a:rPr>
                                      </m:ctrlPr>
                                    </m:accPr>
                                    <m:e>
                                      <m:r>
                                        <a:rPr kumimoji="1" lang="en-US" altLang="ja-JP" sz="1800" b="0" i="1" u="none" strike="noStrike" kern="0" cap="none" spc="0" normalizeH="0" baseline="0" noProof="0">
                                          <a:ln>
                                            <a:noFill/>
                                          </a:ln>
                                          <a:solidFill>
                                            <a:srgbClr val="000000"/>
                                          </a:solidFill>
                                          <a:effectLst/>
                                          <a:uLnTx/>
                                          <a:uFillTx/>
                                          <a:latin typeface="Cambria Math"/>
                                          <a:cs typeface="+mn-cs"/>
                                        </a:rPr>
                                        <m:t>h</m:t>
                                      </m:r>
                                    </m:e>
                                  </m:acc>
                                </m:e>
                                <m:sub>
                                  <m:r>
                                    <a:rPr kumimoji="1" lang="en-US" altLang="ja-JP" sz="1800" b="0" i="1" u="none" strike="noStrike" kern="0" cap="none" spc="0" normalizeH="0" baseline="0" noProof="0">
                                      <a:ln>
                                        <a:noFill/>
                                      </a:ln>
                                      <a:solidFill>
                                        <a:srgbClr val="000000"/>
                                      </a:solidFill>
                                      <a:effectLst/>
                                      <a:uLnTx/>
                                      <a:uFillTx/>
                                      <a:latin typeface="Cambria Math"/>
                                      <a:cs typeface="+mn-cs"/>
                                    </a:rPr>
                                    <m:t>11</m:t>
                                  </m:r>
                                </m:sub>
                              </m:sSub>
                              <m:d>
                                <m:dPr>
                                  <m:ctrlPr>
                                    <a:rPr kumimoji="1" lang="en-US" altLang="ja-JP" sz="1800" b="0" i="1" u="none" strike="noStrike" kern="0" cap="none" spc="0" normalizeH="0" baseline="0" noProof="0">
                                      <a:ln>
                                        <a:noFill/>
                                      </a:ln>
                                      <a:solidFill>
                                        <a:srgbClr val="000000"/>
                                      </a:solidFill>
                                      <a:effectLst/>
                                      <a:uLnTx/>
                                      <a:uFillTx/>
                                      <a:latin typeface="Cambria Math"/>
                                      <a:cs typeface="+mn-cs"/>
                                    </a:rPr>
                                  </m:ctrlPr>
                                </m:dPr>
                                <m:e>
                                  <m:r>
                                    <a:rPr kumimoji="1" lang="en-US" altLang="ja-JP" sz="1800" b="0" i="1" u="none" strike="noStrike" kern="0" cap="none" spc="0" normalizeH="0" baseline="0" noProof="0">
                                      <a:ln>
                                        <a:noFill/>
                                      </a:ln>
                                      <a:solidFill>
                                        <a:srgbClr val="000000"/>
                                      </a:solidFill>
                                      <a:effectLst/>
                                      <a:uLnTx/>
                                      <a:uFillTx/>
                                      <a:latin typeface="Cambria Math"/>
                                      <a:cs typeface="+mn-cs"/>
                                    </a:rPr>
                                    <m:t>𝑖</m:t>
                                  </m:r>
                                </m:e>
                              </m:d>
                            </m:e>
                            <m:e>
                              <m:sSub>
                                <m:sSubPr>
                                  <m:ctrlPr>
                                    <a:rPr kumimoji="1" lang="en-US" altLang="ja-JP" sz="1800" b="0" i="1" u="none" strike="noStrike" kern="0" cap="none" spc="0" normalizeH="0" baseline="0" noProof="0">
                                      <a:ln>
                                        <a:noFill/>
                                      </a:ln>
                                      <a:solidFill>
                                        <a:srgbClr val="000000"/>
                                      </a:solidFill>
                                      <a:effectLst/>
                                      <a:uLnTx/>
                                      <a:uFillTx/>
                                      <a:latin typeface="Cambria Math"/>
                                      <a:cs typeface="+mn-cs"/>
                                    </a:rPr>
                                  </m:ctrlPr>
                                </m:sSubPr>
                                <m:e>
                                  <m:acc>
                                    <m:accPr>
                                      <m:chr m:val="̂"/>
                                      <m:ctrlPr>
                                        <a:rPr kumimoji="1" lang="en-US" altLang="ja-JP" sz="1800" b="0" i="1" u="none" strike="noStrike" kern="0" cap="none" spc="0" normalizeH="0" baseline="0" noProof="0">
                                          <a:ln>
                                            <a:noFill/>
                                          </a:ln>
                                          <a:solidFill>
                                            <a:srgbClr val="000000"/>
                                          </a:solidFill>
                                          <a:effectLst/>
                                          <a:uLnTx/>
                                          <a:uFillTx/>
                                          <a:latin typeface="Cambria Math"/>
                                          <a:cs typeface="+mn-cs"/>
                                        </a:rPr>
                                      </m:ctrlPr>
                                    </m:accPr>
                                    <m:e>
                                      <m:r>
                                        <a:rPr kumimoji="1" lang="en-US" altLang="ja-JP" sz="1800" b="0" i="1" u="none" strike="noStrike" kern="0" cap="none" spc="0" normalizeH="0" baseline="0" noProof="0">
                                          <a:ln>
                                            <a:noFill/>
                                          </a:ln>
                                          <a:solidFill>
                                            <a:srgbClr val="000000"/>
                                          </a:solidFill>
                                          <a:effectLst/>
                                          <a:uLnTx/>
                                          <a:uFillTx/>
                                          <a:latin typeface="Cambria Math"/>
                                          <a:cs typeface="+mn-cs"/>
                                        </a:rPr>
                                        <m:t>h</m:t>
                                      </m:r>
                                    </m:e>
                                  </m:acc>
                                </m:e>
                                <m:sub>
                                  <m:r>
                                    <a:rPr kumimoji="1" lang="en-US" altLang="ja-JP" sz="1800" b="0" i="1" u="none" strike="noStrike" kern="0" cap="none" spc="0" normalizeH="0" baseline="0" noProof="0">
                                      <a:ln>
                                        <a:noFill/>
                                      </a:ln>
                                      <a:solidFill>
                                        <a:srgbClr val="000000"/>
                                      </a:solidFill>
                                      <a:effectLst/>
                                      <a:uLnTx/>
                                      <a:uFillTx/>
                                      <a:latin typeface="Cambria Math"/>
                                      <a:cs typeface="+mn-cs"/>
                                    </a:rPr>
                                    <m:t>1</m:t>
                                  </m:r>
                                  <m:r>
                                    <a:rPr kumimoji="1" lang="en-US" altLang="ja-JP" sz="1800" b="0" i="1" u="none" strike="noStrike" kern="0" cap="none" spc="0" normalizeH="0" baseline="0" noProof="0" smtClean="0">
                                      <a:ln>
                                        <a:noFill/>
                                      </a:ln>
                                      <a:solidFill>
                                        <a:srgbClr val="000000"/>
                                      </a:solidFill>
                                      <a:effectLst/>
                                      <a:uLnTx/>
                                      <a:uFillTx/>
                                      <a:latin typeface="Cambria Math"/>
                                      <a:cs typeface="+mn-cs"/>
                                    </a:rPr>
                                    <m:t>2</m:t>
                                  </m:r>
                                </m:sub>
                              </m:sSub>
                              <m:d>
                                <m:dPr>
                                  <m:ctrlPr>
                                    <a:rPr kumimoji="1" lang="en-US" altLang="ja-JP" sz="1800" b="0" i="1" u="none" strike="noStrike" kern="0" cap="none" spc="0" normalizeH="0" baseline="0" noProof="0">
                                      <a:ln>
                                        <a:noFill/>
                                      </a:ln>
                                      <a:solidFill>
                                        <a:srgbClr val="000000"/>
                                      </a:solidFill>
                                      <a:effectLst/>
                                      <a:uLnTx/>
                                      <a:uFillTx/>
                                      <a:latin typeface="Cambria Math"/>
                                      <a:cs typeface="+mn-cs"/>
                                    </a:rPr>
                                  </m:ctrlPr>
                                </m:dPr>
                                <m:e>
                                  <m:r>
                                    <a:rPr kumimoji="1" lang="en-US" altLang="ja-JP" sz="1800" b="0" i="1" u="none" strike="noStrike" kern="0" cap="none" spc="0" normalizeH="0" baseline="0" noProof="0">
                                      <a:ln>
                                        <a:noFill/>
                                      </a:ln>
                                      <a:solidFill>
                                        <a:srgbClr val="000000"/>
                                      </a:solidFill>
                                      <a:effectLst/>
                                      <a:uLnTx/>
                                      <a:uFillTx/>
                                      <a:latin typeface="Cambria Math"/>
                                      <a:cs typeface="+mn-cs"/>
                                    </a:rPr>
                                    <m:t>𝑖</m:t>
                                  </m:r>
                                </m:e>
                              </m:d>
                            </m:e>
                          </m:mr>
                          <m:mr>
                            <m:e>
                              <m:sSub>
                                <m:sSubPr>
                                  <m:ctrlPr>
                                    <a:rPr kumimoji="1" lang="en-US" altLang="ja-JP" sz="1800" b="0" i="1" u="none" strike="noStrike" kern="0" cap="none" spc="0" normalizeH="0" baseline="0" noProof="0">
                                      <a:ln>
                                        <a:noFill/>
                                      </a:ln>
                                      <a:solidFill>
                                        <a:srgbClr val="000000"/>
                                      </a:solidFill>
                                      <a:effectLst/>
                                      <a:uLnTx/>
                                      <a:uFillTx/>
                                      <a:latin typeface="Cambria Math"/>
                                      <a:cs typeface="+mn-cs"/>
                                    </a:rPr>
                                  </m:ctrlPr>
                                </m:sSubPr>
                                <m:e>
                                  <m:acc>
                                    <m:accPr>
                                      <m:chr m:val="̂"/>
                                      <m:ctrlPr>
                                        <a:rPr kumimoji="1" lang="en-US" altLang="ja-JP" sz="1800" b="0" i="1" u="none" strike="noStrike" kern="0" cap="none" spc="0" normalizeH="0" baseline="0" noProof="0">
                                          <a:ln>
                                            <a:noFill/>
                                          </a:ln>
                                          <a:solidFill>
                                            <a:srgbClr val="000000"/>
                                          </a:solidFill>
                                          <a:effectLst/>
                                          <a:uLnTx/>
                                          <a:uFillTx/>
                                          <a:latin typeface="Cambria Math"/>
                                          <a:cs typeface="+mn-cs"/>
                                        </a:rPr>
                                      </m:ctrlPr>
                                    </m:accPr>
                                    <m:e>
                                      <m:r>
                                        <a:rPr kumimoji="1" lang="en-US" altLang="ja-JP" sz="1800" b="0" i="1" u="none" strike="noStrike" kern="0" cap="none" spc="0" normalizeH="0" baseline="0" noProof="0">
                                          <a:ln>
                                            <a:noFill/>
                                          </a:ln>
                                          <a:solidFill>
                                            <a:srgbClr val="000000"/>
                                          </a:solidFill>
                                          <a:effectLst/>
                                          <a:uLnTx/>
                                          <a:uFillTx/>
                                          <a:latin typeface="Cambria Math"/>
                                          <a:cs typeface="+mn-cs"/>
                                        </a:rPr>
                                        <m:t>h</m:t>
                                      </m:r>
                                    </m:e>
                                  </m:acc>
                                </m:e>
                                <m:sub>
                                  <m:r>
                                    <a:rPr kumimoji="1" lang="en-US" altLang="ja-JP" sz="1800" b="0" i="1" u="none" strike="noStrike" kern="0" cap="none" spc="0" normalizeH="0" baseline="0" noProof="0" smtClean="0">
                                      <a:ln>
                                        <a:noFill/>
                                      </a:ln>
                                      <a:solidFill>
                                        <a:srgbClr val="000000"/>
                                      </a:solidFill>
                                      <a:effectLst/>
                                      <a:uLnTx/>
                                      <a:uFillTx/>
                                      <a:latin typeface="Cambria Math"/>
                                      <a:cs typeface="+mn-cs"/>
                                    </a:rPr>
                                    <m:t>2</m:t>
                                  </m:r>
                                  <m:r>
                                    <a:rPr kumimoji="1" lang="en-US" altLang="ja-JP" sz="1800" b="0" i="1" u="none" strike="noStrike" kern="0" cap="none" spc="0" normalizeH="0" baseline="0" noProof="0">
                                      <a:ln>
                                        <a:noFill/>
                                      </a:ln>
                                      <a:solidFill>
                                        <a:srgbClr val="000000"/>
                                      </a:solidFill>
                                      <a:effectLst/>
                                      <a:uLnTx/>
                                      <a:uFillTx/>
                                      <a:latin typeface="Cambria Math"/>
                                      <a:cs typeface="+mn-cs"/>
                                    </a:rPr>
                                    <m:t>1</m:t>
                                  </m:r>
                                </m:sub>
                              </m:sSub>
                              <m:d>
                                <m:dPr>
                                  <m:ctrlPr>
                                    <a:rPr kumimoji="1" lang="en-US" altLang="ja-JP" sz="1800" b="0" i="1" u="none" strike="noStrike" kern="0" cap="none" spc="0" normalizeH="0" baseline="0" noProof="0">
                                      <a:ln>
                                        <a:noFill/>
                                      </a:ln>
                                      <a:solidFill>
                                        <a:srgbClr val="000000"/>
                                      </a:solidFill>
                                      <a:effectLst/>
                                      <a:uLnTx/>
                                      <a:uFillTx/>
                                      <a:latin typeface="Cambria Math"/>
                                      <a:cs typeface="+mn-cs"/>
                                    </a:rPr>
                                  </m:ctrlPr>
                                </m:dPr>
                                <m:e>
                                  <m:r>
                                    <a:rPr kumimoji="1" lang="en-US" altLang="ja-JP" sz="1800" b="0" i="1" u="none" strike="noStrike" kern="0" cap="none" spc="0" normalizeH="0" baseline="0" noProof="0">
                                      <a:ln>
                                        <a:noFill/>
                                      </a:ln>
                                      <a:solidFill>
                                        <a:srgbClr val="000000"/>
                                      </a:solidFill>
                                      <a:effectLst/>
                                      <a:uLnTx/>
                                      <a:uFillTx/>
                                      <a:latin typeface="Cambria Math"/>
                                      <a:cs typeface="+mn-cs"/>
                                    </a:rPr>
                                    <m:t>𝑖</m:t>
                                  </m:r>
                                </m:e>
                              </m:d>
                            </m:e>
                            <m:e>
                              <m:sSub>
                                <m:sSubPr>
                                  <m:ctrlPr>
                                    <a:rPr kumimoji="1" lang="en-US" altLang="ja-JP" sz="1800" b="0" i="1" u="none" strike="noStrike" kern="0" cap="none" spc="0" normalizeH="0" baseline="0" noProof="0">
                                      <a:ln>
                                        <a:noFill/>
                                      </a:ln>
                                      <a:solidFill>
                                        <a:srgbClr val="000000"/>
                                      </a:solidFill>
                                      <a:effectLst/>
                                      <a:uLnTx/>
                                      <a:uFillTx/>
                                      <a:latin typeface="Cambria Math"/>
                                      <a:cs typeface="+mn-cs"/>
                                    </a:rPr>
                                  </m:ctrlPr>
                                </m:sSubPr>
                                <m:e>
                                  <m:acc>
                                    <m:accPr>
                                      <m:chr m:val="̂"/>
                                      <m:ctrlPr>
                                        <a:rPr kumimoji="1" lang="en-US" altLang="ja-JP" sz="1800" b="0" i="1" u="none" strike="noStrike" kern="0" cap="none" spc="0" normalizeH="0" baseline="0" noProof="0">
                                          <a:ln>
                                            <a:noFill/>
                                          </a:ln>
                                          <a:solidFill>
                                            <a:srgbClr val="000000"/>
                                          </a:solidFill>
                                          <a:effectLst/>
                                          <a:uLnTx/>
                                          <a:uFillTx/>
                                          <a:latin typeface="Cambria Math"/>
                                          <a:cs typeface="+mn-cs"/>
                                        </a:rPr>
                                      </m:ctrlPr>
                                    </m:accPr>
                                    <m:e>
                                      <m:r>
                                        <a:rPr kumimoji="1" lang="en-US" altLang="ja-JP" sz="1800" b="0" i="1" u="none" strike="noStrike" kern="0" cap="none" spc="0" normalizeH="0" baseline="0" noProof="0">
                                          <a:ln>
                                            <a:noFill/>
                                          </a:ln>
                                          <a:solidFill>
                                            <a:srgbClr val="000000"/>
                                          </a:solidFill>
                                          <a:effectLst/>
                                          <a:uLnTx/>
                                          <a:uFillTx/>
                                          <a:latin typeface="Cambria Math"/>
                                          <a:cs typeface="+mn-cs"/>
                                        </a:rPr>
                                        <m:t>h</m:t>
                                      </m:r>
                                    </m:e>
                                  </m:acc>
                                </m:e>
                                <m:sub>
                                  <m:r>
                                    <a:rPr kumimoji="1" lang="en-US" altLang="ja-JP" sz="1800" b="0" i="1" u="none" strike="noStrike" kern="0" cap="none" spc="0" normalizeH="0" baseline="0" noProof="0" smtClean="0">
                                      <a:ln>
                                        <a:noFill/>
                                      </a:ln>
                                      <a:solidFill>
                                        <a:srgbClr val="000000"/>
                                      </a:solidFill>
                                      <a:effectLst/>
                                      <a:uLnTx/>
                                      <a:uFillTx/>
                                      <a:latin typeface="Cambria Math"/>
                                      <a:cs typeface="+mn-cs"/>
                                    </a:rPr>
                                    <m:t>22</m:t>
                                  </m:r>
                                </m:sub>
                              </m:sSub>
                              <m:d>
                                <m:dPr>
                                  <m:ctrlPr>
                                    <a:rPr kumimoji="1" lang="en-US" altLang="ja-JP" sz="1800" b="0" i="1" u="none" strike="noStrike" kern="0" cap="none" spc="0" normalizeH="0" baseline="0" noProof="0">
                                      <a:ln>
                                        <a:noFill/>
                                      </a:ln>
                                      <a:solidFill>
                                        <a:srgbClr val="000000"/>
                                      </a:solidFill>
                                      <a:effectLst/>
                                      <a:uLnTx/>
                                      <a:uFillTx/>
                                      <a:latin typeface="Cambria Math"/>
                                      <a:cs typeface="+mn-cs"/>
                                    </a:rPr>
                                  </m:ctrlPr>
                                </m:dPr>
                                <m:e>
                                  <m:r>
                                    <a:rPr kumimoji="1" lang="en-US" altLang="ja-JP" sz="1800" b="0" i="1" u="none" strike="noStrike" kern="0" cap="none" spc="0" normalizeH="0" baseline="0" noProof="0">
                                      <a:ln>
                                        <a:noFill/>
                                      </a:ln>
                                      <a:solidFill>
                                        <a:srgbClr val="000000"/>
                                      </a:solidFill>
                                      <a:effectLst/>
                                      <a:uLnTx/>
                                      <a:uFillTx/>
                                      <a:latin typeface="Cambria Math"/>
                                      <a:cs typeface="+mn-cs"/>
                                    </a:rPr>
                                    <m:t>𝑖</m:t>
                                  </m:r>
                                </m:e>
                              </m:d>
                            </m:e>
                          </m:mr>
                        </m:m>
                      </m:e>
                    </m:d>
                  </m:oMath>
                </a14:m>
                <a:endParaRPr kumimoji="1" lang="en-US" altLang="ja-JP" sz="1800" b="0" i="0" u="none" strike="noStrike" kern="0" cap="none" spc="0" normalizeH="0" baseline="0" noProof="0" dirty="0" smtClean="0">
                  <a:ln>
                    <a:noFill/>
                  </a:ln>
                  <a:solidFill>
                    <a:srgbClr val="000000"/>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20000"/>
                  </a:spcBef>
                  <a:spcAft>
                    <a:spcPct val="0"/>
                  </a:spcAft>
                  <a:buClrTx/>
                  <a:buSzTx/>
                  <a:buNone/>
                  <a:tabLst/>
                  <a:defRPr/>
                </a:pPr>
                <a:r>
                  <a:rPr kumimoji="1" lang="en-US" altLang="ja-JP" sz="1800" b="0" i="0" u="none" strike="noStrike" kern="0" cap="none" spc="0" normalizeH="0" baseline="0" noProof="0" dirty="0" smtClean="0">
                    <a:ln>
                      <a:noFill/>
                    </a:ln>
                    <a:solidFill>
                      <a:srgbClr val="000000"/>
                    </a:solidFill>
                    <a:effectLst/>
                    <a:uLnTx/>
                    <a:uFillTx/>
                    <a:latin typeface="Arial"/>
                    <a:ea typeface="ＭＳ Ｐゴシック"/>
                    <a:cs typeface="+mn-cs"/>
                  </a:rPr>
                  <a:t>Estimated Modulated vector</a:t>
                </a:r>
                <a:r>
                  <a:rPr kumimoji="1" lang="ja-JP" altLang="en-US" sz="1800" b="0" i="0" u="none" strike="noStrike" kern="0" cap="none" spc="0" normalizeH="0" baseline="0" noProof="0" dirty="0" smtClean="0">
                    <a:ln>
                      <a:noFill/>
                    </a:ln>
                    <a:solidFill>
                      <a:srgbClr val="000000"/>
                    </a:solidFill>
                    <a:effectLst/>
                    <a:uLnTx/>
                    <a:uFillTx/>
                    <a:latin typeface="Arial"/>
                    <a:ea typeface="ＭＳ Ｐゴシック"/>
                    <a:cs typeface="+mn-cs"/>
                  </a:rPr>
                  <a:t> </a:t>
                </a:r>
                <a14:m>
                  <m:oMath xmlns:m="http://schemas.openxmlformats.org/officeDocument/2006/math">
                    <m:acc>
                      <m:accPr>
                        <m:chr m:val="̂"/>
                        <m:ctrlPr>
                          <a:rPr kumimoji="1" lang="en-US" altLang="ja-JP" sz="1800" b="0" i="1" u="none" strike="noStrike" kern="0" cap="none" spc="0" normalizeH="0" baseline="0" noProof="0" smtClean="0">
                            <a:ln>
                              <a:noFill/>
                            </a:ln>
                            <a:solidFill>
                              <a:srgbClr val="000000"/>
                            </a:solidFill>
                            <a:effectLst/>
                            <a:uLnTx/>
                            <a:uFillTx/>
                            <a:latin typeface="Cambria Math"/>
                            <a:cs typeface="+mn-cs"/>
                          </a:rPr>
                        </m:ctrlPr>
                      </m:accPr>
                      <m:e>
                        <m:r>
                          <a:rPr kumimoji="1" lang="en-US" altLang="ja-JP" sz="1800" b="0" i="1" u="none" strike="noStrike" kern="0" cap="none" spc="0" normalizeH="0" baseline="0" noProof="0" smtClean="0">
                            <a:ln>
                              <a:noFill/>
                            </a:ln>
                            <a:solidFill>
                              <a:srgbClr val="000000"/>
                            </a:solidFill>
                            <a:effectLst/>
                            <a:uLnTx/>
                            <a:uFillTx/>
                            <a:latin typeface="Cambria Math"/>
                            <a:cs typeface="+mn-cs"/>
                          </a:rPr>
                          <m:t>𝑆</m:t>
                        </m:r>
                      </m:e>
                    </m:acc>
                    <m:d>
                      <m:dPr>
                        <m:ctrlPr>
                          <a:rPr kumimoji="1" lang="en-US" altLang="ja-JP" sz="1800" b="0" i="1" u="none" strike="noStrike" kern="0" cap="none" spc="0" normalizeH="0" baseline="0" noProof="0" smtClean="0">
                            <a:ln>
                              <a:noFill/>
                            </a:ln>
                            <a:solidFill>
                              <a:srgbClr val="000000"/>
                            </a:solidFill>
                            <a:effectLst/>
                            <a:uLnTx/>
                            <a:uFillTx/>
                            <a:latin typeface="Cambria Math"/>
                            <a:cs typeface="+mn-cs"/>
                          </a:rPr>
                        </m:ctrlPr>
                      </m:dPr>
                      <m:e>
                        <m:r>
                          <a:rPr kumimoji="1" lang="en-US" altLang="ja-JP" sz="1800" b="0" i="1" u="none" strike="noStrike" kern="0" cap="none" spc="0" normalizeH="0" baseline="0" noProof="0" smtClean="0">
                            <a:ln>
                              <a:noFill/>
                            </a:ln>
                            <a:solidFill>
                              <a:srgbClr val="000000"/>
                            </a:solidFill>
                            <a:effectLst/>
                            <a:uLnTx/>
                            <a:uFillTx/>
                            <a:latin typeface="Cambria Math"/>
                            <a:cs typeface="+mn-cs"/>
                          </a:rPr>
                          <m:t>𝑖</m:t>
                        </m:r>
                      </m:e>
                    </m:d>
                    <m:r>
                      <a:rPr kumimoji="1" lang="en-US" altLang="ja-JP" sz="1800" b="0" i="1" u="none" strike="noStrike" kern="0" cap="none" spc="0" normalizeH="0" baseline="0" noProof="0">
                        <a:ln>
                          <a:noFill/>
                        </a:ln>
                        <a:solidFill>
                          <a:srgbClr val="000000"/>
                        </a:solidFill>
                        <a:effectLst/>
                        <a:uLnTx/>
                        <a:uFillTx/>
                        <a:latin typeface="Cambria Math"/>
                        <a:cs typeface="+mn-cs"/>
                      </a:rPr>
                      <m:t>=</m:t>
                    </m:r>
                    <m:sSup>
                      <m:sSupPr>
                        <m:ctrlPr>
                          <a:rPr kumimoji="1" lang="en-US" altLang="ja-JP" sz="1800" b="0" i="1" u="none" strike="noStrike" kern="0" cap="none" spc="0" normalizeH="0" baseline="0" noProof="0">
                            <a:ln>
                              <a:noFill/>
                            </a:ln>
                            <a:solidFill>
                              <a:srgbClr val="000000"/>
                            </a:solidFill>
                            <a:effectLst/>
                            <a:uLnTx/>
                            <a:uFillTx/>
                            <a:latin typeface="Cambria Math"/>
                            <a:cs typeface="+mn-cs"/>
                          </a:rPr>
                        </m:ctrlPr>
                      </m:sSupPr>
                      <m:e>
                        <m:r>
                          <a:rPr kumimoji="1" lang="en-US" altLang="ja-JP" sz="1800" b="0" i="1" u="none" strike="noStrike" kern="0" cap="none" spc="0" normalizeH="0" baseline="0" noProof="0">
                            <a:ln>
                              <a:noFill/>
                            </a:ln>
                            <a:solidFill>
                              <a:srgbClr val="000000"/>
                            </a:solidFill>
                            <a:effectLst/>
                            <a:uLnTx/>
                            <a:uFillTx/>
                            <a:latin typeface="Cambria Math"/>
                            <a:cs typeface="+mn-cs"/>
                          </a:rPr>
                          <m:t>(</m:t>
                        </m:r>
                        <m:sSub>
                          <m:sSubPr>
                            <m:ctrlPr>
                              <a:rPr kumimoji="1" lang="en-US" altLang="ja-JP" sz="1800" b="0" i="1" u="none" strike="noStrike" kern="0" cap="none" spc="0" normalizeH="0" baseline="0" noProof="0">
                                <a:ln>
                                  <a:noFill/>
                                </a:ln>
                                <a:solidFill>
                                  <a:srgbClr val="000000"/>
                                </a:solidFill>
                                <a:effectLst/>
                                <a:uLnTx/>
                                <a:uFillTx/>
                                <a:latin typeface="Cambria Math"/>
                                <a:cs typeface="+mn-cs"/>
                              </a:rPr>
                            </m:ctrlPr>
                          </m:sSubPr>
                          <m:e>
                            <m:acc>
                              <m:accPr>
                                <m:chr m:val="̂"/>
                                <m:ctrlPr>
                                  <a:rPr kumimoji="1" lang="en-US" altLang="ja-JP" sz="1800" b="0" i="1" u="none" strike="noStrike" kern="0" cap="none" spc="0" normalizeH="0" baseline="0" noProof="0">
                                    <a:ln>
                                      <a:noFill/>
                                    </a:ln>
                                    <a:solidFill>
                                      <a:srgbClr val="000000"/>
                                    </a:solidFill>
                                    <a:effectLst/>
                                    <a:uLnTx/>
                                    <a:uFillTx/>
                                    <a:latin typeface="Cambria Math"/>
                                    <a:cs typeface="+mn-cs"/>
                                  </a:rPr>
                                </m:ctrlPr>
                              </m:accPr>
                              <m:e>
                                <m:r>
                                  <a:rPr kumimoji="1" lang="en-US" altLang="ja-JP" sz="1800" b="0" i="1" u="none" strike="noStrike" kern="0" cap="none" spc="0" normalizeH="0" baseline="0" noProof="0" smtClean="0">
                                    <a:ln>
                                      <a:noFill/>
                                    </a:ln>
                                    <a:solidFill>
                                      <a:srgbClr val="000000"/>
                                    </a:solidFill>
                                    <a:effectLst/>
                                    <a:uLnTx/>
                                    <a:uFillTx/>
                                    <a:latin typeface="Cambria Math"/>
                                    <a:cs typeface="+mn-cs"/>
                                  </a:rPr>
                                  <m:t>𝑠</m:t>
                                </m:r>
                              </m:e>
                            </m:acc>
                          </m:e>
                          <m:sub>
                            <m:r>
                              <a:rPr kumimoji="1" lang="en-US" altLang="ja-JP" sz="1800" b="0" i="1" u="none" strike="noStrike" kern="0" cap="none" spc="0" normalizeH="0" baseline="0" noProof="0">
                                <a:ln>
                                  <a:noFill/>
                                </a:ln>
                                <a:solidFill>
                                  <a:srgbClr val="000000"/>
                                </a:solidFill>
                                <a:effectLst/>
                                <a:uLnTx/>
                                <a:uFillTx/>
                                <a:latin typeface="Cambria Math"/>
                                <a:cs typeface="+mn-cs"/>
                              </a:rPr>
                              <m:t>1</m:t>
                            </m:r>
                          </m:sub>
                        </m:sSub>
                        <m:d>
                          <m:dPr>
                            <m:ctrlPr>
                              <a:rPr kumimoji="1" lang="en-US" altLang="ja-JP" sz="1800" b="0" i="1" u="none" strike="noStrike" kern="0" cap="none" spc="0" normalizeH="0" baseline="0" noProof="0">
                                <a:ln>
                                  <a:noFill/>
                                </a:ln>
                                <a:solidFill>
                                  <a:srgbClr val="000000"/>
                                </a:solidFill>
                                <a:effectLst/>
                                <a:uLnTx/>
                                <a:uFillTx/>
                                <a:latin typeface="Cambria Math"/>
                                <a:cs typeface="+mn-cs"/>
                              </a:rPr>
                            </m:ctrlPr>
                          </m:dPr>
                          <m:e>
                            <m:r>
                              <a:rPr kumimoji="1" lang="en-US" altLang="ja-JP" sz="1800" b="0" i="1" u="none" strike="noStrike" kern="0" cap="none" spc="0" normalizeH="0" baseline="0" noProof="0">
                                <a:ln>
                                  <a:noFill/>
                                </a:ln>
                                <a:solidFill>
                                  <a:srgbClr val="000000"/>
                                </a:solidFill>
                                <a:effectLst/>
                                <a:uLnTx/>
                                <a:uFillTx/>
                                <a:latin typeface="Cambria Math"/>
                                <a:cs typeface="+mn-cs"/>
                              </a:rPr>
                              <m:t>𝑖</m:t>
                            </m:r>
                          </m:e>
                        </m:d>
                        <m:r>
                          <a:rPr kumimoji="1" lang="en-US" altLang="ja-JP" sz="1800" b="0" i="1" u="none" strike="noStrike" kern="0" cap="none" spc="0" normalizeH="0" baseline="0" noProof="0">
                            <a:ln>
                              <a:noFill/>
                            </a:ln>
                            <a:solidFill>
                              <a:srgbClr val="000000"/>
                            </a:solidFill>
                            <a:effectLst/>
                            <a:uLnTx/>
                            <a:uFillTx/>
                            <a:latin typeface="Cambria Math"/>
                            <a:cs typeface="+mn-cs"/>
                          </a:rPr>
                          <m:t>,</m:t>
                        </m:r>
                        <m:sSub>
                          <m:sSubPr>
                            <m:ctrlPr>
                              <a:rPr kumimoji="1" lang="en-US" altLang="ja-JP" sz="1800" b="0" i="1" u="none" strike="noStrike" kern="0" cap="none" spc="0" normalizeH="0" baseline="0" noProof="0">
                                <a:ln>
                                  <a:noFill/>
                                </a:ln>
                                <a:solidFill>
                                  <a:srgbClr val="000000"/>
                                </a:solidFill>
                                <a:effectLst/>
                                <a:uLnTx/>
                                <a:uFillTx/>
                                <a:latin typeface="Cambria Math"/>
                                <a:cs typeface="+mn-cs"/>
                              </a:rPr>
                            </m:ctrlPr>
                          </m:sSubPr>
                          <m:e>
                            <m:acc>
                              <m:accPr>
                                <m:chr m:val="̂"/>
                                <m:ctrlPr>
                                  <a:rPr kumimoji="1" lang="en-US" altLang="ja-JP" sz="1800" b="0" i="1" u="none" strike="noStrike" kern="0" cap="none" spc="0" normalizeH="0" baseline="0" noProof="0">
                                    <a:ln>
                                      <a:noFill/>
                                    </a:ln>
                                    <a:solidFill>
                                      <a:srgbClr val="000000"/>
                                    </a:solidFill>
                                    <a:effectLst/>
                                    <a:uLnTx/>
                                    <a:uFillTx/>
                                    <a:latin typeface="Cambria Math"/>
                                    <a:cs typeface="+mn-cs"/>
                                  </a:rPr>
                                </m:ctrlPr>
                              </m:accPr>
                              <m:e>
                                <m:r>
                                  <a:rPr kumimoji="1" lang="en-US" altLang="ja-JP" sz="1800" b="0" i="1" u="none" strike="noStrike" kern="0" cap="none" spc="0" normalizeH="0" baseline="0" noProof="0" smtClean="0">
                                    <a:ln>
                                      <a:noFill/>
                                    </a:ln>
                                    <a:solidFill>
                                      <a:srgbClr val="000000"/>
                                    </a:solidFill>
                                    <a:effectLst/>
                                    <a:uLnTx/>
                                    <a:uFillTx/>
                                    <a:latin typeface="Cambria Math"/>
                                    <a:cs typeface="+mn-cs"/>
                                  </a:rPr>
                                  <m:t>𝑠</m:t>
                                </m:r>
                              </m:e>
                            </m:acc>
                          </m:e>
                          <m:sub>
                            <m:r>
                              <a:rPr kumimoji="1" lang="en-US" altLang="ja-JP" sz="1800" b="0" i="1" u="none" strike="noStrike" kern="0" cap="none" spc="0" normalizeH="0" baseline="0" noProof="0" smtClean="0">
                                <a:ln>
                                  <a:noFill/>
                                </a:ln>
                                <a:solidFill>
                                  <a:srgbClr val="000000"/>
                                </a:solidFill>
                                <a:effectLst/>
                                <a:uLnTx/>
                                <a:uFillTx/>
                                <a:latin typeface="Cambria Math"/>
                                <a:cs typeface="+mn-cs"/>
                              </a:rPr>
                              <m:t>2</m:t>
                            </m:r>
                          </m:sub>
                        </m:sSub>
                        <m:d>
                          <m:dPr>
                            <m:ctrlPr>
                              <a:rPr kumimoji="1" lang="en-US" altLang="ja-JP" sz="1800" b="0" i="1" u="none" strike="noStrike" kern="0" cap="none" spc="0" normalizeH="0" baseline="0" noProof="0">
                                <a:ln>
                                  <a:noFill/>
                                </a:ln>
                                <a:solidFill>
                                  <a:srgbClr val="000000"/>
                                </a:solidFill>
                                <a:effectLst/>
                                <a:uLnTx/>
                                <a:uFillTx/>
                                <a:latin typeface="Cambria Math"/>
                                <a:cs typeface="+mn-cs"/>
                              </a:rPr>
                            </m:ctrlPr>
                          </m:dPr>
                          <m:e>
                            <m:r>
                              <a:rPr kumimoji="1" lang="en-US" altLang="ja-JP" sz="1800" b="0" i="1" u="none" strike="noStrike" kern="0" cap="none" spc="0" normalizeH="0" baseline="0" noProof="0">
                                <a:ln>
                                  <a:noFill/>
                                </a:ln>
                                <a:solidFill>
                                  <a:srgbClr val="000000"/>
                                </a:solidFill>
                                <a:effectLst/>
                                <a:uLnTx/>
                                <a:uFillTx/>
                                <a:latin typeface="Cambria Math"/>
                                <a:cs typeface="+mn-cs"/>
                              </a:rPr>
                              <m:t>𝑖</m:t>
                            </m:r>
                          </m:e>
                        </m:d>
                        <m:r>
                          <a:rPr kumimoji="1" lang="en-US" altLang="ja-JP" sz="1800" b="0" i="1" u="none" strike="noStrike" kern="0" cap="none" spc="0" normalizeH="0" baseline="0" noProof="0">
                            <a:ln>
                              <a:noFill/>
                            </a:ln>
                            <a:solidFill>
                              <a:srgbClr val="000000"/>
                            </a:solidFill>
                            <a:effectLst/>
                            <a:uLnTx/>
                            <a:uFillTx/>
                            <a:latin typeface="Cambria Math"/>
                            <a:cs typeface="+mn-cs"/>
                          </a:rPr>
                          <m:t>)</m:t>
                        </m:r>
                      </m:e>
                      <m:sup>
                        <m:r>
                          <a:rPr kumimoji="1" lang="en-US" altLang="ja-JP" sz="1800" b="0" i="1" u="none" strike="noStrike" kern="0" cap="none" spc="0" normalizeH="0" baseline="0" noProof="0">
                            <a:ln>
                              <a:noFill/>
                            </a:ln>
                            <a:solidFill>
                              <a:srgbClr val="000000"/>
                            </a:solidFill>
                            <a:effectLst/>
                            <a:uLnTx/>
                            <a:uFillTx/>
                            <a:latin typeface="Cambria Math"/>
                            <a:cs typeface="+mn-cs"/>
                          </a:rPr>
                          <m:t>𝑇</m:t>
                        </m:r>
                      </m:sup>
                    </m:sSup>
                  </m:oMath>
                </a14:m>
                <a:endParaRPr kumimoji="1" lang="ja-JP" altLang="en-US" sz="1800" b="0" i="0" u="none" strike="noStrike" kern="0" cap="none" spc="0" normalizeH="0" baseline="0" noProof="0" dirty="0">
                  <a:ln>
                    <a:noFill/>
                  </a:ln>
                  <a:solidFill>
                    <a:srgbClr val="000000"/>
                  </a:solidFill>
                  <a:effectLst/>
                  <a:uLnTx/>
                  <a:uFillTx/>
                  <a:latin typeface="Arial"/>
                  <a:ea typeface="ＭＳ Ｐゴシック"/>
                  <a:cs typeface="+mn-cs"/>
                </a:endParaRPr>
              </a:p>
            </p:txBody>
          </p:sp>
        </mc:Choice>
        <mc:Fallback xmlns="">
          <p:sp>
            <p:nvSpPr>
              <p:cNvPr id="30" name="コンテンツ プレースホルダー 2"/>
              <p:cNvSpPr txBox="1">
                <a:spLocks noRot="1" noChangeAspect="1" noMove="1" noResize="1" noEditPoints="1" noAdjustHandles="1" noChangeArrowheads="1" noChangeShapeType="1" noTextEdit="1"/>
              </p:cNvSpPr>
              <p:nvPr/>
            </p:nvSpPr>
            <p:spPr>
              <a:xfrm>
                <a:off x="323528" y="1484784"/>
                <a:ext cx="8229600" cy="5616624"/>
              </a:xfrm>
              <a:prstGeom prst="rect">
                <a:avLst/>
              </a:prstGeom>
              <a:blipFill rotWithShape="1">
                <a:blip r:embed="rId3"/>
                <a:stretch>
                  <a:fillRect l="-59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1" name="テキスト ボックス 30"/>
              <p:cNvSpPr txBox="1"/>
              <p:nvPr/>
            </p:nvSpPr>
            <p:spPr>
              <a:xfrm>
                <a:off x="3149703" y="5373487"/>
                <a:ext cx="5958801" cy="474169"/>
              </a:xfrm>
              <a:prstGeom prst="rect">
                <a:avLst/>
              </a:prstGeom>
              <a:noFill/>
              <a:ln>
                <a:solidFill>
                  <a:srgbClr val="FF0000"/>
                </a:solidFill>
              </a:ln>
            </p:spPr>
            <p:txBody>
              <a:bodyPr wrap="square" rtlCol="0">
                <a:spAutoFit/>
              </a:bodyPr>
              <a:lstStyle/>
              <a:p>
                <a:pPr defTabSz="914400" eaLnBrk="1" fontAlgn="auto" hangingPunct="1">
                  <a:spcBef>
                    <a:spcPts val="0"/>
                  </a:spcBef>
                  <a:spcAft>
                    <a:spcPts val="0"/>
                  </a:spcAft>
                  <a:buClrTx/>
                  <a:buSzTx/>
                  <a:buFontTx/>
                  <a:buNone/>
                </a:pPr>
                <a14:m>
                  <m:oMathPara xmlns:m="http://schemas.openxmlformats.org/officeDocument/2006/math">
                    <m:oMathParaPr>
                      <m:jc m:val="centerGroup"/>
                    </m:oMathParaPr>
                    <m:oMath xmlns:m="http://schemas.openxmlformats.org/officeDocument/2006/math">
                      <m:acc>
                        <m:accPr>
                          <m:chr m:val="̂"/>
                          <m:ctrlPr>
                            <a:rPr kumimoji="1" lang="ja-JP" altLang="en-US" i="1" smtClean="0">
                              <a:solidFill>
                                <a:srgbClr val="000000"/>
                              </a:solidFill>
                              <a:latin typeface="Cambria Math"/>
                            </a:rPr>
                          </m:ctrlPr>
                        </m:accPr>
                        <m:e>
                          <m:r>
                            <a:rPr kumimoji="1" lang="en-US" altLang="ja-JP" i="1" smtClean="0">
                              <a:solidFill>
                                <a:srgbClr val="000000"/>
                              </a:solidFill>
                              <a:latin typeface="Cambria Math"/>
                            </a:rPr>
                            <m:t>𝑆</m:t>
                          </m:r>
                        </m:e>
                      </m:acc>
                      <m:d>
                        <m:dPr>
                          <m:ctrlPr>
                            <a:rPr kumimoji="1" lang="en-US" altLang="ja-JP" i="1" smtClean="0">
                              <a:solidFill>
                                <a:srgbClr val="000000"/>
                              </a:solidFill>
                              <a:latin typeface="Cambria Math"/>
                            </a:rPr>
                          </m:ctrlPr>
                        </m:dPr>
                        <m:e>
                          <m:r>
                            <a:rPr kumimoji="1" lang="en-US" altLang="ja-JP" i="1" smtClean="0">
                              <a:solidFill>
                                <a:srgbClr val="000000"/>
                              </a:solidFill>
                              <a:latin typeface="Cambria Math"/>
                            </a:rPr>
                            <m:t>𝑖</m:t>
                          </m:r>
                        </m:e>
                      </m:d>
                      <m:r>
                        <a:rPr kumimoji="1" lang="en-US" altLang="ja-JP" i="1" smtClean="0">
                          <a:solidFill>
                            <a:srgbClr val="000000"/>
                          </a:solidFill>
                          <a:latin typeface="Cambria Math"/>
                        </a:rPr>
                        <m:t>=</m:t>
                      </m:r>
                      <m:sSup>
                        <m:sSupPr>
                          <m:ctrlPr>
                            <a:rPr kumimoji="1" lang="en-US" altLang="ja-JP" i="1">
                              <a:solidFill>
                                <a:srgbClr val="000000"/>
                              </a:solidFill>
                              <a:latin typeface="Cambria Math"/>
                            </a:rPr>
                          </m:ctrlPr>
                        </m:sSupPr>
                        <m:e>
                          <m:r>
                            <a:rPr kumimoji="1" lang="en-US" altLang="ja-JP" i="1">
                              <a:solidFill>
                                <a:srgbClr val="000000"/>
                              </a:solidFill>
                              <a:latin typeface="Cambria Math"/>
                            </a:rPr>
                            <m:t>(</m:t>
                          </m:r>
                          <m:sSub>
                            <m:sSubPr>
                              <m:ctrlPr>
                                <a:rPr kumimoji="1" lang="en-US" altLang="ja-JP" i="1">
                                  <a:solidFill>
                                    <a:srgbClr val="000000"/>
                                  </a:solidFill>
                                  <a:latin typeface="Cambria Math"/>
                                </a:rPr>
                              </m:ctrlPr>
                            </m:sSubPr>
                            <m:e>
                              <m:acc>
                                <m:accPr>
                                  <m:chr m:val="̂"/>
                                  <m:ctrlPr>
                                    <a:rPr kumimoji="1" lang="en-US" altLang="ja-JP" i="1">
                                      <a:solidFill>
                                        <a:srgbClr val="000000"/>
                                      </a:solidFill>
                                      <a:latin typeface="Cambria Math"/>
                                    </a:rPr>
                                  </m:ctrlPr>
                                </m:accPr>
                                <m:e>
                                  <m:r>
                                    <a:rPr kumimoji="1" lang="en-US" altLang="ja-JP" i="1">
                                      <a:solidFill>
                                        <a:srgbClr val="000000"/>
                                      </a:solidFill>
                                      <a:latin typeface="Cambria Math"/>
                                    </a:rPr>
                                    <m:t>𝑠</m:t>
                                  </m:r>
                                </m:e>
                              </m:acc>
                            </m:e>
                            <m:sub>
                              <m:r>
                                <a:rPr kumimoji="1" lang="en-US" altLang="ja-JP" i="1">
                                  <a:solidFill>
                                    <a:srgbClr val="000000"/>
                                  </a:solidFill>
                                  <a:latin typeface="Cambria Math"/>
                                </a:rPr>
                                <m:t>1</m:t>
                              </m:r>
                            </m:sub>
                          </m:sSub>
                          <m:d>
                            <m:dPr>
                              <m:ctrlPr>
                                <a:rPr kumimoji="1" lang="en-US" altLang="ja-JP" i="1">
                                  <a:solidFill>
                                    <a:srgbClr val="000000"/>
                                  </a:solidFill>
                                  <a:latin typeface="Cambria Math"/>
                                </a:rPr>
                              </m:ctrlPr>
                            </m:dPr>
                            <m:e>
                              <m:r>
                                <a:rPr kumimoji="1" lang="en-US" altLang="ja-JP" i="1">
                                  <a:solidFill>
                                    <a:srgbClr val="000000"/>
                                  </a:solidFill>
                                  <a:latin typeface="Cambria Math"/>
                                </a:rPr>
                                <m:t>𝑖</m:t>
                              </m:r>
                            </m:e>
                          </m:d>
                          <m:r>
                            <a:rPr kumimoji="1" lang="en-US" altLang="ja-JP" i="1">
                              <a:solidFill>
                                <a:srgbClr val="000000"/>
                              </a:solidFill>
                              <a:latin typeface="Cambria Math"/>
                            </a:rPr>
                            <m:t>,</m:t>
                          </m:r>
                          <m:sSub>
                            <m:sSubPr>
                              <m:ctrlPr>
                                <a:rPr kumimoji="1" lang="en-US" altLang="ja-JP" i="1">
                                  <a:solidFill>
                                    <a:srgbClr val="000000"/>
                                  </a:solidFill>
                                  <a:latin typeface="Cambria Math"/>
                                </a:rPr>
                              </m:ctrlPr>
                            </m:sSubPr>
                            <m:e>
                              <m:acc>
                                <m:accPr>
                                  <m:chr m:val="̂"/>
                                  <m:ctrlPr>
                                    <a:rPr kumimoji="1" lang="en-US" altLang="ja-JP" i="1">
                                      <a:solidFill>
                                        <a:srgbClr val="000000"/>
                                      </a:solidFill>
                                      <a:latin typeface="Cambria Math"/>
                                    </a:rPr>
                                  </m:ctrlPr>
                                </m:accPr>
                                <m:e>
                                  <m:r>
                                    <a:rPr kumimoji="1" lang="en-US" altLang="ja-JP" i="1">
                                      <a:solidFill>
                                        <a:srgbClr val="000000"/>
                                      </a:solidFill>
                                      <a:latin typeface="Cambria Math"/>
                                    </a:rPr>
                                    <m:t>𝑠</m:t>
                                  </m:r>
                                </m:e>
                              </m:acc>
                            </m:e>
                            <m:sub>
                              <m:r>
                                <a:rPr kumimoji="1" lang="en-US" altLang="ja-JP" i="1">
                                  <a:solidFill>
                                    <a:srgbClr val="000000"/>
                                  </a:solidFill>
                                  <a:latin typeface="Cambria Math"/>
                                </a:rPr>
                                <m:t>2</m:t>
                              </m:r>
                            </m:sub>
                          </m:sSub>
                          <m:d>
                            <m:dPr>
                              <m:ctrlPr>
                                <a:rPr kumimoji="1" lang="en-US" altLang="ja-JP" i="1">
                                  <a:solidFill>
                                    <a:srgbClr val="000000"/>
                                  </a:solidFill>
                                  <a:latin typeface="Cambria Math"/>
                                </a:rPr>
                              </m:ctrlPr>
                            </m:dPr>
                            <m:e>
                              <m:r>
                                <a:rPr kumimoji="1" lang="en-US" altLang="ja-JP" i="1">
                                  <a:solidFill>
                                    <a:srgbClr val="000000"/>
                                  </a:solidFill>
                                  <a:latin typeface="Cambria Math"/>
                                </a:rPr>
                                <m:t>𝑖</m:t>
                              </m:r>
                            </m:e>
                          </m:d>
                          <m:r>
                            <a:rPr kumimoji="1" lang="en-US" altLang="ja-JP" i="1">
                              <a:solidFill>
                                <a:srgbClr val="000000"/>
                              </a:solidFill>
                              <a:latin typeface="Cambria Math"/>
                            </a:rPr>
                            <m:t>)</m:t>
                          </m:r>
                        </m:e>
                        <m:sup>
                          <m:r>
                            <a:rPr kumimoji="1" lang="en-US" altLang="ja-JP" i="1">
                              <a:solidFill>
                                <a:srgbClr val="000000"/>
                              </a:solidFill>
                              <a:latin typeface="Cambria Math"/>
                            </a:rPr>
                            <m:t>𝑇</m:t>
                          </m:r>
                        </m:sup>
                      </m:sSup>
                      <m:r>
                        <a:rPr kumimoji="1" lang="en-US" altLang="ja-JP" i="1" smtClean="0">
                          <a:solidFill>
                            <a:srgbClr val="000000"/>
                          </a:solidFill>
                          <a:latin typeface="Cambria Math"/>
                        </a:rPr>
                        <m:t>=</m:t>
                      </m:r>
                      <m:sSup>
                        <m:sSupPr>
                          <m:ctrlPr>
                            <a:rPr kumimoji="1" lang="en-US" altLang="ja-JP" i="1" smtClean="0">
                              <a:solidFill>
                                <a:srgbClr val="000000"/>
                              </a:solidFill>
                              <a:latin typeface="Cambria Math"/>
                            </a:rPr>
                          </m:ctrlPr>
                        </m:sSupPr>
                        <m:e>
                          <m:r>
                            <a:rPr kumimoji="1" lang="en-US" altLang="ja-JP" i="1" smtClean="0">
                              <a:solidFill>
                                <a:srgbClr val="000000"/>
                              </a:solidFill>
                              <a:latin typeface="Cambria Math"/>
                            </a:rPr>
                            <m:t>𝐺</m:t>
                          </m:r>
                        </m:e>
                        <m:sup>
                          <m:r>
                            <a:rPr kumimoji="1" lang="en-US" altLang="ja-JP" i="1" smtClean="0">
                              <a:solidFill>
                                <a:srgbClr val="000000"/>
                              </a:solidFill>
                              <a:latin typeface="Cambria Math"/>
                            </a:rPr>
                            <m:t>−1</m:t>
                          </m:r>
                        </m:sup>
                      </m:sSup>
                      <m:acc>
                        <m:accPr>
                          <m:chr m:val="̂"/>
                          <m:ctrlPr>
                            <a:rPr kumimoji="1" lang="en-US" altLang="ja-JP" i="1" smtClean="0">
                              <a:solidFill>
                                <a:srgbClr val="000000"/>
                              </a:solidFill>
                              <a:latin typeface="Cambria Math"/>
                            </a:rPr>
                          </m:ctrlPr>
                        </m:accPr>
                        <m:e>
                          <m:r>
                            <a:rPr kumimoji="1" lang="en-US" altLang="ja-JP" i="1" smtClean="0">
                              <a:solidFill>
                                <a:srgbClr val="000000"/>
                              </a:solidFill>
                              <a:latin typeface="Cambria Math"/>
                            </a:rPr>
                            <m:t>𝑋</m:t>
                          </m:r>
                        </m:e>
                      </m:acc>
                      <m:d>
                        <m:dPr>
                          <m:ctrlPr>
                            <a:rPr kumimoji="1" lang="en-US" altLang="ja-JP" i="1" smtClean="0">
                              <a:solidFill>
                                <a:srgbClr val="000000"/>
                              </a:solidFill>
                              <a:latin typeface="Cambria Math"/>
                            </a:rPr>
                          </m:ctrlPr>
                        </m:dPr>
                        <m:e>
                          <m:r>
                            <a:rPr kumimoji="1" lang="en-US" altLang="ja-JP" i="1" smtClean="0">
                              <a:solidFill>
                                <a:srgbClr val="000000"/>
                              </a:solidFill>
                              <a:latin typeface="Cambria Math"/>
                            </a:rPr>
                            <m:t>𝑖</m:t>
                          </m:r>
                        </m:e>
                      </m:d>
                    </m:oMath>
                  </m:oMathPara>
                </a14:m>
                <a:endParaRPr kumimoji="1" lang="ja-JP" altLang="en-US" dirty="0">
                  <a:solidFill>
                    <a:srgbClr val="000000"/>
                  </a:solidFill>
                  <a:latin typeface="Arial"/>
                  <a:ea typeface="ＭＳ Ｐゴシック"/>
                </a:endParaRPr>
              </a:p>
            </p:txBody>
          </p:sp>
        </mc:Choice>
        <mc:Fallback xmlns="">
          <p:sp>
            <p:nvSpPr>
              <p:cNvPr id="31" name="テキスト ボックス 30"/>
              <p:cNvSpPr txBox="1">
                <a:spLocks noRot="1" noChangeAspect="1" noMove="1" noResize="1" noEditPoints="1" noAdjustHandles="1" noChangeArrowheads="1" noChangeShapeType="1" noTextEdit="1"/>
              </p:cNvSpPr>
              <p:nvPr/>
            </p:nvSpPr>
            <p:spPr>
              <a:xfrm>
                <a:off x="3149703" y="5373487"/>
                <a:ext cx="5958801" cy="474169"/>
              </a:xfrm>
              <a:prstGeom prst="rect">
                <a:avLst/>
              </a:prstGeom>
              <a:blipFill rotWithShape="1">
                <a:blip r:embed="rId4"/>
                <a:stretch>
                  <a:fillRect/>
                </a:stretch>
              </a:blipFill>
              <a:ln>
                <a:solidFill>
                  <a:srgbClr val="FF0000"/>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2" name="正方形/長方形 31"/>
              <p:cNvSpPr/>
              <p:nvPr/>
            </p:nvSpPr>
            <p:spPr>
              <a:xfrm>
                <a:off x="2957353" y="3406626"/>
                <a:ext cx="746295" cy="369332"/>
              </a:xfrm>
              <a:prstGeom prst="rect">
                <a:avLst/>
              </a:prstGeom>
            </p:spPr>
            <p:txBody>
              <a:bodyPr wrap="none">
                <a:spAutoFit/>
              </a:bodyPr>
              <a:lstStyle/>
              <a:p>
                <a:pPr defTabSz="914400" eaLnBrk="1" fontAlgn="auto" hangingPunct="1">
                  <a:spcBef>
                    <a:spcPts val="0"/>
                  </a:spcBef>
                  <a:spcAft>
                    <a:spcPts val="0"/>
                  </a:spcAft>
                  <a:buClrTx/>
                  <a:buSzTx/>
                  <a:buFontTx/>
                  <a:buNone/>
                </a:pPr>
                <a14:m>
                  <m:oMathPara xmlns:m="http://schemas.openxmlformats.org/officeDocument/2006/math">
                    <m:oMathParaPr>
                      <m:jc m:val="centerGroup"/>
                    </m:oMathParaPr>
                    <m:oMath xmlns:m="http://schemas.openxmlformats.org/officeDocument/2006/math">
                      <m:sSub>
                        <m:sSubPr>
                          <m:ctrlPr>
                            <a:rPr kumimoji="1" lang="en-US" altLang="ja-JP" sz="1800" i="1">
                              <a:solidFill>
                                <a:srgbClr val="000000"/>
                              </a:solidFill>
                              <a:latin typeface="Cambria Math"/>
                            </a:rPr>
                          </m:ctrlPr>
                        </m:sSubPr>
                        <m:e>
                          <m:r>
                            <a:rPr kumimoji="1" lang="en-US" altLang="ja-JP" sz="1800" i="1">
                              <a:solidFill>
                                <a:srgbClr val="000000"/>
                              </a:solidFill>
                              <a:latin typeface="Cambria Math"/>
                            </a:rPr>
                            <m:t>𝑦</m:t>
                          </m:r>
                        </m:e>
                        <m:sub>
                          <m:r>
                            <a:rPr kumimoji="1" lang="en-US" altLang="ja-JP" sz="1800" i="1">
                              <a:solidFill>
                                <a:srgbClr val="000000"/>
                              </a:solidFill>
                              <a:latin typeface="Cambria Math"/>
                            </a:rPr>
                            <m:t>1</m:t>
                          </m:r>
                        </m:sub>
                      </m:sSub>
                      <m:d>
                        <m:dPr>
                          <m:ctrlPr>
                            <a:rPr kumimoji="1" lang="en-US" altLang="ja-JP" sz="1800" i="1">
                              <a:solidFill>
                                <a:srgbClr val="000000"/>
                              </a:solidFill>
                              <a:latin typeface="Cambria Math"/>
                            </a:rPr>
                          </m:ctrlPr>
                        </m:dPr>
                        <m:e>
                          <m:r>
                            <a:rPr kumimoji="1" lang="en-US" altLang="ja-JP" sz="1800" i="1">
                              <a:solidFill>
                                <a:srgbClr val="000000"/>
                              </a:solidFill>
                              <a:latin typeface="Cambria Math"/>
                            </a:rPr>
                            <m:t>𝑖</m:t>
                          </m:r>
                        </m:e>
                      </m:d>
                    </m:oMath>
                  </m:oMathPara>
                </a14:m>
                <a:endParaRPr kumimoji="1" lang="ja-JP" altLang="en-US" sz="1800" dirty="0">
                  <a:solidFill>
                    <a:srgbClr val="000000"/>
                  </a:solidFill>
                  <a:latin typeface="Arial"/>
                  <a:ea typeface="ＭＳ Ｐゴシック"/>
                </a:endParaRPr>
              </a:p>
            </p:txBody>
          </p:sp>
        </mc:Choice>
        <mc:Fallback xmlns="">
          <p:sp>
            <p:nvSpPr>
              <p:cNvPr id="32" name="正方形/長方形 31"/>
              <p:cNvSpPr>
                <a:spLocks noRot="1" noChangeAspect="1" noMove="1" noResize="1" noEditPoints="1" noAdjustHandles="1" noChangeArrowheads="1" noChangeShapeType="1" noTextEdit="1"/>
              </p:cNvSpPr>
              <p:nvPr/>
            </p:nvSpPr>
            <p:spPr>
              <a:xfrm>
                <a:off x="2957353" y="3406626"/>
                <a:ext cx="746295" cy="369332"/>
              </a:xfrm>
              <a:prstGeom prst="rect">
                <a:avLst/>
              </a:prstGeom>
              <a:blipFill rotWithShape="1">
                <a:blip r:embed="rId5"/>
                <a:stretch>
                  <a:fillRect b="-833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3" name="正方形/長方形 32"/>
              <p:cNvSpPr/>
              <p:nvPr/>
            </p:nvSpPr>
            <p:spPr>
              <a:xfrm>
                <a:off x="2952032" y="4851489"/>
                <a:ext cx="751616" cy="369332"/>
              </a:xfrm>
              <a:prstGeom prst="rect">
                <a:avLst/>
              </a:prstGeom>
            </p:spPr>
            <p:txBody>
              <a:bodyPr wrap="none">
                <a:spAutoFit/>
              </a:bodyPr>
              <a:lstStyle/>
              <a:p>
                <a:pPr defTabSz="914400" eaLnBrk="1" fontAlgn="auto" hangingPunct="1">
                  <a:spcBef>
                    <a:spcPts val="0"/>
                  </a:spcBef>
                  <a:spcAft>
                    <a:spcPts val="0"/>
                  </a:spcAft>
                  <a:buClrTx/>
                  <a:buSzTx/>
                  <a:buFontTx/>
                  <a:buNone/>
                </a:pPr>
                <a14:m>
                  <m:oMathPara xmlns:m="http://schemas.openxmlformats.org/officeDocument/2006/math">
                    <m:oMathParaPr>
                      <m:jc m:val="centerGroup"/>
                    </m:oMathParaPr>
                    <m:oMath xmlns:m="http://schemas.openxmlformats.org/officeDocument/2006/math">
                      <m:sSub>
                        <m:sSubPr>
                          <m:ctrlPr>
                            <a:rPr kumimoji="1" lang="en-US" altLang="ja-JP" sz="1800" i="1">
                              <a:solidFill>
                                <a:srgbClr val="000000"/>
                              </a:solidFill>
                              <a:latin typeface="Cambria Math"/>
                            </a:rPr>
                          </m:ctrlPr>
                        </m:sSubPr>
                        <m:e>
                          <m:r>
                            <a:rPr kumimoji="1" lang="en-US" altLang="ja-JP" sz="1800" i="1">
                              <a:solidFill>
                                <a:srgbClr val="000000"/>
                              </a:solidFill>
                              <a:latin typeface="Cambria Math"/>
                            </a:rPr>
                            <m:t>𝑦</m:t>
                          </m:r>
                        </m:e>
                        <m:sub>
                          <m:r>
                            <a:rPr kumimoji="1" lang="en-US" altLang="ja-JP" sz="1800" i="1">
                              <a:solidFill>
                                <a:srgbClr val="000000"/>
                              </a:solidFill>
                              <a:latin typeface="Cambria Math"/>
                            </a:rPr>
                            <m:t>2</m:t>
                          </m:r>
                        </m:sub>
                      </m:sSub>
                      <m:d>
                        <m:dPr>
                          <m:ctrlPr>
                            <a:rPr kumimoji="1" lang="en-US" altLang="ja-JP" sz="1800" i="1">
                              <a:solidFill>
                                <a:srgbClr val="000000"/>
                              </a:solidFill>
                              <a:latin typeface="Cambria Math"/>
                            </a:rPr>
                          </m:ctrlPr>
                        </m:dPr>
                        <m:e>
                          <m:r>
                            <a:rPr kumimoji="1" lang="en-US" altLang="ja-JP" sz="1800" i="1">
                              <a:solidFill>
                                <a:srgbClr val="000000"/>
                              </a:solidFill>
                              <a:latin typeface="Cambria Math"/>
                            </a:rPr>
                            <m:t>𝑖</m:t>
                          </m:r>
                        </m:e>
                      </m:d>
                    </m:oMath>
                  </m:oMathPara>
                </a14:m>
                <a:endParaRPr kumimoji="1" lang="ja-JP" altLang="en-US" sz="1800" dirty="0">
                  <a:solidFill>
                    <a:srgbClr val="000000"/>
                  </a:solidFill>
                  <a:latin typeface="Arial"/>
                  <a:ea typeface="ＭＳ Ｐゴシック"/>
                </a:endParaRPr>
              </a:p>
            </p:txBody>
          </p:sp>
        </mc:Choice>
        <mc:Fallback xmlns="">
          <p:sp>
            <p:nvSpPr>
              <p:cNvPr id="33" name="正方形/長方形 32"/>
              <p:cNvSpPr>
                <a:spLocks noRot="1" noChangeAspect="1" noMove="1" noResize="1" noEditPoints="1" noAdjustHandles="1" noChangeArrowheads="1" noChangeShapeType="1" noTextEdit="1"/>
              </p:cNvSpPr>
              <p:nvPr/>
            </p:nvSpPr>
            <p:spPr>
              <a:xfrm>
                <a:off x="2952032" y="4851489"/>
                <a:ext cx="751616" cy="369332"/>
              </a:xfrm>
              <a:prstGeom prst="rect">
                <a:avLst/>
              </a:prstGeom>
              <a:blipFill rotWithShape="1">
                <a:blip r:embed="rId6"/>
                <a:stretch>
                  <a:fillRect b="-833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4" name="正方形/長方形 33"/>
              <p:cNvSpPr/>
              <p:nvPr/>
            </p:nvSpPr>
            <p:spPr>
              <a:xfrm>
                <a:off x="3893457" y="3386569"/>
                <a:ext cx="798616" cy="369332"/>
              </a:xfrm>
              <a:prstGeom prst="rect">
                <a:avLst/>
              </a:prstGeom>
            </p:spPr>
            <p:txBody>
              <a:bodyPr wrap="none">
                <a:spAutoFit/>
              </a:bodyPr>
              <a:lstStyle/>
              <a:p>
                <a:pPr defTabSz="914400" eaLnBrk="1" fontAlgn="auto" hangingPunct="1">
                  <a:spcBef>
                    <a:spcPts val="0"/>
                  </a:spcBef>
                  <a:spcAft>
                    <a:spcPts val="0"/>
                  </a:spcAft>
                  <a:buClrTx/>
                  <a:buSzTx/>
                  <a:buFontTx/>
                  <a:buNone/>
                </a:pPr>
                <a14:m>
                  <m:oMathPara xmlns:m="http://schemas.openxmlformats.org/officeDocument/2006/math">
                    <m:oMathParaPr>
                      <m:jc m:val="centerGroup"/>
                    </m:oMathParaPr>
                    <m:oMath xmlns:m="http://schemas.openxmlformats.org/officeDocument/2006/math">
                      <m:sSub>
                        <m:sSubPr>
                          <m:ctrlPr>
                            <a:rPr kumimoji="1" lang="en-US" altLang="ja-JP" sz="1800" i="1" smtClean="0">
                              <a:solidFill>
                                <a:srgbClr val="000000"/>
                              </a:solidFill>
                              <a:latin typeface="Cambria Math"/>
                            </a:rPr>
                          </m:ctrlPr>
                        </m:sSubPr>
                        <m:e>
                          <m:r>
                            <a:rPr kumimoji="1" lang="en-US" altLang="ja-JP" sz="1800" i="1">
                              <a:solidFill>
                                <a:srgbClr val="000000"/>
                              </a:solidFill>
                              <a:latin typeface="Cambria Math"/>
                            </a:rPr>
                            <m:t>𝑦</m:t>
                          </m:r>
                        </m:e>
                        <m:sub>
                          <m:r>
                            <a:rPr kumimoji="1" lang="en-US" altLang="ja-JP" sz="1800" i="1">
                              <a:solidFill>
                                <a:srgbClr val="000000"/>
                              </a:solidFill>
                              <a:latin typeface="Cambria Math"/>
                            </a:rPr>
                            <m:t>1</m:t>
                          </m:r>
                        </m:sub>
                      </m:sSub>
                      <m:d>
                        <m:dPr>
                          <m:ctrlPr>
                            <a:rPr kumimoji="1" lang="en-US" altLang="ja-JP" sz="1800" i="1">
                              <a:solidFill>
                                <a:srgbClr val="000000"/>
                              </a:solidFill>
                              <a:latin typeface="Cambria Math"/>
                            </a:rPr>
                          </m:ctrlPr>
                        </m:dPr>
                        <m:e>
                          <m:r>
                            <a:rPr kumimoji="1" lang="ja-JP" altLang="en-US" sz="1800" i="1" smtClean="0">
                              <a:solidFill>
                                <a:srgbClr val="000000"/>
                              </a:solidFill>
                              <a:latin typeface="Cambria Math"/>
                            </a:rPr>
                            <m:t>𝑓</m:t>
                          </m:r>
                        </m:e>
                      </m:d>
                    </m:oMath>
                  </m:oMathPara>
                </a14:m>
                <a:endParaRPr kumimoji="1" lang="ja-JP" altLang="en-US" sz="1800" dirty="0">
                  <a:solidFill>
                    <a:srgbClr val="000000"/>
                  </a:solidFill>
                  <a:latin typeface="Arial"/>
                  <a:ea typeface="ＭＳ Ｐゴシック"/>
                </a:endParaRPr>
              </a:p>
            </p:txBody>
          </p:sp>
        </mc:Choice>
        <mc:Fallback xmlns="">
          <p:sp>
            <p:nvSpPr>
              <p:cNvPr id="34" name="正方形/長方形 33"/>
              <p:cNvSpPr>
                <a:spLocks noRot="1" noChangeAspect="1" noMove="1" noResize="1" noEditPoints="1" noAdjustHandles="1" noChangeArrowheads="1" noChangeShapeType="1" noTextEdit="1"/>
              </p:cNvSpPr>
              <p:nvPr/>
            </p:nvSpPr>
            <p:spPr>
              <a:xfrm>
                <a:off x="3893457" y="3386569"/>
                <a:ext cx="798616" cy="369332"/>
              </a:xfrm>
              <a:prstGeom prst="rect">
                <a:avLst/>
              </a:prstGeom>
              <a:blipFill rotWithShape="1">
                <a:blip r:embed="rId7"/>
                <a:stretch>
                  <a:fillRect b="-1500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5" name="正方形/長方形 34"/>
              <p:cNvSpPr/>
              <p:nvPr/>
            </p:nvSpPr>
            <p:spPr>
              <a:xfrm>
                <a:off x="3893457" y="4851489"/>
                <a:ext cx="803938" cy="369332"/>
              </a:xfrm>
              <a:prstGeom prst="rect">
                <a:avLst/>
              </a:prstGeom>
            </p:spPr>
            <p:txBody>
              <a:bodyPr wrap="none">
                <a:spAutoFit/>
              </a:bodyPr>
              <a:lstStyle/>
              <a:p>
                <a:pPr defTabSz="914400" eaLnBrk="1" fontAlgn="auto" hangingPunct="1">
                  <a:spcBef>
                    <a:spcPts val="0"/>
                  </a:spcBef>
                  <a:spcAft>
                    <a:spcPts val="0"/>
                  </a:spcAft>
                  <a:buClrTx/>
                  <a:buSzTx/>
                  <a:buFontTx/>
                  <a:buNone/>
                </a:pPr>
                <a14:m>
                  <m:oMathPara xmlns:m="http://schemas.openxmlformats.org/officeDocument/2006/math">
                    <m:oMathParaPr>
                      <m:jc m:val="centerGroup"/>
                    </m:oMathParaPr>
                    <m:oMath xmlns:m="http://schemas.openxmlformats.org/officeDocument/2006/math">
                      <m:sSub>
                        <m:sSubPr>
                          <m:ctrlPr>
                            <a:rPr kumimoji="1" lang="en-US" altLang="ja-JP" sz="1800" i="1" smtClean="0">
                              <a:solidFill>
                                <a:srgbClr val="000000"/>
                              </a:solidFill>
                              <a:latin typeface="Cambria Math"/>
                            </a:rPr>
                          </m:ctrlPr>
                        </m:sSubPr>
                        <m:e>
                          <m:r>
                            <a:rPr kumimoji="1" lang="en-US" altLang="ja-JP" sz="1800" i="1">
                              <a:solidFill>
                                <a:srgbClr val="000000"/>
                              </a:solidFill>
                              <a:latin typeface="Cambria Math"/>
                            </a:rPr>
                            <m:t>𝑦</m:t>
                          </m:r>
                        </m:e>
                        <m:sub>
                          <m:r>
                            <a:rPr kumimoji="1" lang="en-US" altLang="ja-JP" sz="1800" i="1">
                              <a:solidFill>
                                <a:srgbClr val="000000"/>
                              </a:solidFill>
                              <a:latin typeface="Cambria Math"/>
                            </a:rPr>
                            <m:t>2</m:t>
                          </m:r>
                        </m:sub>
                      </m:sSub>
                      <m:d>
                        <m:dPr>
                          <m:ctrlPr>
                            <a:rPr kumimoji="1" lang="en-US" altLang="ja-JP" sz="1800" i="1">
                              <a:solidFill>
                                <a:srgbClr val="000000"/>
                              </a:solidFill>
                              <a:latin typeface="Cambria Math"/>
                            </a:rPr>
                          </m:ctrlPr>
                        </m:dPr>
                        <m:e>
                          <m:r>
                            <a:rPr kumimoji="1" lang="ja-JP" altLang="en-US" sz="1800" i="1" smtClean="0">
                              <a:solidFill>
                                <a:srgbClr val="000000"/>
                              </a:solidFill>
                              <a:latin typeface="Cambria Math"/>
                            </a:rPr>
                            <m:t>𝑓</m:t>
                          </m:r>
                        </m:e>
                      </m:d>
                    </m:oMath>
                  </m:oMathPara>
                </a14:m>
                <a:endParaRPr kumimoji="1" lang="ja-JP" altLang="en-US" sz="1800" dirty="0">
                  <a:solidFill>
                    <a:srgbClr val="000000"/>
                  </a:solidFill>
                  <a:latin typeface="Arial"/>
                  <a:ea typeface="ＭＳ Ｐゴシック"/>
                </a:endParaRPr>
              </a:p>
            </p:txBody>
          </p:sp>
        </mc:Choice>
        <mc:Fallback xmlns="">
          <p:sp>
            <p:nvSpPr>
              <p:cNvPr id="35" name="正方形/長方形 34"/>
              <p:cNvSpPr>
                <a:spLocks noRot="1" noChangeAspect="1" noMove="1" noResize="1" noEditPoints="1" noAdjustHandles="1" noChangeArrowheads="1" noChangeShapeType="1" noTextEdit="1"/>
              </p:cNvSpPr>
              <p:nvPr/>
            </p:nvSpPr>
            <p:spPr>
              <a:xfrm>
                <a:off x="3893457" y="4851489"/>
                <a:ext cx="803938" cy="369332"/>
              </a:xfrm>
              <a:prstGeom prst="rect">
                <a:avLst/>
              </a:prstGeom>
              <a:blipFill rotWithShape="1">
                <a:blip r:embed="rId8"/>
                <a:stretch>
                  <a:fillRect b="-1500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6" name="テキスト ボックス 35"/>
              <p:cNvSpPr txBox="1"/>
              <p:nvPr/>
            </p:nvSpPr>
            <p:spPr>
              <a:xfrm>
                <a:off x="1875168" y="2797590"/>
                <a:ext cx="6854056" cy="499880"/>
              </a:xfrm>
              <a:prstGeom prst="rect">
                <a:avLst/>
              </a:prstGeom>
              <a:noFill/>
              <a:ln>
                <a:solidFill>
                  <a:srgbClr val="FF0000"/>
                </a:solidFill>
              </a:ln>
            </p:spPr>
            <p:txBody>
              <a:bodyPr wrap="none" rtlCol="0">
                <a:spAutoFit/>
              </a:bodyPr>
              <a:lstStyle/>
              <a:p>
                <a:pPr defTabSz="914400" eaLnBrk="1" fontAlgn="auto" hangingPunct="1">
                  <a:spcBef>
                    <a:spcPts val="0"/>
                  </a:spcBef>
                  <a:spcAft>
                    <a:spcPts val="0"/>
                  </a:spcAft>
                  <a:buClrTx/>
                  <a:buSzTx/>
                  <a:buFontTx/>
                  <a:buNone/>
                </a:pPr>
                <a14:m>
                  <m:oMathPara xmlns:m="http://schemas.openxmlformats.org/officeDocument/2006/math">
                    <m:oMathParaPr>
                      <m:jc m:val="centerGroup"/>
                    </m:oMathParaPr>
                    <m:oMath xmlns:m="http://schemas.openxmlformats.org/officeDocument/2006/math">
                      <m:acc>
                        <m:accPr>
                          <m:chr m:val="̂"/>
                          <m:ctrlPr>
                            <a:rPr kumimoji="1" lang="en-US" altLang="ja-JP" sz="2000" i="1" smtClean="0">
                              <a:solidFill>
                                <a:srgbClr val="000000"/>
                              </a:solidFill>
                              <a:latin typeface="Cambria Math"/>
                            </a:rPr>
                          </m:ctrlPr>
                        </m:accPr>
                        <m:e>
                          <m:r>
                            <a:rPr kumimoji="1" lang="en-US" altLang="ja-JP" sz="2000" i="1" smtClean="0">
                              <a:solidFill>
                                <a:srgbClr val="000000"/>
                              </a:solidFill>
                              <a:latin typeface="Cambria Math"/>
                            </a:rPr>
                            <m:t>𝑋</m:t>
                          </m:r>
                        </m:e>
                      </m:acc>
                      <m:r>
                        <a:rPr kumimoji="1" lang="en-US" altLang="ja-JP" sz="2000" i="1">
                          <a:solidFill>
                            <a:srgbClr val="000000"/>
                          </a:solidFill>
                          <a:latin typeface="Cambria Math"/>
                        </a:rPr>
                        <m:t> </m:t>
                      </m:r>
                      <m:d>
                        <m:dPr>
                          <m:ctrlPr>
                            <a:rPr kumimoji="1" lang="en-US" altLang="ja-JP" sz="2000" i="1" smtClean="0">
                              <a:solidFill>
                                <a:srgbClr val="000000"/>
                              </a:solidFill>
                              <a:latin typeface="Cambria Math"/>
                            </a:rPr>
                          </m:ctrlPr>
                        </m:dPr>
                        <m:e>
                          <m:r>
                            <a:rPr kumimoji="1" lang="en-US" altLang="ja-JP" sz="2000" i="1" smtClean="0">
                              <a:solidFill>
                                <a:srgbClr val="000000"/>
                              </a:solidFill>
                              <a:latin typeface="Cambria Math"/>
                            </a:rPr>
                            <m:t>𝑓</m:t>
                          </m:r>
                        </m:e>
                      </m:d>
                      <m:r>
                        <a:rPr kumimoji="1" lang="en-US" altLang="ja-JP" sz="2000" i="1">
                          <a:solidFill>
                            <a:srgbClr val="000000"/>
                          </a:solidFill>
                          <a:latin typeface="Cambria Math"/>
                        </a:rPr>
                        <m:t>=</m:t>
                      </m:r>
                      <m:sSup>
                        <m:sSupPr>
                          <m:ctrlPr>
                            <a:rPr kumimoji="1" lang="en-US" altLang="ja-JP" sz="2000" i="1">
                              <a:solidFill>
                                <a:srgbClr val="000000"/>
                              </a:solidFill>
                              <a:latin typeface="Cambria Math"/>
                            </a:rPr>
                          </m:ctrlPr>
                        </m:sSupPr>
                        <m:e>
                          <m:r>
                            <a:rPr kumimoji="1" lang="en-US" altLang="ja-JP" sz="2000" i="1">
                              <a:solidFill>
                                <a:srgbClr val="000000"/>
                              </a:solidFill>
                              <a:latin typeface="Cambria Math"/>
                            </a:rPr>
                            <m:t>(</m:t>
                          </m:r>
                          <m:sSub>
                            <m:sSubPr>
                              <m:ctrlPr>
                                <a:rPr kumimoji="1" lang="en-US" altLang="ja-JP" sz="2000" i="1">
                                  <a:solidFill>
                                    <a:srgbClr val="000000"/>
                                  </a:solidFill>
                                  <a:latin typeface="Cambria Math"/>
                                </a:rPr>
                              </m:ctrlPr>
                            </m:sSubPr>
                            <m:e>
                              <m:acc>
                                <m:accPr>
                                  <m:chr m:val="̂"/>
                                  <m:ctrlPr>
                                    <a:rPr kumimoji="1" lang="en-US" altLang="ja-JP" sz="2000" i="1" smtClean="0">
                                      <a:solidFill>
                                        <a:srgbClr val="000000"/>
                                      </a:solidFill>
                                      <a:latin typeface="Cambria Math"/>
                                    </a:rPr>
                                  </m:ctrlPr>
                                </m:accPr>
                                <m:e>
                                  <m:r>
                                    <a:rPr kumimoji="1" lang="en-US" altLang="ja-JP" sz="2000" i="1" smtClean="0">
                                      <a:solidFill>
                                        <a:srgbClr val="000000"/>
                                      </a:solidFill>
                                      <a:latin typeface="Cambria Math"/>
                                    </a:rPr>
                                    <m:t>𝑥</m:t>
                                  </m:r>
                                </m:e>
                              </m:acc>
                            </m:e>
                            <m:sub>
                              <m:r>
                                <a:rPr kumimoji="1" lang="en-US" altLang="ja-JP" sz="2000" i="1">
                                  <a:solidFill>
                                    <a:srgbClr val="000000"/>
                                  </a:solidFill>
                                  <a:latin typeface="Cambria Math"/>
                                </a:rPr>
                                <m:t>1</m:t>
                              </m:r>
                            </m:sub>
                          </m:sSub>
                          <m:d>
                            <m:dPr>
                              <m:ctrlPr>
                                <a:rPr kumimoji="1" lang="en-US" altLang="ja-JP" sz="2000" i="1">
                                  <a:solidFill>
                                    <a:srgbClr val="000000"/>
                                  </a:solidFill>
                                  <a:latin typeface="Cambria Math"/>
                                </a:rPr>
                              </m:ctrlPr>
                            </m:dPr>
                            <m:e>
                              <m:r>
                                <a:rPr kumimoji="1" lang="en-US" altLang="ja-JP" sz="2000" i="1" smtClean="0">
                                  <a:solidFill>
                                    <a:srgbClr val="000000"/>
                                  </a:solidFill>
                                  <a:latin typeface="Cambria Math"/>
                                </a:rPr>
                                <m:t>𝑓</m:t>
                              </m:r>
                            </m:e>
                          </m:d>
                          <m:r>
                            <a:rPr kumimoji="1" lang="en-US" altLang="ja-JP" sz="2000" i="1">
                              <a:solidFill>
                                <a:srgbClr val="000000"/>
                              </a:solidFill>
                              <a:latin typeface="Cambria Math"/>
                            </a:rPr>
                            <m:t>,</m:t>
                          </m:r>
                          <m:sSub>
                            <m:sSubPr>
                              <m:ctrlPr>
                                <a:rPr kumimoji="1" lang="en-US" altLang="ja-JP" sz="2000" i="1">
                                  <a:solidFill>
                                    <a:srgbClr val="000000"/>
                                  </a:solidFill>
                                  <a:latin typeface="Cambria Math"/>
                                </a:rPr>
                              </m:ctrlPr>
                            </m:sSubPr>
                            <m:e>
                              <m:acc>
                                <m:accPr>
                                  <m:chr m:val="̂"/>
                                  <m:ctrlPr>
                                    <a:rPr kumimoji="1" lang="en-US" altLang="ja-JP" sz="2000" i="1">
                                      <a:solidFill>
                                        <a:srgbClr val="000000"/>
                                      </a:solidFill>
                                      <a:latin typeface="Cambria Math"/>
                                    </a:rPr>
                                  </m:ctrlPr>
                                </m:accPr>
                                <m:e>
                                  <m:r>
                                    <a:rPr kumimoji="1" lang="en-US" altLang="ja-JP" sz="2000" i="1">
                                      <a:solidFill>
                                        <a:srgbClr val="000000"/>
                                      </a:solidFill>
                                      <a:latin typeface="Cambria Math"/>
                                    </a:rPr>
                                    <m:t>𝑥</m:t>
                                  </m:r>
                                </m:e>
                              </m:acc>
                            </m:e>
                            <m:sub>
                              <m:r>
                                <a:rPr kumimoji="1" lang="en-US" altLang="ja-JP" sz="2000" i="1" smtClean="0">
                                  <a:solidFill>
                                    <a:srgbClr val="000000"/>
                                  </a:solidFill>
                                  <a:latin typeface="Cambria Math"/>
                                </a:rPr>
                                <m:t>2</m:t>
                              </m:r>
                            </m:sub>
                          </m:sSub>
                          <m:d>
                            <m:dPr>
                              <m:ctrlPr>
                                <a:rPr kumimoji="1" lang="en-US" altLang="ja-JP" sz="2000" i="1">
                                  <a:solidFill>
                                    <a:srgbClr val="000000"/>
                                  </a:solidFill>
                                  <a:latin typeface="Cambria Math"/>
                                </a:rPr>
                              </m:ctrlPr>
                            </m:dPr>
                            <m:e>
                              <m:r>
                                <a:rPr kumimoji="1" lang="en-US" altLang="ja-JP" sz="2000" i="1" smtClean="0">
                                  <a:solidFill>
                                    <a:srgbClr val="000000"/>
                                  </a:solidFill>
                                  <a:latin typeface="Cambria Math"/>
                                </a:rPr>
                                <m:t>𝑓</m:t>
                              </m:r>
                            </m:e>
                          </m:d>
                          <m:r>
                            <a:rPr kumimoji="1" lang="en-US" altLang="ja-JP" sz="2000" i="1">
                              <a:solidFill>
                                <a:srgbClr val="000000"/>
                              </a:solidFill>
                              <a:latin typeface="Cambria Math"/>
                            </a:rPr>
                            <m:t>)</m:t>
                          </m:r>
                        </m:e>
                        <m:sup>
                          <m:r>
                            <a:rPr kumimoji="1" lang="en-US" altLang="ja-JP" sz="2000" i="1">
                              <a:solidFill>
                                <a:srgbClr val="000000"/>
                              </a:solidFill>
                              <a:latin typeface="Cambria Math"/>
                            </a:rPr>
                            <m:t>𝑇</m:t>
                          </m:r>
                        </m:sup>
                      </m:sSup>
                      <m:r>
                        <a:rPr kumimoji="1" lang="en-US" altLang="ja-JP" sz="2000" i="1" smtClean="0">
                          <a:solidFill>
                            <a:srgbClr val="000000"/>
                          </a:solidFill>
                          <a:latin typeface="Cambria Math"/>
                        </a:rPr>
                        <m:t>=</m:t>
                      </m:r>
                      <m:sSup>
                        <m:sSupPr>
                          <m:ctrlPr>
                            <a:rPr kumimoji="1" lang="en-US" altLang="ja-JP" sz="2000" i="1">
                              <a:solidFill>
                                <a:srgbClr val="000000"/>
                              </a:solidFill>
                              <a:latin typeface="Cambria Math"/>
                            </a:rPr>
                          </m:ctrlPr>
                        </m:sSupPr>
                        <m:e>
                          <m:acc>
                            <m:accPr>
                              <m:chr m:val="̂"/>
                              <m:ctrlPr>
                                <a:rPr kumimoji="1" lang="en-US" altLang="ja-JP" sz="2000" i="1">
                                  <a:solidFill>
                                    <a:srgbClr val="000000"/>
                                  </a:solidFill>
                                  <a:latin typeface="Cambria Math"/>
                                </a:rPr>
                              </m:ctrlPr>
                            </m:accPr>
                            <m:e>
                              <m:r>
                                <a:rPr kumimoji="1" lang="en-US" altLang="ja-JP" sz="2000" i="1">
                                  <a:solidFill>
                                    <a:srgbClr val="000000"/>
                                  </a:solidFill>
                                  <a:latin typeface="Cambria Math"/>
                                </a:rPr>
                                <m:t>𝐻</m:t>
                              </m:r>
                            </m:e>
                          </m:acc>
                        </m:e>
                        <m:sup>
                          <m:r>
                            <a:rPr kumimoji="1" lang="en-US" altLang="ja-JP" sz="2000" i="1">
                              <a:solidFill>
                                <a:srgbClr val="000000"/>
                              </a:solidFill>
                              <a:latin typeface="Cambria Math"/>
                            </a:rPr>
                            <m:t>𝐻</m:t>
                          </m:r>
                        </m:sup>
                      </m:sSup>
                      <m:d>
                        <m:dPr>
                          <m:ctrlPr>
                            <a:rPr kumimoji="1" lang="en-US" altLang="ja-JP" sz="2000" i="1">
                              <a:solidFill>
                                <a:srgbClr val="000000"/>
                              </a:solidFill>
                              <a:latin typeface="Cambria Math"/>
                            </a:rPr>
                          </m:ctrlPr>
                        </m:dPr>
                        <m:e>
                          <m:r>
                            <a:rPr kumimoji="1" lang="ja-JP" altLang="en-US" sz="2000" i="1">
                              <a:solidFill>
                                <a:srgbClr val="000000"/>
                              </a:solidFill>
                              <a:latin typeface="Cambria Math"/>
                            </a:rPr>
                            <m:t>𝑓</m:t>
                          </m:r>
                        </m:e>
                      </m:d>
                      <m:sSup>
                        <m:sSupPr>
                          <m:ctrlPr>
                            <a:rPr kumimoji="1" lang="en-US" altLang="ja-JP" sz="2000" i="1" smtClean="0">
                              <a:solidFill>
                                <a:srgbClr val="000000"/>
                              </a:solidFill>
                              <a:latin typeface="Cambria Math"/>
                            </a:rPr>
                          </m:ctrlPr>
                        </m:sSupPr>
                        <m:e>
                          <m:d>
                            <m:dPr>
                              <m:ctrlPr>
                                <a:rPr kumimoji="1" lang="en-US" altLang="ja-JP" sz="2000" i="1" smtClean="0">
                                  <a:solidFill>
                                    <a:srgbClr val="000000"/>
                                  </a:solidFill>
                                  <a:latin typeface="Cambria Math"/>
                                </a:rPr>
                              </m:ctrlPr>
                            </m:dPr>
                            <m:e>
                              <m:acc>
                                <m:accPr>
                                  <m:chr m:val="̂"/>
                                  <m:ctrlPr>
                                    <a:rPr kumimoji="1" lang="en-US" altLang="ja-JP" sz="2000" i="1">
                                      <a:solidFill>
                                        <a:srgbClr val="000000"/>
                                      </a:solidFill>
                                      <a:latin typeface="Cambria Math"/>
                                    </a:rPr>
                                  </m:ctrlPr>
                                </m:accPr>
                                <m:e>
                                  <m:r>
                                    <a:rPr kumimoji="1" lang="en-US" altLang="ja-JP" sz="2000" i="1">
                                      <a:solidFill>
                                        <a:srgbClr val="000000"/>
                                      </a:solidFill>
                                      <a:latin typeface="Cambria Math"/>
                                    </a:rPr>
                                    <m:t>𝐻</m:t>
                                  </m:r>
                                </m:e>
                              </m:acc>
                              <m:d>
                                <m:dPr>
                                  <m:ctrlPr>
                                    <a:rPr kumimoji="1" lang="en-US" altLang="ja-JP" sz="2000" i="1">
                                      <a:solidFill>
                                        <a:srgbClr val="000000"/>
                                      </a:solidFill>
                                      <a:latin typeface="Cambria Math"/>
                                    </a:rPr>
                                  </m:ctrlPr>
                                </m:dPr>
                                <m:e>
                                  <m:r>
                                    <a:rPr kumimoji="1" lang="en-US" altLang="ja-JP" sz="2000" i="1" smtClean="0">
                                      <a:solidFill>
                                        <a:srgbClr val="000000"/>
                                      </a:solidFill>
                                      <a:latin typeface="Cambria Math"/>
                                    </a:rPr>
                                    <m:t>𝑓</m:t>
                                  </m:r>
                                </m:e>
                              </m:d>
                              <m:sSup>
                                <m:sSupPr>
                                  <m:ctrlPr>
                                    <a:rPr kumimoji="1" lang="en-US" altLang="ja-JP" sz="2000" i="1">
                                      <a:solidFill>
                                        <a:srgbClr val="000000"/>
                                      </a:solidFill>
                                      <a:latin typeface="Cambria Math"/>
                                    </a:rPr>
                                  </m:ctrlPr>
                                </m:sSupPr>
                                <m:e>
                                  <m:acc>
                                    <m:accPr>
                                      <m:chr m:val="̂"/>
                                      <m:ctrlPr>
                                        <a:rPr kumimoji="1" lang="en-US" altLang="ja-JP" sz="2000" i="1">
                                          <a:solidFill>
                                            <a:srgbClr val="000000"/>
                                          </a:solidFill>
                                          <a:latin typeface="Cambria Math"/>
                                        </a:rPr>
                                      </m:ctrlPr>
                                    </m:accPr>
                                    <m:e>
                                      <m:r>
                                        <a:rPr kumimoji="1" lang="en-US" altLang="ja-JP" sz="2000" i="1">
                                          <a:solidFill>
                                            <a:srgbClr val="000000"/>
                                          </a:solidFill>
                                          <a:latin typeface="Cambria Math"/>
                                        </a:rPr>
                                        <m:t>𝐻</m:t>
                                      </m:r>
                                    </m:e>
                                  </m:acc>
                                </m:e>
                                <m:sup>
                                  <m:r>
                                    <a:rPr kumimoji="1" lang="en-US" altLang="ja-JP" sz="2000" i="1">
                                      <a:solidFill>
                                        <a:srgbClr val="000000"/>
                                      </a:solidFill>
                                      <a:latin typeface="Cambria Math"/>
                                    </a:rPr>
                                    <m:t>𝐻</m:t>
                                  </m:r>
                                </m:sup>
                              </m:sSup>
                              <m:d>
                                <m:dPr>
                                  <m:ctrlPr>
                                    <a:rPr kumimoji="1" lang="en-US" altLang="ja-JP" sz="2000" i="1">
                                      <a:solidFill>
                                        <a:srgbClr val="000000"/>
                                      </a:solidFill>
                                      <a:latin typeface="Cambria Math"/>
                                    </a:rPr>
                                  </m:ctrlPr>
                                </m:dPr>
                                <m:e>
                                  <m:r>
                                    <a:rPr kumimoji="1" lang="ja-JP" altLang="en-US" sz="2000" i="1">
                                      <a:solidFill>
                                        <a:srgbClr val="000000"/>
                                      </a:solidFill>
                                      <a:latin typeface="Cambria Math"/>
                                    </a:rPr>
                                    <m:t>𝑓</m:t>
                                  </m:r>
                                </m:e>
                              </m:d>
                              <m:r>
                                <a:rPr kumimoji="1" lang="en-US" altLang="ja-JP" sz="2000" i="1" smtClean="0">
                                  <a:solidFill>
                                    <a:srgbClr val="000000"/>
                                  </a:solidFill>
                                  <a:latin typeface="Cambria Math"/>
                                </a:rPr>
                                <m:t>+</m:t>
                              </m:r>
                              <m:sSup>
                                <m:sSupPr>
                                  <m:ctrlPr>
                                    <a:rPr kumimoji="1" lang="en-US" altLang="ja-JP" sz="2000" i="1" smtClean="0">
                                      <a:solidFill>
                                        <a:srgbClr val="000000"/>
                                      </a:solidFill>
                                      <a:latin typeface="Cambria Math"/>
                                    </a:rPr>
                                  </m:ctrlPr>
                                </m:sSupPr>
                                <m:e>
                                  <m:r>
                                    <a:rPr kumimoji="1" lang="ja-JP" altLang="en-US" sz="2000" i="1" smtClean="0">
                                      <a:solidFill>
                                        <a:srgbClr val="000000"/>
                                      </a:solidFill>
                                      <a:latin typeface="Cambria Math"/>
                                    </a:rPr>
                                    <m:t>𝜎</m:t>
                                  </m:r>
                                </m:e>
                                <m:sup>
                                  <m:r>
                                    <a:rPr kumimoji="1" lang="en-US" altLang="ja-JP" sz="2000" i="1" smtClean="0">
                                      <a:solidFill>
                                        <a:srgbClr val="000000"/>
                                      </a:solidFill>
                                      <a:latin typeface="Cambria Math"/>
                                    </a:rPr>
                                    <m:t>2</m:t>
                                  </m:r>
                                </m:sup>
                              </m:sSup>
                              <m:r>
                                <a:rPr kumimoji="1" lang="en-US" altLang="ja-JP" sz="2000" i="1" smtClean="0">
                                  <a:solidFill>
                                    <a:srgbClr val="000000"/>
                                  </a:solidFill>
                                  <a:latin typeface="Cambria Math"/>
                                </a:rPr>
                                <m:t>𝐼</m:t>
                              </m:r>
                            </m:e>
                          </m:d>
                        </m:e>
                        <m:sup>
                          <m:r>
                            <a:rPr kumimoji="1" lang="en-US" altLang="ja-JP" sz="2000" i="1" smtClean="0">
                              <a:solidFill>
                                <a:srgbClr val="000000"/>
                              </a:solidFill>
                              <a:latin typeface="Cambria Math"/>
                            </a:rPr>
                            <m:t>−1</m:t>
                          </m:r>
                        </m:sup>
                      </m:sSup>
                      <m:r>
                        <a:rPr kumimoji="1" lang="en-US" altLang="ja-JP" sz="2000" i="1" smtClean="0">
                          <a:solidFill>
                            <a:srgbClr val="000000"/>
                          </a:solidFill>
                          <a:latin typeface="Cambria Math"/>
                        </a:rPr>
                        <m:t>𝑌</m:t>
                      </m:r>
                      <m:d>
                        <m:dPr>
                          <m:ctrlPr>
                            <a:rPr kumimoji="1" lang="en-US" altLang="ja-JP" sz="2000" i="1" smtClean="0">
                              <a:solidFill>
                                <a:srgbClr val="000000"/>
                              </a:solidFill>
                              <a:latin typeface="Cambria Math"/>
                            </a:rPr>
                          </m:ctrlPr>
                        </m:dPr>
                        <m:e>
                          <m:r>
                            <a:rPr kumimoji="1" lang="ja-JP" altLang="en-US" sz="2000" i="1" smtClean="0">
                              <a:solidFill>
                                <a:srgbClr val="000000"/>
                              </a:solidFill>
                              <a:latin typeface="Cambria Math"/>
                            </a:rPr>
                            <m:t>𝑓</m:t>
                          </m:r>
                        </m:e>
                      </m:d>
                    </m:oMath>
                  </m:oMathPara>
                </a14:m>
                <a:endParaRPr kumimoji="1" lang="ja-JP" altLang="en-US" sz="2000" dirty="0">
                  <a:solidFill>
                    <a:srgbClr val="000000"/>
                  </a:solidFill>
                  <a:latin typeface="Arial"/>
                  <a:ea typeface="ＭＳ Ｐゴシック"/>
                </a:endParaRPr>
              </a:p>
            </p:txBody>
          </p:sp>
        </mc:Choice>
        <mc:Fallback xmlns="">
          <p:sp>
            <p:nvSpPr>
              <p:cNvPr id="36" name="テキスト ボックス 35"/>
              <p:cNvSpPr txBox="1">
                <a:spLocks noRot="1" noChangeAspect="1" noMove="1" noResize="1" noEditPoints="1" noAdjustHandles="1" noChangeArrowheads="1" noChangeShapeType="1" noTextEdit="1"/>
              </p:cNvSpPr>
              <p:nvPr/>
            </p:nvSpPr>
            <p:spPr>
              <a:xfrm>
                <a:off x="1875168" y="2797590"/>
                <a:ext cx="6854056" cy="499880"/>
              </a:xfrm>
              <a:prstGeom prst="rect">
                <a:avLst/>
              </a:prstGeom>
              <a:blipFill rotWithShape="1">
                <a:blip r:embed="rId9"/>
                <a:stretch>
                  <a:fillRect/>
                </a:stretch>
              </a:blipFill>
              <a:ln>
                <a:solidFill>
                  <a:srgbClr val="FF0000"/>
                </a:solidFill>
              </a:ln>
            </p:spPr>
            <p:txBody>
              <a:bodyPr/>
              <a:lstStyle/>
              <a:p>
                <a:r>
                  <a:rPr lang="ja-JP" altLang="en-US">
                    <a:noFill/>
                  </a:rPr>
                  <a:t> </a:t>
                </a:r>
              </a:p>
            </p:txBody>
          </p:sp>
        </mc:Fallback>
      </mc:AlternateContent>
      <p:cxnSp>
        <p:nvCxnSpPr>
          <p:cNvPr id="37" name="直線コネクタ 36"/>
          <p:cNvCxnSpPr/>
          <p:nvPr/>
        </p:nvCxnSpPr>
        <p:spPr>
          <a:xfrm flipH="1">
            <a:off x="4644112" y="3302784"/>
            <a:ext cx="216024" cy="473174"/>
          </a:xfrm>
          <a:prstGeom prst="line">
            <a:avLst/>
          </a:prstGeom>
          <a:noFill/>
          <a:ln w="25400" cap="flat" cmpd="sng" algn="ctr">
            <a:solidFill>
              <a:srgbClr val="0000FF"/>
            </a:solidFill>
            <a:prstDash val="solid"/>
          </a:ln>
          <a:effectLst/>
        </p:spPr>
      </p:cxnSp>
      <mc:AlternateContent xmlns:mc="http://schemas.openxmlformats.org/markup-compatibility/2006" xmlns:a14="http://schemas.microsoft.com/office/drawing/2010/main">
        <mc:Choice Requires="a14">
          <p:sp>
            <p:nvSpPr>
              <p:cNvPr id="38" name="正方形/長方形 37"/>
              <p:cNvSpPr/>
              <p:nvPr/>
            </p:nvSpPr>
            <p:spPr>
              <a:xfrm>
                <a:off x="5011291" y="3406626"/>
                <a:ext cx="796948" cy="369332"/>
              </a:xfrm>
              <a:prstGeom prst="rect">
                <a:avLst/>
              </a:prstGeom>
            </p:spPr>
            <p:txBody>
              <a:bodyPr wrap="none">
                <a:spAutoFit/>
              </a:bodyPr>
              <a:lstStyle/>
              <a:p>
                <a:pPr defTabSz="914400" eaLnBrk="1" fontAlgn="auto" hangingPunct="1">
                  <a:spcBef>
                    <a:spcPts val="0"/>
                  </a:spcBef>
                  <a:spcAft>
                    <a:spcPts val="0"/>
                  </a:spcAft>
                  <a:buClrTx/>
                  <a:buSzTx/>
                  <a:buFontTx/>
                  <a:buNone/>
                </a:pPr>
                <a14:m>
                  <m:oMathPara xmlns:m="http://schemas.openxmlformats.org/officeDocument/2006/math">
                    <m:oMathParaPr>
                      <m:jc m:val="centerGroup"/>
                    </m:oMathParaPr>
                    <m:oMath xmlns:m="http://schemas.openxmlformats.org/officeDocument/2006/math">
                      <m:sSub>
                        <m:sSubPr>
                          <m:ctrlPr>
                            <a:rPr kumimoji="1" lang="en-US" altLang="ja-JP" sz="1800" i="1" smtClean="0">
                              <a:solidFill>
                                <a:srgbClr val="000000"/>
                              </a:solidFill>
                              <a:latin typeface="Cambria Math"/>
                            </a:rPr>
                          </m:ctrlPr>
                        </m:sSubPr>
                        <m:e>
                          <m:acc>
                            <m:accPr>
                              <m:chr m:val="̂"/>
                              <m:ctrlPr>
                                <a:rPr kumimoji="1" lang="en-US" altLang="ja-JP" sz="1800" i="1" smtClean="0">
                                  <a:solidFill>
                                    <a:srgbClr val="000000"/>
                                  </a:solidFill>
                                  <a:latin typeface="Cambria Math"/>
                                </a:rPr>
                              </m:ctrlPr>
                            </m:accPr>
                            <m:e>
                              <m:r>
                                <a:rPr kumimoji="1" lang="en-US" altLang="ja-JP" sz="1800" i="1" smtClean="0">
                                  <a:solidFill>
                                    <a:srgbClr val="000000"/>
                                  </a:solidFill>
                                  <a:latin typeface="Cambria Math"/>
                                </a:rPr>
                                <m:t>𝑥</m:t>
                              </m:r>
                            </m:e>
                          </m:acc>
                        </m:e>
                        <m:sub>
                          <m:r>
                            <a:rPr kumimoji="1" lang="en-US" altLang="ja-JP" sz="1800" i="1">
                              <a:solidFill>
                                <a:srgbClr val="000000"/>
                              </a:solidFill>
                              <a:latin typeface="Cambria Math"/>
                            </a:rPr>
                            <m:t>1</m:t>
                          </m:r>
                        </m:sub>
                      </m:sSub>
                      <m:d>
                        <m:dPr>
                          <m:ctrlPr>
                            <a:rPr kumimoji="1" lang="en-US" altLang="ja-JP" sz="1800" i="1">
                              <a:solidFill>
                                <a:srgbClr val="000000"/>
                              </a:solidFill>
                              <a:latin typeface="Cambria Math"/>
                            </a:rPr>
                          </m:ctrlPr>
                        </m:dPr>
                        <m:e>
                          <m:r>
                            <a:rPr kumimoji="1" lang="ja-JP" altLang="en-US" sz="1800" i="1" smtClean="0">
                              <a:solidFill>
                                <a:srgbClr val="000000"/>
                              </a:solidFill>
                              <a:latin typeface="Cambria Math"/>
                            </a:rPr>
                            <m:t>𝑓</m:t>
                          </m:r>
                        </m:e>
                      </m:d>
                    </m:oMath>
                  </m:oMathPara>
                </a14:m>
                <a:endParaRPr kumimoji="1" lang="ja-JP" altLang="en-US" sz="1800" dirty="0">
                  <a:solidFill>
                    <a:srgbClr val="000000"/>
                  </a:solidFill>
                  <a:latin typeface="Arial"/>
                  <a:ea typeface="ＭＳ Ｐゴシック"/>
                </a:endParaRPr>
              </a:p>
            </p:txBody>
          </p:sp>
        </mc:Choice>
        <mc:Fallback xmlns="">
          <p:sp>
            <p:nvSpPr>
              <p:cNvPr id="38" name="正方形/長方形 37"/>
              <p:cNvSpPr>
                <a:spLocks noRot="1" noChangeAspect="1" noMove="1" noResize="1" noEditPoints="1" noAdjustHandles="1" noChangeArrowheads="1" noChangeShapeType="1" noTextEdit="1"/>
              </p:cNvSpPr>
              <p:nvPr/>
            </p:nvSpPr>
            <p:spPr>
              <a:xfrm>
                <a:off x="5011291" y="3406626"/>
                <a:ext cx="796948" cy="369332"/>
              </a:xfrm>
              <a:prstGeom prst="rect">
                <a:avLst/>
              </a:prstGeom>
              <a:blipFill rotWithShape="1">
                <a:blip r:embed="rId10"/>
                <a:stretch>
                  <a:fillRect t="-5000" b="-1500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9" name="正方形/長方形 38"/>
              <p:cNvSpPr/>
              <p:nvPr/>
            </p:nvSpPr>
            <p:spPr>
              <a:xfrm>
                <a:off x="5011291" y="4851489"/>
                <a:ext cx="798616" cy="369332"/>
              </a:xfrm>
              <a:prstGeom prst="rect">
                <a:avLst/>
              </a:prstGeom>
            </p:spPr>
            <p:txBody>
              <a:bodyPr wrap="none">
                <a:spAutoFit/>
              </a:bodyPr>
              <a:lstStyle/>
              <a:p>
                <a:pPr defTabSz="914400" eaLnBrk="1" fontAlgn="auto" hangingPunct="1">
                  <a:spcBef>
                    <a:spcPts val="0"/>
                  </a:spcBef>
                  <a:spcAft>
                    <a:spcPts val="0"/>
                  </a:spcAft>
                  <a:buClrTx/>
                  <a:buSzTx/>
                  <a:buFontTx/>
                  <a:buNone/>
                </a:pPr>
                <a14:m>
                  <m:oMathPara xmlns:m="http://schemas.openxmlformats.org/officeDocument/2006/math">
                    <m:oMathParaPr>
                      <m:jc m:val="centerGroup"/>
                    </m:oMathParaPr>
                    <m:oMath xmlns:m="http://schemas.openxmlformats.org/officeDocument/2006/math">
                      <m:sSub>
                        <m:sSubPr>
                          <m:ctrlPr>
                            <a:rPr kumimoji="1" lang="en-US" altLang="ja-JP" sz="1800" i="1" smtClean="0">
                              <a:solidFill>
                                <a:srgbClr val="000000"/>
                              </a:solidFill>
                              <a:latin typeface="Cambria Math"/>
                            </a:rPr>
                          </m:ctrlPr>
                        </m:sSubPr>
                        <m:e>
                          <m:acc>
                            <m:accPr>
                              <m:chr m:val="̂"/>
                              <m:ctrlPr>
                                <a:rPr kumimoji="1" lang="en-US" altLang="ja-JP" sz="1800" i="1">
                                  <a:solidFill>
                                    <a:srgbClr val="000000"/>
                                  </a:solidFill>
                                  <a:latin typeface="Cambria Math"/>
                                </a:rPr>
                              </m:ctrlPr>
                            </m:accPr>
                            <m:e>
                              <m:r>
                                <a:rPr kumimoji="1" lang="en-US" altLang="ja-JP" sz="1800" i="1">
                                  <a:solidFill>
                                    <a:srgbClr val="000000"/>
                                  </a:solidFill>
                                  <a:latin typeface="Cambria Math"/>
                                </a:rPr>
                                <m:t>𝑥</m:t>
                              </m:r>
                            </m:e>
                          </m:acc>
                        </m:e>
                        <m:sub>
                          <m:r>
                            <a:rPr kumimoji="1" lang="en-US" altLang="ja-JP" sz="1800" i="1" smtClean="0">
                              <a:solidFill>
                                <a:srgbClr val="000000"/>
                              </a:solidFill>
                              <a:latin typeface="Cambria Math"/>
                            </a:rPr>
                            <m:t>2</m:t>
                          </m:r>
                        </m:sub>
                      </m:sSub>
                      <m:d>
                        <m:dPr>
                          <m:ctrlPr>
                            <a:rPr kumimoji="1" lang="en-US" altLang="ja-JP" sz="1800" i="1">
                              <a:solidFill>
                                <a:srgbClr val="000000"/>
                              </a:solidFill>
                              <a:latin typeface="Cambria Math"/>
                            </a:rPr>
                          </m:ctrlPr>
                        </m:dPr>
                        <m:e>
                          <m:r>
                            <a:rPr kumimoji="1" lang="ja-JP" altLang="en-US" sz="1800" i="1" smtClean="0">
                              <a:solidFill>
                                <a:srgbClr val="000000"/>
                              </a:solidFill>
                              <a:latin typeface="Cambria Math"/>
                            </a:rPr>
                            <m:t>𝑓</m:t>
                          </m:r>
                        </m:e>
                      </m:d>
                    </m:oMath>
                  </m:oMathPara>
                </a14:m>
                <a:endParaRPr kumimoji="1" lang="ja-JP" altLang="en-US" sz="1800" dirty="0">
                  <a:solidFill>
                    <a:srgbClr val="000000"/>
                  </a:solidFill>
                  <a:latin typeface="Arial"/>
                  <a:ea typeface="ＭＳ Ｐゴシック"/>
                </a:endParaRPr>
              </a:p>
            </p:txBody>
          </p:sp>
        </mc:Choice>
        <mc:Fallback xmlns="">
          <p:sp>
            <p:nvSpPr>
              <p:cNvPr id="39" name="正方形/長方形 38"/>
              <p:cNvSpPr>
                <a:spLocks noRot="1" noChangeAspect="1" noMove="1" noResize="1" noEditPoints="1" noAdjustHandles="1" noChangeArrowheads="1" noChangeShapeType="1" noTextEdit="1"/>
              </p:cNvSpPr>
              <p:nvPr/>
            </p:nvSpPr>
            <p:spPr>
              <a:xfrm>
                <a:off x="5011291" y="4851489"/>
                <a:ext cx="798616" cy="369332"/>
              </a:xfrm>
              <a:prstGeom prst="rect">
                <a:avLst/>
              </a:prstGeom>
              <a:blipFill rotWithShape="1">
                <a:blip r:embed="rId11"/>
                <a:stretch>
                  <a:fillRect t="-5000" b="-1500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0" name="正方形/長方形 39"/>
              <p:cNvSpPr/>
              <p:nvPr/>
            </p:nvSpPr>
            <p:spPr>
              <a:xfrm>
                <a:off x="6197713" y="3419708"/>
                <a:ext cx="744626" cy="369332"/>
              </a:xfrm>
              <a:prstGeom prst="rect">
                <a:avLst/>
              </a:prstGeom>
            </p:spPr>
            <p:txBody>
              <a:bodyPr wrap="none">
                <a:spAutoFit/>
              </a:bodyPr>
              <a:lstStyle/>
              <a:p>
                <a:pPr defTabSz="914400" eaLnBrk="1" fontAlgn="auto" hangingPunct="1">
                  <a:spcBef>
                    <a:spcPts val="0"/>
                  </a:spcBef>
                  <a:spcAft>
                    <a:spcPts val="0"/>
                  </a:spcAft>
                  <a:buClrTx/>
                  <a:buSzTx/>
                  <a:buFontTx/>
                  <a:buNone/>
                </a:pPr>
                <a14:m>
                  <m:oMathPara xmlns:m="http://schemas.openxmlformats.org/officeDocument/2006/math">
                    <m:oMathParaPr>
                      <m:jc m:val="centerGroup"/>
                    </m:oMathParaPr>
                    <m:oMath xmlns:m="http://schemas.openxmlformats.org/officeDocument/2006/math">
                      <m:sSub>
                        <m:sSubPr>
                          <m:ctrlPr>
                            <a:rPr kumimoji="1" lang="en-US" altLang="ja-JP" sz="1800" i="1">
                              <a:solidFill>
                                <a:srgbClr val="000000"/>
                              </a:solidFill>
                              <a:latin typeface="Cambria Math"/>
                            </a:rPr>
                          </m:ctrlPr>
                        </m:sSubPr>
                        <m:e>
                          <m:acc>
                            <m:accPr>
                              <m:chr m:val="̂"/>
                              <m:ctrlPr>
                                <a:rPr kumimoji="1" lang="en-US" altLang="ja-JP" sz="1800" i="1">
                                  <a:solidFill>
                                    <a:srgbClr val="000000"/>
                                  </a:solidFill>
                                  <a:latin typeface="Cambria Math"/>
                                </a:rPr>
                              </m:ctrlPr>
                            </m:accPr>
                            <m:e>
                              <m:r>
                                <a:rPr kumimoji="1" lang="en-US" altLang="ja-JP" sz="1800" i="1">
                                  <a:solidFill>
                                    <a:srgbClr val="000000"/>
                                  </a:solidFill>
                                  <a:latin typeface="Cambria Math"/>
                                </a:rPr>
                                <m:t>𝑥</m:t>
                              </m:r>
                            </m:e>
                          </m:acc>
                        </m:e>
                        <m:sub>
                          <m:r>
                            <a:rPr kumimoji="1" lang="en-US" altLang="ja-JP" sz="1800" i="1">
                              <a:solidFill>
                                <a:srgbClr val="000000"/>
                              </a:solidFill>
                              <a:latin typeface="Cambria Math"/>
                            </a:rPr>
                            <m:t>1</m:t>
                          </m:r>
                        </m:sub>
                      </m:sSub>
                      <m:d>
                        <m:dPr>
                          <m:ctrlPr>
                            <a:rPr kumimoji="1" lang="en-US" altLang="ja-JP" sz="1800" i="1">
                              <a:solidFill>
                                <a:srgbClr val="000000"/>
                              </a:solidFill>
                              <a:latin typeface="Cambria Math"/>
                            </a:rPr>
                          </m:ctrlPr>
                        </m:dPr>
                        <m:e>
                          <m:r>
                            <a:rPr kumimoji="1" lang="en-US" altLang="ja-JP" sz="1800" i="1" smtClean="0">
                              <a:solidFill>
                                <a:srgbClr val="000000"/>
                              </a:solidFill>
                              <a:latin typeface="Cambria Math"/>
                            </a:rPr>
                            <m:t>𝑖</m:t>
                          </m:r>
                        </m:e>
                      </m:d>
                    </m:oMath>
                  </m:oMathPara>
                </a14:m>
                <a:endParaRPr kumimoji="1" lang="ja-JP" altLang="en-US" sz="1800" dirty="0">
                  <a:solidFill>
                    <a:srgbClr val="000000"/>
                  </a:solidFill>
                  <a:latin typeface="Arial"/>
                  <a:ea typeface="ＭＳ Ｐゴシック"/>
                </a:endParaRPr>
              </a:p>
            </p:txBody>
          </p:sp>
        </mc:Choice>
        <mc:Fallback xmlns="">
          <p:sp>
            <p:nvSpPr>
              <p:cNvPr id="40" name="正方形/長方形 39"/>
              <p:cNvSpPr>
                <a:spLocks noRot="1" noChangeAspect="1" noMove="1" noResize="1" noEditPoints="1" noAdjustHandles="1" noChangeArrowheads="1" noChangeShapeType="1" noTextEdit="1"/>
              </p:cNvSpPr>
              <p:nvPr/>
            </p:nvSpPr>
            <p:spPr>
              <a:xfrm>
                <a:off x="6197713" y="3419708"/>
                <a:ext cx="744626" cy="369332"/>
              </a:xfrm>
              <a:prstGeom prst="rect">
                <a:avLst/>
              </a:prstGeom>
              <a:blipFill rotWithShape="1">
                <a:blip r:embed="rId12"/>
                <a:stretch>
                  <a:fillRect t="-491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1" name="正方形/長方形 40"/>
              <p:cNvSpPr/>
              <p:nvPr/>
            </p:nvSpPr>
            <p:spPr>
              <a:xfrm>
                <a:off x="6129104" y="4877668"/>
                <a:ext cx="749949" cy="369332"/>
              </a:xfrm>
              <a:prstGeom prst="rect">
                <a:avLst/>
              </a:prstGeom>
            </p:spPr>
            <p:txBody>
              <a:bodyPr wrap="none">
                <a:spAutoFit/>
              </a:bodyPr>
              <a:lstStyle/>
              <a:p>
                <a:pPr defTabSz="914400" eaLnBrk="1" fontAlgn="auto" hangingPunct="1">
                  <a:spcBef>
                    <a:spcPts val="0"/>
                  </a:spcBef>
                  <a:spcAft>
                    <a:spcPts val="0"/>
                  </a:spcAft>
                  <a:buClrTx/>
                  <a:buSzTx/>
                  <a:buFontTx/>
                  <a:buNone/>
                </a:pPr>
                <a14:m>
                  <m:oMathPara xmlns:m="http://schemas.openxmlformats.org/officeDocument/2006/math">
                    <m:oMathParaPr>
                      <m:jc m:val="centerGroup"/>
                    </m:oMathParaPr>
                    <m:oMath xmlns:m="http://schemas.openxmlformats.org/officeDocument/2006/math">
                      <m:sSub>
                        <m:sSubPr>
                          <m:ctrlPr>
                            <a:rPr kumimoji="1" lang="en-US" altLang="ja-JP" sz="1800" i="1">
                              <a:solidFill>
                                <a:srgbClr val="000000"/>
                              </a:solidFill>
                              <a:latin typeface="Cambria Math"/>
                            </a:rPr>
                          </m:ctrlPr>
                        </m:sSubPr>
                        <m:e>
                          <m:acc>
                            <m:accPr>
                              <m:chr m:val="̂"/>
                              <m:ctrlPr>
                                <a:rPr kumimoji="1" lang="en-US" altLang="ja-JP" sz="1800" i="1">
                                  <a:solidFill>
                                    <a:srgbClr val="000000"/>
                                  </a:solidFill>
                                  <a:latin typeface="Cambria Math"/>
                                </a:rPr>
                              </m:ctrlPr>
                            </m:accPr>
                            <m:e>
                              <m:r>
                                <a:rPr kumimoji="1" lang="en-US" altLang="ja-JP" sz="1800" i="1">
                                  <a:solidFill>
                                    <a:srgbClr val="000000"/>
                                  </a:solidFill>
                                  <a:latin typeface="Cambria Math"/>
                                </a:rPr>
                                <m:t>𝑥</m:t>
                              </m:r>
                            </m:e>
                          </m:acc>
                        </m:e>
                        <m:sub>
                          <m:r>
                            <a:rPr kumimoji="1" lang="en-US" altLang="ja-JP" sz="1800" i="1">
                              <a:solidFill>
                                <a:srgbClr val="000000"/>
                              </a:solidFill>
                              <a:latin typeface="Cambria Math"/>
                            </a:rPr>
                            <m:t>2</m:t>
                          </m:r>
                        </m:sub>
                      </m:sSub>
                      <m:d>
                        <m:dPr>
                          <m:ctrlPr>
                            <a:rPr kumimoji="1" lang="en-US" altLang="ja-JP" sz="1800" i="1">
                              <a:solidFill>
                                <a:srgbClr val="000000"/>
                              </a:solidFill>
                              <a:latin typeface="Cambria Math"/>
                            </a:rPr>
                          </m:ctrlPr>
                        </m:dPr>
                        <m:e>
                          <m:r>
                            <a:rPr kumimoji="1" lang="en-US" altLang="ja-JP" sz="1800" i="1" smtClean="0">
                              <a:solidFill>
                                <a:srgbClr val="000000"/>
                              </a:solidFill>
                              <a:latin typeface="Cambria Math"/>
                            </a:rPr>
                            <m:t>𝑖</m:t>
                          </m:r>
                        </m:e>
                      </m:d>
                    </m:oMath>
                  </m:oMathPara>
                </a14:m>
                <a:endParaRPr kumimoji="1" lang="ja-JP" altLang="en-US" sz="1800" dirty="0">
                  <a:solidFill>
                    <a:srgbClr val="000000"/>
                  </a:solidFill>
                  <a:latin typeface="Arial"/>
                  <a:ea typeface="ＭＳ Ｐゴシック"/>
                </a:endParaRPr>
              </a:p>
            </p:txBody>
          </p:sp>
        </mc:Choice>
        <mc:Fallback xmlns="">
          <p:sp>
            <p:nvSpPr>
              <p:cNvPr id="41" name="正方形/長方形 40"/>
              <p:cNvSpPr>
                <a:spLocks noRot="1" noChangeAspect="1" noMove="1" noResize="1" noEditPoints="1" noAdjustHandles="1" noChangeArrowheads="1" noChangeShapeType="1" noTextEdit="1"/>
              </p:cNvSpPr>
              <p:nvPr/>
            </p:nvSpPr>
            <p:spPr>
              <a:xfrm>
                <a:off x="6129104" y="4877668"/>
                <a:ext cx="749949" cy="369332"/>
              </a:xfrm>
              <a:prstGeom prst="rect">
                <a:avLst/>
              </a:prstGeom>
              <a:blipFill rotWithShape="1">
                <a:blip r:embed="rId13"/>
                <a:stretch>
                  <a:fillRect t="-4918"/>
                </a:stretch>
              </a:blipFill>
            </p:spPr>
            <p:txBody>
              <a:bodyPr/>
              <a:lstStyle/>
              <a:p>
                <a:r>
                  <a:rPr lang="ja-JP" altLang="en-US">
                    <a:noFill/>
                  </a:rPr>
                  <a:t> </a:t>
                </a:r>
              </a:p>
            </p:txBody>
          </p:sp>
        </mc:Fallback>
      </mc:AlternateContent>
      <p:cxnSp>
        <p:nvCxnSpPr>
          <p:cNvPr id="42" name="直線コネクタ 41"/>
          <p:cNvCxnSpPr/>
          <p:nvPr/>
        </p:nvCxnSpPr>
        <p:spPr>
          <a:xfrm flipH="1">
            <a:off x="6864434" y="4839544"/>
            <a:ext cx="216024" cy="511298"/>
          </a:xfrm>
          <a:prstGeom prst="line">
            <a:avLst/>
          </a:prstGeom>
          <a:noFill/>
          <a:ln w="25400" cap="flat" cmpd="sng" algn="ctr">
            <a:solidFill>
              <a:srgbClr val="0000FF"/>
            </a:solidFill>
            <a:prstDash val="solid"/>
          </a:ln>
          <a:effectLst/>
        </p:spPr>
      </p:cxnSp>
      <mc:AlternateContent xmlns:mc="http://schemas.openxmlformats.org/markup-compatibility/2006" xmlns:a14="http://schemas.microsoft.com/office/drawing/2010/main">
        <mc:Choice Requires="a14">
          <p:sp>
            <p:nvSpPr>
              <p:cNvPr id="43" name="正方形/長方形 42"/>
              <p:cNvSpPr/>
              <p:nvPr/>
            </p:nvSpPr>
            <p:spPr>
              <a:xfrm>
                <a:off x="7436482" y="3459844"/>
                <a:ext cx="725199" cy="369332"/>
              </a:xfrm>
              <a:prstGeom prst="rect">
                <a:avLst/>
              </a:prstGeom>
            </p:spPr>
            <p:txBody>
              <a:bodyPr wrap="none">
                <a:spAutoFit/>
              </a:bodyPr>
              <a:lstStyle/>
              <a:p>
                <a:pPr defTabSz="914400" eaLnBrk="1" fontAlgn="auto" hangingPunct="1">
                  <a:spcBef>
                    <a:spcPts val="0"/>
                  </a:spcBef>
                  <a:spcAft>
                    <a:spcPts val="0"/>
                  </a:spcAft>
                  <a:buClrTx/>
                  <a:buSzTx/>
                  <a:buFontTx/>
                  <a:buNone/>
                </a:pPr>
                <a14:m>
                  <m:oMathPara xmlns:m="http://schemas.openxmlformats.org/officeDocument/2006/math">
                    <m:oMathParaPr>
                      <m:jc m:val="centerGroup"/>
                    </m:oMathParaPr>
                    <m:oMath xmlns:m="http://schemas.openxmlformats.org/officeDocument/2006/math">
                      <m:sSub>
                        <m:sSubPr>
                          <m:ctrlPr>
                            <a:rPr kumimoji="1" lang="en-US" altLang="ja-JP" sz="1800" i="1" smtClean="0">
                              <a:solidFill>
                                <a:srgbClr val="000000"/>
                              </a:solidFill>
                              <a:latin typeface="Cambria Math"/>
                            </a:rPr>
                          </m:ctrlPr>
                        </m:sSubPr>
                        <m:e>
                          <m:acc>
                            <m:accPr>
                              <m:chr m:val="̂"/>
                              <m:ctrlPr>
                                <a:rPr kumimoji="1" lang="en-US" altLang="ja-JP" sz="1800" i="1">
                                  <a:solidFill>
                                    <a:srgbClr val="000000"/>
                                  </a:solidFill>
                                  <a:latin typeface="Cambria Math"/>
                                </a:rPr>
                              </m:ctrlPr>
                            </m:accPr>
                            <m:e>
                              <m:r>
                                <a:rPr kumimoji="1" lang="en-US" altLang="ja-JP" sz="1800" i="1" smtClean="0">
                                  <a:solidFill>
                                    <a:srgbClr val="000000"/>
                                  </a:solidFill>
                                  <a:latin typeface="Cambria Math"/>
                                </a:rPr>
                                <m:t>𝑠</m:t>
                              </m:r>
                            </m:e>
                          </m:acc>
                        </m:e>
                        <m:sub>
                          <m:r>
                            <a:rPr kumimoji="1" lang="en-US" altLang="ja-JP" sz="1800" i="1">
                              <a:solidFill>
                                <a:srgbClr val="000000"/>
                              </a:solidFill>
                              <a:latin typeface="Cambria Math"/>
                            </a:rPr>
                            <m:t>1</m:t>
                          </m:r>
                        </m:sub>
                      </m:sSub>
                      <m:d>
                        <m:dPr>
                          <m:ctrlPr>
                            <a:rPr kumimoji="1" lang="en-US" altLang="ja-JP" sz="1800" i="1">
                              <a:solidFill>
                                <a:srgbClr val="000000"/>
                              </a:solidFill>
                              <a:latin typeface="Cambria Math"/>
                            </a:rPr>
                          </m:ctrlPr>
                        </m:dPr>
                        <m:e>
                          <m:r>
                            <a:rPr kumimoji="1" lang="en-US" altLang="ja-JP" sz="1800" i="1">
                              <a:solidFill>
                                <a:srgbClr val="000000"/>
                              </a:solidFill>
                              <a:latin typeface="Cambria Math"/>
                            </a:rPr>
                            <m:t>𝑖</m:t>
                          </m:r>
                        </m:e>
                      </m:d>
                    </m:oMath>
                  </m:oMathPara>
                </a14:m>
                <a:endParaRPr kumimoji="1" lang="ja-JP" altLang="en-US" sz="1800" dirty="0">
                  <a:solidFill>
                    <a:srgbClr val="000000"/>
                  </a:solidFill>
                  <a:latin typeface="Arial"/>
                  <a:ea typeface="ＭＳ Ｐゴシック"/>
                </a:endParaRPr>
              </a:p>
            </p:txBody>
          </p:sp>
        </mc:Choice>
        <mc:Fallback xmlns="">
          <p:sp>
            <p:nvSpPr>
              <p:cNvPr id="43" name="正方形/長方形 42"/>
              <p:cNvSpPr>
                <a:spLocks noRot="1" noChangeAspect="1" noMove="1" noResize="1" noEditPoints="1" noAdjustHandles="1" noChangeArrowheads="1" noChangeShapeType="1" noTextEdit="1"/>
              </p:cNvSpPr>
              <p:nvPr/>
            </p:nvSpPr>
            <p:spPr>
              <a:xfrm>
                <a:off x="7436482" y="3459844"/>
                <a:ext cx="725199" cy="369332"/>
              </a:xfrm>
              <a:prstGeom prst="rect">
                <a:avLst/>
              </a:prstGeom>
              <a:blipFill rotWithShape="1">
                <a:blip r:embed="rId14"/>
                <a:stretch>
                  <a:fillRect t="-5000" b="-1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4" name="正方形/長方形 43"/>
              <p:cNvSpPr/>
              <p:nvPr/>
            </p:nvSpPr>
            <p:spPr>
              <a:xfrm>
                <a:off x="7503179" y="4753044"/>
                <a:ext cx="725199" cy="369332"/>
              </a:xfrm>
              <a:prstGeom prst="rect">
                <a:avLst/>
              </a:prstGeom>
            </p:spPr>
            <p:txBody>
              <a:bodyPr wrap="none">
                <a:spAutoFit/>
              </a:bodyPr>
              <a:lstStyle/>
              <a:p>
                <a:pPr defTabSz="914400" eaLnBrk="1" fontAlgn="auto" hangingPunct="1">
                  <a:spcBef>
                    <a:spcPts val="0"/>
                  </a:spcBef>
                  <a:spcAft>
                    <a:spcPts val="0"/>
                  </a:spcAft>
                  <a:buClrTx/>
                  <a:buSzTx/>
                  <a:buFontTx/>
                  <a:buNone/>
                </a:pPr>
                <a14:m>
                  <m:oMathPara xmlns:m="http://schemas.openxmlformats.org/officeDocument/2006/math">
                    <m:oMathParaPr>
                      <m:jc m:val="centerGroup"/>
                    </m:oMathParaPr>
                    <m:oMath xmlns:m="http://schemas.openxmlformats.org/officeDocument/2006/math">
                      <m:sSub>
                        <m:sSubPr>
                          <m:ctrlPr>
                            <a:rPr kumimoji="1" lang="en-US" altLang="ja-JP" sz="1800" i="1" smtClean="0">
                              <a:solidFill>
                                <a:srgbClr val="000000"/>
                              </a:solidFill>
                              <a:latin typeface="Cambria Math"/>
                            </a:rPr>
                          </m:ctrlPr>
                        </m:sSubPr>
                        <m:e>
                          <m:acc>
                            <m:accPr>
                              <m:chr m:val="̂"/>
                              <m:ctrlPr>
                                <a:rPr kumimoji="1" lang="en-US" altLang="ja-JP" sz="1800" i="1">
                                  <a:solidFill>
                                    <a:srgbClr val="000000"/>
                                  </a:solidFill>
                                  <a:latin typeface="Cambria Math"/>
                                </a:rPr>
                              </m:ctrlPr>
                            </m:accPr>
                            <m:e>
                              <m:r>
                                <a:rPr kumimoji="1" lang="en-US" altLang="ja-JP" sz="1800" i="1" smtClean="0">
                                  <a:solidFill>
                                    <a:srgbClr val="000000"/>
                                  </a:solidFill>
                                  <a:latin typeface="Cambria Math"/>
                                </a:rPr>
                                <m:t>𝑠</m:t>
                              </m:r>
                            </m:e>
                          </m:acc>
                        </m:e>
                        <m:sub>
                          <m:r>
                            <a:rPr kumimoji="1" lang="en-US" altLang="ja-JP" sz="1800" i="1" smtClean="0">
                              <a:solidFill>
                                <a:srgbClr val="000000"/>
                              </a:solidFill>
                              <a:latin typeface="Cambria Math"/>
                            </a:rPr>
                            <m:t>2</m:t>
                          </m:r>
                        </m:sub>
                      </m:sSub>
                      <m:d>
                        <m:dPr>
                          <m:ctrlPr>
                            <a:rPr kumimoji="1" lang="en-US" altLang="ja-JP" sz="1800" i="1">
                              <a:solidFill>
                                <a:srgbClr val="000000"/>
                              </a:solidFill>
                              <a:latin typeface="Cambria Math"/>
                            </a:rPr>
                          </m:ctrlPr>
                        </m:dPr>
                        <m:e>
                          <m:r>
                            <a:rPr kumimoji="1" lang="en-US" altLang="ja-JP" sz="1800" i="1">
                              <a:solidFill>
                                <a:srgbClr val="000000"/>
                              </a:solidFill>
                              <a:latin typeface="Cambria Math"/>
                            </a:rPr>
                            <m:t>𝑖</m:t>
                          </m:r>
                        </m:e>
                      </m:d>
                    </m:oMath>
                  </m:oMathPara>
                </a14:m>
                <a:endParaRPr kumimoji="1" lang="ja-JP" altLang="en-US" sz="1800" dirty="0">
                  <a:solidFill>
                    <a:srgbClr val="000000"/>
                  </a:solidFill>
                  <a:latin typeface="Arial"/>
                  <a:ea typeface="ＭＳ Ｐゴシック"/>
                </a:endParaRPr>
              </a:p>
            </p:txBody>
          </p:sp>
        </mc:Choice>
        <mc:Fallback xmlns="">
          <p:sp>
            <p:nvSpPr>
              <p:cNvPr id="44" name="正方形/長方形 43"/>
              <p:cNvSpPr>
                <a:spLocks noRot="1" noChangeAspect="1" noMove="1" noResize="1" noEditPoints="1" noAdjustHandles="1" noChangeArrowheads="1" noChangeShapeType="1" noTextEdit="1"/>
              </p:cNvSpPr>
              <p:nvPr/>
            </p:nvSpPr>
            <p:spPr>
              <a:xfrm>
                <a:off x="7503179" y="4753044"/>
                <a:ext cx="725199" cy="369332"/>
              </a:xfrm>
              <a:prstGeom prst="rect">
                <a:avLst/>
              </a:prstGeom>
              <a:blipFill rotWithShape="1">
                <a:blip r:embed="rId15"/>
                <a:stretch>
                  <a:fillRect t="-5000" b="-1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5" name="テキスト ボックス 44"/>
              <p:cNvSpPr txBox="1"/>
              <p:nvPr/>
            </p:nvSpPr>
            <p:spPr>
              <a:xfrm>
                <a:off x="79848" y="5015498"/>
                <a:ext cx="2835968" cy="400110"/>
              </a:xfrm>
              <a:prstGeom prst="rect">
                <a:avLst/>
              </a:prstGeom>
              <a:noFill/>
              <a:ln>
                <a:solidFill>
                  <a:srgbClr val="FF0000"/>
                </a:solidFill>
              </a:ln>
            </p:spPr>
            <p:txBody>
              <a:bodyPr wrap="none" rtlCol="0">
                <a:spAutoFit/>
              </a:bodyPr>
              <a:lstStyle/>
              <a:p>
                <a:pPr defTabSz="914400" eaLnBrk="1" fontAlgn="auto" hangingPunct="1">
                  <a:spcBef>
                    <a:spcPts val="0"/>
                  </a:spcBef>
                  <a:spcAft>
                    <a:spcPts val="0"/>
                  </a:spcAft>
                  <a:buClrTx/>
                  <a:buSzTx/>
                  <a:buFontTx/>
                  <a:buNone/>
                </a:pPr>
                <a14:m>
                  <m:oMathPara xmlns:m="http://schemas.openxmlformats.org/officeDocument/2006/math">
                    <m:oMathParaPr>
                      <m:jc m:val="centerGroup"/>
                    </m:oMathParaPr>
                    <m:oMath xmlns:m="http://schemas.openxmlformats.org/officeDocument/2006/math">
                      <m:r>
                        <a:rPr kumimoji="1" lang="en-US" altLang="ja-JP" sz="2000" i="1" smtClean="0">
                          <a:solidFill>
                            <a:srgbClr val="000000"/>
                          </a:solidFill>
                          <a:latin typeface="Cambria Math"/>
                        </a:rPr>
                        <m:t>𝑌</m:t>
                      </m:r>
                      <m:r>
                        <a:rPr kumimoji="1" lang="en-US" altLang="ja-JP" sz="2000" i="1">
                          <a:solidFill>
                            <a:srgbClr val="000000"/>
                          </a:solidFill>
                          <a:latin typeface="Cambria Math"/>
                        </a:rPr>
                        <m:t> </m:t>
                      </m:r>
                      <m:d>
                        <m:dPr>
                          <m:ctrlPr>
                            <a:rPr kumimoji="1" lang="en-US" altLang="ja-JP" sz="2000" i="1" smtClean="0">
                              <a:solidFill>
                                <a:srgbClr val="000000"/>
                              </a:solidFill>
                              <a:latin typeface="Cambria Math"/>
                            </a:rPr>
                          </m:ctrlPr>
                        </m:dPr>
                        <m:e>
                          <m:r>
                            <a:rPr kumimoji="1" lang="en-US" altLang="ja-JP" sz="2000" i="1" smtClean="0">
                              <a:solidFill>
                                <a:srgbClr val="000000"/>
                              </a:solidFill>
                              <a:latin typeface="Cambria Math"/>
                            </a:rPr>
                            <m:t>𝑓</m:t>
                          </m:r>
                        </m:e>
                      </m:d>
                      <m:r>
                        <a:rPr kumimoji="1" lang="en-US" altLang="ja-JP" sz="2000" i="1">
                          <a:solidFill>
                            <a:srgbClr val="000000"/>
                          </a:solidFill>
                          <a:latin typeface="Cambria Math"/>
                        </a:rPr>
                        <m:t>=</m:t>
                      </m:r>
                      <m:sSup>
                        <m:sSupPr>
                          <m:ctrlPr>
                            <a:rPr kumimoji="1" lang="en-US" altLang="ja-JP" sz="2000" i="1">
                              <a:solidFill>
                                <a:srgbClr val="000000"/>
                              </a:solidFill>
                              <a:latin typeface="Cambria Math"/>
                            </a:rPr>
                          </m:ctrlPr>
                        </m:sSupPr>
                        <m:e>
                          <m:r>
                            <a:rPr kumimoji="1" lang="en-US" altLang="ja-JP" sz="2000" i="1">
                              <a:solidFill>
                                <a:srgbClr val="000000"/>
                              </a:solidFill>
                              <a:latin typeface="Cambria Math"/>
                            </a:rPr>
                            <m:t>(</m:t>
                          </m:r>
                          <m:sSub>
                            <m:sSubPr>
                              <m:ctrlPr>
                                <a:rPr kumimoji="1" lang="en-US" altLang="ja-JP" sz="2000" i="1">
                                  <a:solidFill>
                                    <a:srgbClr val="000000"/>
                                  </a:solidFill>
                                  <a:latin typeface="Cambria Math"/>
                                </a:rPr>
                              </m:ctrlPr>
                            </m:sSubPr>
                            <m:e>
                              <m:r>
                                <a:rPr kumimoji="1" lang="en-US" altLang="ja-JP" sz="2000" i="1" smtClean="0">
                                  <a:solidFill>
                                    <a:srgbClr val="000000"/>
                                  </a:solidFill>
                                  <a:latin typeface="Cambria Math"/>
                                </a:rPr>
                                <m:t>𝑦</m:t>
                              </m:r>
                            </m:e>
                            <m:sub>
                              <m:r>
                                <a:rPr kumimoji="1" lang="en-US" altLang="ja-JP" sz="2000" i="1">
                                  <a:solidFill>
                                    <a:srgbClr val="000000"/>
                                  </a:solidFill>
                                  <a:latin typeface="Cambria Math"/>
                                </a:rPr>
                                <m:t>1</m:t>
                              </m:r>
                            </m:sub>
                          </m:sSub>
                          <m:d>
                            <m:dPr>
                              <m:ctrlPr>
                                <a:rPr kumimoji="1" lang="en-US" altLang="ja-JP" sz="2000" i="1">
                                  <a:solidFill>
                                    <a:srgbClr val="000000"/>
                                  </a:solidFill>
                                  <a:latin typeface="Cambria Math"/>
                                </a:rPr>
                              </m:ctrlPr>
                            </m:dPr>
                            <m:e>
                              <m:r>
                                <a:rPr kumimoji="1" lang="en-US" altLang="ja-JP" sz="2000" i="1" smtClean="0">
                                  <a:solidFill>
                                    <a:srgbClr val="000000"/>
                                  </a:solidFill>
                                  <a:latin typeface="Cambria Math"/>
                                </a:rPr>
                                <m:t>𝑓</m:t>
                              </m:r>
                            </m:e>
                          </m:d>
                          <m:r>
                            <a:rPr kumimoji="1" lang="en-US" altLang="ja-JP" sz="2000" i="1">
                              <a:solidFill>
                                <a:srgbClr val="000000"/>
                              </a:solidFill>
                              <a:latin typeface="Cambria Math"/>
                            </a:rPr>
                            <m:t>,</m:t>
                          </m:r>
                          <m:sSub>
                            <m:sSubPr>
                              <m:ctrlPr>
                                <a:rPr kumimoji="1" lang="en-US" altLang="ja-JP" sz="2000" i="1">
                                  <a:solidFill>
                                    <a:srgbClr val="000000"/>
                                  </a:solidFill>
                                  <a:latin typeface="Cambria Math"/>
                                </a:rPr>
                              </m:ctrlPr>
                            </m:sSubPr>
                            <m:e>
                              <m:r>
                                <a:rPr kumimoji="1" lang="en-US" altLang="ja-JP" sz="2000" i="1" smtClean="0">
                                  <a:solidFill>
                                    <a:srgbClr val="000000"/>
                                  </a:solidFill>
                                  <a:latin typeface="Cambria Math"/>
                                </a:rPr>
                                <m:t>𝑦</m:t>
                              </m:r>
                            </m:e>
                            <m:sub>
                              <m:r>
                                <a:rPr kumimoji="1" lang="en-US" altLang="ja-JP" sz="2000" i="1">
                                  <a:solidFill>
                                    <a:srgbClr val="000000"/>
                                  </a:solidFill>
                                  <a:latin typeface="Cambria Math"/>
                                </a:rPr>
                                <m:t>2</m:t>
                              </m:r>
                            </m:sub>
                          </m:sSub>
                          <m:d>
                            <m:dPr>
                              <m:ctrlPr>
                                <a:rPr kumimoji="1" lang="en-US" altLang="ja-JP" sz="2000" i="1">
                                  <a:solidFill>
                                    <a:srgbClr val="000000"/>
                                  </a:solidFill>
                                  <a:latin typeface="Cambria Math"/>
                                </a:rPr>
                              </m:ctrlPr>
                            </m:dPr>
                            <m:e>
                              <m:r>
                                <a:rPr kumimoji="1" lang="en-US" altLang="ja-JP" sz="2000" i="1" smtClean="0">
                                  <a:solidFill>
                                    <a:srgbClr val="000000"/>
                                  </a:solidFill>
                                  <a:latin typeface="Cambria Math"/>
                                </a:rPr>
                                <m:t>𝑓</m:t>
                              </m:r>
                            </m:e>
                          </m:d>
                          <m:r>
                            <a:rPr kumimoji="1" lang="en-US" altLang="ja-JP" sz="2000" i="1">
                              <a:solidFill>
                                <a:srgbClr val="000000"/>
                              </a:solidFill>
                              <a:latin typeface="Cambria Math"/>
                            </a:rPr>
                            <m:t>)</m:t>
                          </m:r>
                        </m:e>
                        <m:sup>
                          <m:r>
                            <a:rPr kumimoji="1" lang="en-US" altLang="ja-JP" sz="2000" i="1">
                              <a:solidFill>
                                <a:srgbClr val="000000"/>
                              </a:solidFill>
                              <a:latin typeface="Cambria Math"/>
                            </a:rPr>
                            <m:t>𝑇</m:t>
                          </m:r>
                        </m:sup>
                      </m:sSup>
                    </m:oMath>
                  </m:oMathPara>
                </a14:m>
                <a:endParaRPr kumimoji="1" lang="ja-JP" altLang="en-US" sz="2000" dirty="0">
                  <a:solidFill>
                    <a:srgbClr val="000000"/>
                  </a:solidFill>
                  <a:latin typeface="Arial"/>
                  <a:ea typeface="ＭＳ Ｐゴシック"/>
                </a:endParaRPr>
              </a:p>
            </p:txBody>
          </p:sp>
        </mc:Choice>
        <mc:Fallback xmlns="">
          <p:sp>
            <p:nvSpPr>
              <p:cNvPr id="45" name="テキスト ボックス 44"/>
              <p:cNvSpPr txBox="1">
                <a:spLocks noRot="1" noChangeAspect="1" noMove="1" noResize="1" noEditPoints="1" noAdjustHandles="1" noChangeArrowheads="1" noChangeShapeType="1" noTextEdit="1"/>
              </p:cNvSpPr>
              <p:nvPr/>
            </p:nvSpPr>
            <p:spPr>
              <a:xfrm>
                <a:off x="79848" y="5015498"/>
                <a:ext cx="2835968" cy="400110"/>
              </a:xfrm>
              <a:prstGeom prst="rect">
                <a:avLst/>
              </a:prstGeom>
              <a:blipFill rotWithShape="1">
                <a:blip r:embed="rId16"/>
                <a:stretch>
                  <a:fillRect b="-16418"/>
                </a:stretch>
              </a:blipFill>
              <a:ln>
                <a:solidFill>
                  <a:srgbClr val="FF0000"/>
                </a:solidFill>
              </a:ln>
            </p:spPr>
            <p:txBody>
              <a:bodyPr/>
              <a:lstStyle/>
              <a:p>
                <a:r>
                  <a:rPr lang="ja-JP" altLang="en-US">
                    <a:noFill/>
                  </a:rPr>
                  <a:t> </a:t>
                </a:r>
              </a:p>
            </p:txBody>
          </p:sp>
        </mc:Fallback>
      </mc:AlternateContent>
      <p:sp>
        <p:nvSpPr>
          <p:cNvPr id="4" name="円/楕円 3"/>
          <p:cNvSpPr/>
          <p:nvPr/>
        </p:nvSpPr>
        <p:spPr bwMode="auto">
          <a:xfrm>
            <a:off x="3965466" y="3386569"/>
            <a:ext cx="504056" cy="1860431"/>
          </a:xfrm>
          <a:prstGeom prst="ellipse">
            <a:avLst/>
          </a:prstGeom>
          <a:noFill/>
          <a:ln w="15875" cap="flat" cmpd="sng" algn="ctr">
            <a:solidFill>
              <a:srgbClr val="0000FF"/>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47" name="直線コネクタ 46"/>
          <p:cNvCxnSpPr/>
          <p:nvPr/>
        </p:nvCxnSpPr>
        <p:spPr>
          <a:xfrm flipH="1">
            <a:off x="2339753" y="4479504"/>
            <a:ext cx="1625713" cy="504682"/>
          </a:xfrm>
          <a:prstGeom prst="line">
            <a:avLst/>
          </a:prstGeom>
          <a:noFill/>
          <a:ln w="25400" cap="flat" cmpd="sng" algn="ctr">
            <a:solidFill>
              <a:srgbClr val="0000FF"/>
            </a:solidFill>
            <a:prstDash val="sysDot"/>
          </a:ln>
          <a:effectLst/>
        </p:spPr>
      </p:cxnSp>
      <p:sp>
        <p:nvSpPr>
          <p:cNvPr id="52" name="テキスト ボックス 10"/>
          <p:cNvSpPr txBox="1">
            <a:spLocks noChangeArrowheads="1"/>
          </p:cNvSpPr>
          <p:nvPr/>
        </p:nvSpPr>
        <p:spPr bwMode="auto">
          <a:xfrm>
            <a:off x="984840" y="5919663"/>
            <a:ext cx="74251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dirty="0" smtClean="0">
                <a:solidFill>
                  <a:schemeClr val="tx1"/>
                </a:solidFill>
                <a:latin typeface="Calibri" panose="020F0502020204030204" pitchFamily="34" charset="0"/>
                <a:cs typeface="Arial" charset="0"/>
              </a:rPr>
              <a:t>MMSE Detection with FDE (Frequency Domain Equalizer)</a:t>
            </a:r>
            <a:endParaRPr lang="ja-JP" altLang="en-US" b="1" dirty="0">
              <a:solidFill>
                <a:schemeClr val="tx1"/>
              </a:solidFill>
              <a:latin typeface="Calibri" panose="020F0502020204030204" pitchFamily="34" charset="0"/>
              <a:cs typeface="Arial" charset="0"/>
            </a:endParaRPr>
          </a:p>
        </p:txBody>
      </p:sp>
    </p:spTree>
    <p:extLst>
      <p:ext uri="{BB962C8B-B14F-4D97-AF65-F5344CB8AC3E}">
        <p14:creationId xmlns:p14="http://schemas.microsoft.com/office/powerpoint/2010/main" val="3625625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64704"/>
            <a:ext cx="9144000" cy="850106"/>
          </a:xfrm>
        </p:spPr>
        <p:txBody>
          <a:bodyPr>
            <a:noAutofit/>
          </a:bodyPr>
          <a:lstStyle/>
          <a:p>
            <a:r>
              <a:rPr lang="en-US" altLang="ja-JP" sz="3200" dirty="0" smtClean="0">
                <a:latin typeface="Calibri" panose="020F0502020204030204" pitchFamily="34" charset="0"/>
              </a:rPr>
              <a:t>Observation</a:t>
            </a:r>
            <a:r>
              <a:rPr lang="ja-JP" altLang="en-US" dirty="0">
                <a:latin typeface="Calibri" panose="020F0502020204030204" pitchFamily="34" charset="0"/>
              </a:rPr>
              <a:t> </a:t>
            </a:r>
            <a:r>
              <a:rPr lang="en-US" altLang="ja-JP" dirty="0" smtClean="0">
                <a:latin typeface="Calibri" panose="020F0502020204030204" pitchFamily="34" charset="0"/>
              </a:rPr>
              <a:t>(3/3)</a:t>
            </a:r>
            <a:endParaRPr kumimoji="1" lang="ja-JP" altLang="en-US" sz="3200" dirty="0">
              <a:latin typeface="Calibri" panose="020F0502020204030204" pitchFamily="34" charset="0"/>
            </a:endParaRPr>
          </a:p>
        </p:txBody>
      </p:sp>
      <p:sp>
        <p:nvSpPr>
          <p:cNvPr id="62" name="Rectangle 2"/>
          <p:cNvSpPr txBox="1">
            <a:spLocks noChangeArrowheads="1"/>
          </p:cNvSpPr>
          <p:nvPr/>
        </p:nvSpPr>
        <p:spPr>
          <a:xfrm>
            <a:off x="395536" y="2132856"/>
            <a:ext cx="8568952" cy="4032448"/>
          </a:xfrm>
          <a:prstGeom prst="rect">
            <a:avLst/>
          </a:prstGeom>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2" indent="0">
              <a:spcBef>
                <a:spcPts val="0"/>
              </a:spcBef>
              <a:buSzPct val="50000"/>
              <a:buNone/>
            </a:pPr>
            <a:r>
              <a:rPr lang="en-US" altLang="ja-JP" dirty="0" smtClean="0">
                <a:latin typeface="Calibri" panose="020F0502020204030204" pitchFamily="34" charset="0"/>
              </a:rPr>
              <a:t>However, </a:t>
            </a:r>
            <a:r>
              <a:rPr lang="en-US" altLang="ja-JP" dirty="0">
                <a:latin typeface="Calibri" panose="020F0502020204030204" pitchFamily="34" charset="0"/>
              </a:rPr>
              <a:t>it is difficult to obtain good performance </a:t>
            </a:r>
            <a:r>
              <a:rPr lang="en-US" altLang="ja-JP" dirty="0" smtClean="0">
                <a:latin typeface="Calibri" panose="020F0502020204030204" pitchFamily="34" charset="0"/>
              </a:rPr>
              <a:t>in multi-path environments when </a:t>
            </a:r>
            <a:r>
              <a:rPr lang="en-US" altLang="ja-JP" dirty="0">
                <a:latin typeface="Calibri" panose="020F0502020204030204" pitchFamily="34" charset="0"/>
              </a:rPr>
              <a:t>using the only MIMO linear (e.g. MMSE) detection </a:t>
            </a:r>
            <a:r>
              <a:rPr lang="en-US" altLang="ja-JP" dirty="0" smtClean="0">
                <a:latin typeface="Calibri" panose="020F0502020204030204" pitchFamily="34" charset="0"/>
              </a:rPr>
              <a:t>with FDM in SC.</a:t>
            </a:r>
            <a:r>
              <a:rPr lang="ja-JP" altLang="en-US" dirty="0">
                <a:latin typeface="Calibri" panose="020F0502020204030204" pitchFamily="34" charset="0"/>
              </a:rPr>
              <a:t> </a:t>
            </a:r>
            <a:r>
              <a:rPr lang="en-US" altLang="ja-JP" dirty="0" smtClean="0">
                <a:latin typeface="Calibri" panose="020F0502020204030204" pitchFamily="34" charset="0"/>
              </a:rPr>
              <a:t>Therefore, in order to obtain performance in SC similar to OFDM, introduction of serial interference cancellation or MLD considering multi-path at receivers is necessary in SC. </a:t>
            </a:r>
          </a:p>
          <a:p>
            <a:pPr marL="0" lvl="2" indent="0">
              <a:spcBef>
                <a:spcPts val="0"/>
              </a:spcBef>
              <a:buSzPct val="50000"/>
              <a:buNone/>
            </a:pPr>
            <a:r>
              <a:rPr lang="en-US" altLang="ja-JP" dirty="0" smtClean="0">
                <a:latin typeface="Calibri" panose="020F0502020204030204" pitchFamily="34" charset="0"/>
              </a:rPr>
              <a:t>This means that the complexity of MIMO detection for SC will have lager than that for OFDM. In particular, performance is worse in increase of the number of streams in SC.</a:t>
            </a:r>
          </a:p>
          <a:p>
            <a:pPr marL="0" lvl="2" indent="0">
              <a:spcBef>
                <a:spcPts val="0"/>
              </a:spcBef>
              <a:buSzPct val="50000"/>
              <a:buNone/>
            </a:pPr>
            <a:r>
              <a:rPr lang="en-US" altLang="ja-JP" dirty="0" smtClean="0">
                <a:latin typeface="Calibri" panose="020F0502020204030204" pitchFamily="34" charset="0"/>
              </a:rPr>
              <a:t>Therefore, we propose separate maximum number SU-MIMO spatial streams capability information in SC and OFDM.</a:t>
            </a:r>
            <a:endParaRPr lang="en-US" altLang="ja-JP" dirty="0">
              <a:latin typeface="Calibri" panose="020F0502020204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t>Yutaka Murakami, Panasonic</a:t>
            </a:r>
            <a:endParaRPr lang="en-GB" dirty="0"/>
          </a:p>
        </p:txBody>
      </p:sp>
      <p:sp>
        <p:nvSpPr>
          <p:cNvPr id="10"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5</a:t>
            </a:fld>
            <a:endParaRPr lang="en-GB" dirty="0"/>
          </a:p>
        </p:txBody>
      </p:sp>
      <p:sp>
        <p:nvSpPr>
          <p:cNvPr id="11" name="Date Placeholder 3"/>
          <p:cNvSpPr>
            <a:spLocks noGrp="1"/>
          </p:cNvSpPr>
          <p:nvPr>
            <p:ph type="dt" idx="15"/>
          </p:nvPr>
        </p:nvSpPr>
        <p:spPr>
          <a:xfrm>
            <a:off x="696912" y="333375"/>
            <a:ext cx="2303451" cy="273050"/>
          </a:xfrm>
        </p:spPr>
        <p:txBody>
          <a:bodyPr/>
          <a:lstStyle/>
          <a:p>
            <a:r>
              <a:rPr lang="en-US" dirty="0" smtClean="0"/>
              <a:t>May 2017</a:t>
            </a:r>
            <a:endParaRPr lang="en-GB" dirty="0"/>
          </a:p>
        </p:txBody>
      </p:sp>
    </p:spTree>
    <p:extLst>
      <p:ext uri="{BB962C8B-B14F-4D97-AF65-F5344CB8AC3E}">
        <p14:creationId xmlns:p14="http://schemas.microsoft.com/office/powerpoint/2010/main" val="3023773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20080"/>
            <a:ext cx="9144000" cy="908720"/>
          </a:xfrm>
        </p:spPr>
        <p:txBody>
          <a:bodyPr>
            <a:normAutofit/>
          </a:bodyPr>
          <a:lstStyle/>
          <a:p>
            <a:r>
              <a:rPr lang="en-US" altLang="ja-JP" sz="3600" dirty="0" smtClean="0">
                <a:latin typeface="Calibri" panose="020F0502020204030204" pitchFamily="34" charset="0"/>
              </a:rPr>
              <a:t>PHY Capability field </a:t>
            </a:r>
            <a:endParaRPr kumimoji="1" lang="ja-JP" altLang="en-US" sz="3600" dirty="0">
              <a:latin typeface="Calibri" panose="020F0502020204030204" pitchFamily="34" charset="0"/>
            </a:endParaRPr>
          </a:p>
        </p:txBody>
      </p:sp>
      <p:sp>
        <p:nvSpPr>
          <p:cNvPr id="8" name="コンテンツ プレースホルダー 2"/>
          <p:cNvSpPr>
            <a:spLocks noGrp="1"/>
          </p:cNvSpPr>
          <p:nvPr/>
        </p:nvSpPr>
        <p:spPr>
          <a:xfrm>
            <a:off x="235165" y="1988840"/>
            <a:ext cx="8712968" cy="72008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dirty="0" smtClean="0">
                <a:latin typeface="Calibri" panose="020F0502020204030204" pitchFamily="34" charset="0"/>
              </a:rPr>
              <a:t>Draft IEEE802.11ay D0.3 [1] specifies in 9.4.2.250.5 regarding PHY Capability field in EDMG Capabilities element as follows.</a:t>
            </a:r>
            <a:endParaRPr lang="en-US" altLang="ja-JP" dirty="0">
              <a:latin typeface="Calibri" panose="020F0502020204030204" pitchFamily="34" charset="0"/>
            </a:endParaRPr>
          </a:p>
          <a:p>
            <a:pPr marL="0" indent="0">
              <a:buNone/>
            </a:pPr>
            <a:endParaRPr lang="en-US" altLang="ja-JP" sz="1400" dirty="0">
              <a:solidFill>
                <a:srgbClr val="0000FF"/>
              </a:solidFill>
              <a:latin typeface="Calibri" panose="020F0502020204030204" pitchFamily="34" charset="0"/>
            </a:endParaRPr>
          </a:p>
        </p:txBody>
      </p:sp>
      <p:sp>
        <p:nvSpPr>
          <p:cNvPr id="9" name="Date Placeholder 3"/>
          <p:cNvSpPr>
            <a:spLocks noGrp="1"/>
          </p:cNvSpPr>
          <p:nvPr>
            <p:ph type="dt" idx="15"/>
          </p:nvPr>
        </p:nvSpPr>
        <p:spPr>
          <a:xfrm>
            <a:off x="696912" y="333375"/>
            <a:ext cx="2303451" cy="273050"/>
          </a:xfrm>
        </p:spPr>
        <p:txBody>
          <a:bodyPr/>
          <a:lstStyle/>
          <a:p>
            <a:r>
              <a:rPr lang="en-US" altLang="ja-JP" dirty="0" smtClean="0"/>
              <a:t>May </a:t>
            </a:r>
            <a:r>
              <a:rPr lang="en-US" dirty="0" smtClean="0"/>
              <a:t>2017</a:t>
            </a:r>
            <a:endParaRPr lang="en-GB" dirty="0"/>
          </a:p>
        </p:txBody>
      </p:sp>
      <p:sp>
        <p:nvSpPr>
          <p:cNvPr id="10" name="Footer Placeholder 4"/>
          <p:cNvSpPr>
            <a:spLocks noGrp="1"/>
          </p:cNvSpPr>
          <p:nvPr>
            <p:ph type="ftr" idx="14"/>
          </p:nvPr>
        </p:nvSpPr>
        <p:spPr>
          <a:xfrm>
            <a:off x="5500694" y="6475413"/>
            <a:ext cx="3041644" cy="180975"/>
          </a:xfrm>
        </p:spPr>
        <p:txBody>
          <a:bodyPr/>
          <a:lstStyle/>
          <a:p>
            <a:r>
              <a:rPr lang="en-GB" dirty="0" smtClean="0"/>
              <a:t>Yutaka Murakami, Panasonic</a:t>
            </a:r>
            <a:endParaRPr lang="en-GB" dirty="0"/>
          </a:p>
        </p:txBody>
      </p:sp>
      <p:sp>
        <p:nvSpPr>
          <p:cNvPr id="11"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6</a:t>
            </a:fld>
            <a:endParaRPr lang="en-GB" dirty="0"/>
          </a:p>
        </p:txBody>
      </p:sp>
      <p:sp>
        <p:nvSpPr>
          <p:cNvPr id="15" name="テキスト ボックス 10"/>
          <p:cNvSpPr txBox="1">
            <a:spLocks noChangeArrowheads="1"/>
          </p:cNvSpPr>
          <p:nvPr/>
        </p:nvSpPr>
        <p:spPr bwMode="auto">
          <a:xfrm>
            <a:off x="0" y="5127575"/>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altLang="ja-JP" b="1" dirty="0" smtClean="0">
                <a:solidFill>
                  <a:schemeClr val="tx1"/>
                </a:solidFill>
                <a:latin typeface="Calibri" panose="020F0502020204030204" pitchFamily="34" charset="0"/>
                <a:cs typeface="Arial" charset="0"/>
              </a:rPr>
              <a:t>Figure 26 – PHY Capability field format</a:t>
            </a:r>
            <a:endParaRPr lang="ja-JP" altLang="en-US" b="1" dirty="0">
              <a:solidFill>
                <a:schemeClr val="tx1"/>
              </a:solidFill>
              <a:latin typeface="Calibri" panose="020F0502020204030204" pitchFamily="34" charset="0"/>
              <a:cs typeface="Arial" charset="0"/>
            </a:endParaRPr>
          </a:p>
        </p:txBody>
      </p:sp>
      <p:graphicFrame>
        <p:nvGraphicFramePr>
          <p:cNvPr id="4" name="表 3"/>
          <p:cNvGraphicFramePr>
            <a:graphicFrameLocks noGrp="1"/>
          </p:cNvGraphicFramePr>
          <p:nvPr>
            <p:extLst>
              <p:ext uri="{D42A27DB-BD31-4B8C-83A1-F6EECF244321}">
                <p14:modId xmlns:p14="http://schemas.microsoft.com/office/powerpoint/2010/main" val="4214448439"/>
              </p:ext>
            </p:extLst>
          </p:nvPr>
        </p:nvGraphicFramePr>
        <p:xfrm>
          <a:off x="1387370" y="3102034"/>
          <a:ext cx="5848926" cy="1743794"/>
        </p:xfrm>
        <a:graphic>
          <a:graphicData uri="http://schemas.openxmlformats.org/drawingml/2006/table">
            <a:tbl>
              <a:tblPr firstRow="1" firstCol="1" bandRow="1"/>
              <a:tblGrid>
                <a:gridCol w="619408"/>
                <a:gridCol w="1062010"/>
                <a:gridCol w="1063166"/>
                <a:gridCol w="1063166"/>
                <a:gridCol w="1107382"/>
                <a:gridCol w="933794"/>
              </a:tblGrid>
              <a:tr h="348759">
                <a:tc>
                  <a:txBody>
                    <a:bodyPr/>
                    <a:lstStyle/>
                    <a:p>
                      <a:pPr algn="ctr">
                        <a:spcAft>
                          <a:spcPts val="0"/>
                        </a:spcAft>
                      </a:pPr>
                      <a:r>
                        <a:rPr lang="en-US" sz="1600" dirty="0">
                          <a:effectLst/>
                          <a:latin typeface="Calibri" panose="020F0502020204030204" pitchFamily="34" charset="0"/>
                          <a:ea typeface="ＭＳ 明朝"/>
                        </a:rPr>
                        <a:t> </a:t>
                      </a:r>
                      <a:endParaRPr lang="ja-JP" sz="1600" dirty="0">
                        <a:effectLst/>
                        <a:latin typeface="Calibri" panose="020F0502020204030204" pitchFamily="34" charset="0"/>
                        <a:ea typeface="ＭＳ 明朝"/>
                      </a:endParaRPr>
                    </a:p>
                  </a:txBody>
                  <a:tcPr marL="68580" marR="68580" marT="0" marB="0">
                    <a:lnL>
                      <a:noFill/>
                    </a:lnL>
                    <a:lnR>
                      <a:noFill/>
                    </a:lnR>
                    <a:lnT>
                      <a:noFill/>
                    </a:lnT>
                    <a:lnB>
                      <a:noFill/>
                    </a:lnB>
                  </a:tcPr>
                </a:tc>
                <a:tc>
                  <a:txBody>
                    <a:bodyPr/>
                    <a:lstStyle/>
                    <a:p>
                      <a:pPr algn="ctr">
                        <a:spcAft>
                          <a:spcPts val="0"/>
                        </a:spcAft>
                      </a:pPr>
                      <a:r>
                        <a:rPr lang="en-US" sz="1600">
                          <a:effectLst/>
                          <a:latin typeface="Calibri" panose="020F0502020204030204" pitchFamily="34" charset="0"/>
                          <a:ea typeface="ＭＳ 明朝"/>
                        </a:rPr>
                        <a:t>B0</a:t>
                      </a:r>
                      <a:endParaRPr lang="ja-JP" sz="1600">
                        <a:effectLst/>
                        <a:latin typeface="Calibri" panose="020F0502020204030204" pitchFamily="34" charset="0"/>
                        <a:ea typeface="ＭＳ 明朝"/>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Calibri" panose="020F0502020204030204" pitchFamily="34" charset="0"/>
                          <a:ea typeface="ＭＳ 明朝"/>
                        </a:rPr>
                        <a:t>B1</a:t>
                      </a:r>
                      <a:endParaRPr lang="ja-JP" sz="1600">
                        <a:effectLst/>
                        <a:latin typeface="Calibri" panose="020F0502020204030204" pitchFamily="34" charset="0"/>
                        <a:ea typeface="ＭＳ 明朝"/>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Calibri" panose="020F0502020204030204" pitchFamily="34" charset="0"/>
                          <a:ea typeface="ＭＳ 明朝"/>
                        </a:rPr>
                        <a:t>B2</a:t>
                      </a:r>
                      <a:endParaRPr lang="ja-JP" sz="1600">
                        <a:effectLst/>
                        <a:latin typeface="Calibri" panose="020F0502020204030204" pitchFamily="34" charset="0"/>
                        <a:ea typeface="ＭＳ 明朝"/>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Calibri" panose="020F0502020204030204" pitchFamily="34" charset="0"/>
                          <a:ea typeface="ＭＳ 明朝"/>
                        </a:rPr>
                        <a:t>B3</a:t>
                      </a:r>
                      <a:endParaRPr lang="ja-JP" sz="1600">
                        <a:effectLst/>
                        <a:latin typeface="Calibri" panose="020F0502020204030204" pitchFamily="34" charset="0"/>
                        <a:ea typeface="ＭＳ 明朝"/>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Calibri" panose="020F0502020204030204" pitchFamily="34" charset="0"/>
                          <a:ea typeface="ＭＳ 明朝"/>
                        </a:rPr>
                        <a:t>B4 B7</a:t>
                      </a:r>
                      <a:endParaRPr lang="ja-JP" sz="1600">
                        <a:effectLst/>
                        <a:latin typeface="Calibri" panose="020F0502020204030204" pitchFamily="34" charset="0"/>
                        <a:ea typeface="ＭＳ 明朝"/>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1046276">
                <a:tc>
                  <a:txBody>
                    <a:bodyPr/>
                    <a:lstStyle/>
                    <a:p>
                      <a:pPr algn="ctr">
                        <a:spcAft>
                          <a:spcPts val="0"/>
                        </a:spcAft>
                      </a:pPr>
                      <a:r>
                        <a:rPr lang="en-US" sz="1600">
                          <a:effectLst/>
                          <a:latin typeface="Calibri" panose="020F0502020204030204" pitchFamily="34" charset="0"/>
                          <a:ea typeface="ＭＳ 明朝"/>
                        </a:rPr>
                        <a:t> </a:t>
                      </a:r>
                      <a:endParaRPr lang="ja-JP" sz="1600">
                        <a:effectLst/>
                        <a:latin typeface="Calibri" panose="020F0502020204030204" pitchFamily="34" charset="0"/>
                        <a:ea typeface="ＭＳ 明朝"/>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600" dirty="0">
                          <a:effectLst/>
                          <a:latin typeface="Calibri" panose="020F0502020204030204" pitchFamily="34" charset="0"/>
                          <a:ea typeface="ＭＳ 明朝"/>
                        </a:rPr>
                        <a:t>PH Supported</a:t>
                      </a:r>
                      <a:endParaRPr lang="ja-JP" sz="1600" dirty="0">
                        <a:effectLst/>
                        <a:latin typeface="Calibri" panose="020F0502020204030204" pitchFamily="34" charset="0"/>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Calibri" panose="020F0502020204030204" pitchFamily="34" charset="0"/>
                          <a:ea typeface="ＭＳ 明朝"/>
                        </a:rPr>
                        <a:t>Open Loop Precoding Supported</a:t>
                      </a:r>
                      <a:endParaRPr lang="ja-JP" sz="1600">
                        <a:effectLst/>
                        <a:latin typeface="Calibri" panose="020F0502020204030204" pitchFamily="34" charset="0"/>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effectLst/>
                          <a:latin typeface="Calibri" panose="020F0502020204030204" pitchFamily="34" charset="0"/>
                          <a:ea typeface="ＭＳ 明朝"/>
                        </a:rPr>
                        <a:t>DCM SQPSK Supported</a:t>
                      </a:r>
                      <a:endParaRPr lang="ja-JP" sz="1600" dirty="0">
                        <a:effectLst/>
                        <a:latin typeface="Calibri" panose="020F0502020204030204" pitchFamily="34" charset="0"/>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Calibri" panose="020F0502020204030204" pitchFamily="34" charset="0"/>
                          <a:ea typeface="ＭＳ 明朝"/>
                        </a:rPr>
                        <a:t>Long LDPC CW Supported</a:t>
                      </a:r>
                      <a:endParaRPr lang="ja-JP" sz="1600">
                        <a:effectLst/>
                        <a:latin typeface="Calibri" panose="020F0502020204030204" pitchFamily="34" charset="0"/>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Calibri" panose="020F0502020204030204" pitchFamily="34" charset="0"/>
                          <a:ea typeface="ＭＳ 明朝"/>
                        </a:rPr>
                        <a:t>Reserved</a:t>
                      </a:r>
                      <a:endParaRPr lang="ja-JP" sz="1600">
                        <a:effectLst/>
                        <a:latin typeface="Calibri" panose="020F0502020204030204" pitchFamily="34" charset="0"/>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759">
                <a:tc>
                  <a:txBody>
                    <a:bodyPr/>
                    <a:lstStyle/>
                    <a:p>
                      <a:pPr algn="ctr">
                        <a:spcAft>
                          <a:spcPts val="0"/>
                        </a:spcAft>
                      </a:pPr>
                      <a:r>
                        <a:rPr lang="en-US" sz="1600">
                          <a:effectLst/>
                          <a:latin typeface="Calibri" panose="020F0502020204030204" pitchFamily="34" charset="0"/>
                          <a:ea typeface="ＭＳ 明朝"/>
                        </a:rPr>
                        <a:t>Bits:</a:t>
                      </a:r>
                      <a:endParaRPr lang="ja-JP" sz="1600">
                        <a:effectLst/>
                        <a:latin typeface="Calibri" panose="020F0502020204030204" pitchFamily="34" charset="0"/>
                        <a:ea typeface="ＭＳ 明朝"/>
                      </a:endParaRPr>
                    </a:p>
                  </a:txBody>
                  <a:tcPr marL="68580" marR="68580" marT="0" marB="0">
                    <a:lnL>
                      <a:noFill/>
                    </a:lnL>
                    <a:lnR>
                      <a:noFill/>
                    </a:lnR>
                    <a:lnT>
                      <a:noFill/>
                    </a:lnT>
                    <a:lnB>
                      <a:noFill/>
                    </a:lnB>
                  </a:tcPr>
                </a:tc>
                <a:tc>
                  <a:txBody>
                    <a:bodyPr/>
                    <a:lstStyle/>
                    <a:p>
                      <a:pPr algn="ctr">
                        <a:spcAft>
                          <a:spcPts val="0"/>
                        </a:spcAft>
                      </a:pPr>
                      <a:r>
                        <a:rPr lang="en-US" sz="1600">
                          <a:effectLst/>
                          <a:latin typeface="Calibri" panose="020F0502020204030204" pitchFamily="34" charset="0"/>
                          <a:ea typeface="ＭＳ 明朝"/>
                        </a:rPr>
                        <a:t>1</a:t>
                      </a:r>
                      <a:endParaRPr lang="ja-JP" sz="1600">
                        <a:effectLst/>
                        <a:latin typeface="Calibri" panose="020F0502020204030204" pitchFamily="34" charset="0"/>
                        <a:ea typeface="ＭＳ 明朝"/>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600">
                          <a:effectLst/>
                          <a:latin typeface="Calibri" panose="020F0502020204030204" pitchFamily="34" charset="0"/>
                          <a:ea typeface="ＭＳ 明朝"/>
                        </a:rPr>
                        <a:t>1</a:t>
                      </a:r>
                      <a:endParaRPr lang="ja-JP" sz="1600">
                        <a:effectLst/>
                        <a:latin typeface="Calibri" panose="020F0502020204030204" pitchFamily="34" charset="0"/>
                        <a:ea typeface="ＭＳ 明朝"/>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600" dirty="0">
                          <a:effectLst/>
                          <a:latin typeface="Calibri" panose="020F0502020204030204" pitchFamily="34" charset="0"/>
                          <a:ea typeface="ＭＳ 明朝"/>
                        </a:rPr>
                        <a:t>1</a:t>
                      </a:r>
                      <a:endParaRPr lang="ja-JP" sz="1600" dirty="0">
                        <a:effectLst/>
                        <a:latin typeface="Calibri" panose="020F0502020204030204" pitchFamily="34" charset="0"/>
                        <a:ea typeface="ＭＳ 明朝"/>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600">
                          <a:effectLst/>
                          <a:latin typeface="Calibri" panose="020F0502020204030204" pitchFamily="34" charset="0"/>
                          <a:ea typeface="ＭＳ 明朝"/>
                        </a:rPr>
                        <a:t>1</a:t>
                      </a:r>
                      <a:endParaRPr lang="ja-JP" sz="1600">
                        <a:effectLst/>
                        <a:latin typeface="Calibri" panose="020F0502020204030204" pitchFamily="34" charset="0"/>
                        <a:ea typeface="ＭＳ 明朝"/>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600" dirty="0">
                          <a:effectLst/>
                          <a:latin typeface="Calibri" panose="020F0502020204030204" pitchFamily="34" charset="0"/>
                          <a:ea typeface="ＭＳ 明朝"/>
                        </a:rPr>
                        <a:t>4</a:t>
                      </a:r>
                      <a:endParaRPr lang="ja-JP" sz="1600" dirty="0">
                        <a:effectLst/>
                        <a:latin typeface="Calibri" panose="020F0502020204030204" pitchFamily="34" charset="0"/>
                        <a:ea typeface="ＭＳ 明朝"/>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983765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20080"/>
            <a:ext cx="9144000" cy="908720"/>
          </a:xfrm>
        </p:spPr>
        <p:txBody>
          <a:bodyPr>
            <a:normAutofit/>
          </a:bodyPr>
          <a:lstStyle/>
          <a:p>
            <a:r>
              <a:rPr lang="en-US" altLang="ja-JP" sz="3600" dirty="0" smtClean="0">
                <a:latin typeface="Calibri" panose="020F0502020204030204" pitchFamily="34" charset="0"/>
              </a:rPr>
              <a:t>Proposed field in PHY Capability field </a:t>
            </a:r>
            <a:endParaRPr kumimoji="1" lang="ja-JP" altLang="en-US" sz="3600" dirty="0">
              <a:latin typeface="Calibri" panose="020F0502020204030204" pitchFamily="34" charset="0"/>
            </a:endParaRPr>
          </a:p>
        </p:txBody>
      </p:sp>
      <p:sp>
        <p:nvSpPr>
          <p:cNvPr id="8" name="コンテンツ プレースホルダー 2"/>
          <p:cNvSpPr>
            <a:spLocks noGrp="1"/>
          </p:cNvSpPr>
          <p:nvPr/>
        </p:nvSpPr>
        <p:spPr>
          <a:xfrm>
            <a:off x="251521" y="1772816"/>
            <a:ext cx="8784976" cy="1368152"/>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dirty="0" smtClean="0">
                <a:latin typeface="Calibri" panose="020F0502020204030204" pitchFamily="34" charset="0"/>
              </a:rPr>
              <a:t>Both “Maximum Number SU-MIMO Spatial Streams Supported” field for SC and OFDM should be specified in the PHY Capability field, because the complexity of MIMO detection for SC will have larger than that for OFDM.</a:t>
            </a:r>
            <a:endParaRPr lang="en-US" altLang="ja-JP" dirty="0">
              <a:latin typeface="Calibri" panose="020F0502020204030204" pitchFamily="34" charset="0"/>
            </a:endParaRPr>
          </a:p>
          <a:p>
            <a:pPr marL="0" indent="0">
              <a:buNone/>
            </a:pPr>
            <a:endParaRPr lang="en-US" altLang="ja-JP" sz="1400" dirty="0">
              <a:solidFill>
                <a:srgbClr val="0000FF"/>
              </a:solidFill>
              <a:latin typeface="Calibri" panose="020F0502020204030204" pitchFamily="34" charset="0"/>
            </a:endParaRPr>
          </a:p>
        </p:txBody>
      </p:sp>
      <p:sp>
        <p:nvSpPr>
          <p:cNvPr id="9" name="Date Placeholder 3"/>
          <p:cNvSpPr>
            <a:spLocks noGrp="1"/>
          </p:cNvSpPr>
          <p:nvPr>
            <p:ph type="dt" idx="15"/>
          </p:nvPr>
        </p:nvSpPr>
        <p:spPr>
          <a:xfrm>
            <a:off x="696912" y="333375"/>
            <a:ext cx="2303451" cy="273050"/>
          </a:xfrm>
        </p:spPr>
        <p:txBody>
          <a:bodyPr/>
          <a:lstStyle/>
          <a:p>
            <a:r>
              <a:rPr lang="en-US" altLang="ja-JP" dirty="0" smtClean="0"/>
              <a:t>May </a:t>
            </a:r>
            <a:r>
              <a:rPr lang="en-US" dirty="0" smtClean="0"/>
              <a:t>2017</a:t>
            </a:r>
            <a:endParaRPr lang="en-GB" dirty="0"/>
          </a:p>
        </p:txBody>
      </p:sp>
      <p:sp>
        <p:nvSpPr>
          <p:cNvPr id="10" name="Footer Placeholder 4"/>
          <p:cNvSpPr>
            <a:spLocks noGrp="1"/>
          </p:cNvSpPr>
          <p:nvPr>
            <p:ph type="ftr" idx="14"/>
          </p:nvPr>
        </p:nvSpPr>
        <p:spPr>
          <a:xfrm>
            <a:off x="5500694" y="6475413"/>
            <a:ext cx="3041644" cy="180975"/>
          </a:xfrm>
        </p:spPr>
        <p:txBody>
          <a:bodyPr/>
          <a:lstStyle/>
          <a:p>
            <a:r>
              <a:rPr lang="en-GB" dirty="0" smtClean="0"/>
              <a:t>Yutaka Murakami, Panasonic</a:t>
            </a:r>
            <a:endParaRPr lang="en-GB" dirty="0"/>
          </a:p>
        </p:txBody>
      </p:sp>
      <p:sp>
        <p:nvSpPr>
          <p:cNvPr id="11"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7</a:t>
            </a:fld>
            <a:endParaRPr lang="en-GB" dirty="0"/>
          </a:p>
        </p:txBody>
      </p:sp>
      <p:graphicFrame>
        <p:nvGraphicFramePr>
          <p:cNvPr id="12" name="表 11"/>
          <p:cNvGraphicFramePr>
            <a:graphicFrameLocks noGrp="1"/>
          </p:cNvGraphicFramePr>
          <p:nvPr>
            <p:extLst>
              <p:ext uri="{D42A27DB-BD31-4B8C-83A1-F6EECF244321}">
                <p14:modId xmlns:p14="http://schemas.microsoft.com/office/powerpoint/2010/main" val="1965828808"/>
              </p:ext>
            </p:extLst>
          </p:nvPr>
        </p:nvGraphicFramePr>
        <p:xfrm>
          <a:off x="538931" y="3611736"/>
          <a:ext cx="8137525" cy="2651808"/>
        </p:xfrm>
        <a:graphic>
          <a:graphicData uri="http://schemas.openxmlformats.org/drawingml/2006/table">
            <a:tbl>
              <a:tblPr firstRow="1" bandRow="1">
                <a:tableStyleId>{5C22544A-7EE6-4342-B048-85BDC9FD1C3A}</a:tableStyleId>
              </a:tblPr>
              <a:tblGrid>
                <a:gridCol w="2299395">
                  <a:extLst>
                    <a:ext uri="{9D8B030D-6E8A-4147-A177-3AD203B41FA5}"/>
                  </a:extLst>
                </a:gridCol>
                <a:gridCol w="864096">
                  <a:extLst>
                    <a:ext uri="{9D8B030D-6E8A-4147-A177-3AD203B41FA5}"/>
                  </a:extLst>
                </a:gridCol>
                <a:gridCol w="4974034">
                  <a:extLst>
                    <a:ext uri="{9D8B030D-6E8A-4147-A177-3AD203B41FA5}"/>
                  </a:extLst>
                </a:gridCol>
              </a:tblGrid>
              <a:tr h="365824">
                <a:tc>
                  <a:txBody>
                    <a:bodyPr/>
                    <a:lstStyle/>
                    <a:p>
                      <a:pPr algn="ctr"/>
                      <a:r>
                        <a:rPr kumimoji="1" lang="en-US" altLang="ja-JP" sz="1800" dirty="0" smtClean="0">
                          <a:solidFill>
                            <a:schemeClr val="tx1"/>
                          </a:solidFill>
                          <a:latin typeface="Calibri" panose="020F0502020204030204" pitchFamily="34" charset="0"/>
                        </a:rPr>
                        <a:t>Name</a:t>
                      </a:r>
                      <a:endParaRPr kumimoji="1" lang="ja-JP" altLang="en-US" sz="1800" dirty="0">
                        <a:solidFill>
                          <a:schemeClr val="tx1"/>
                        </a:solidFill>
                        <a:latin typeface="Calibri" panose="020F0502020204030204" pitchFamily="34" charset="0"/>
                      </a:endParaRPr>
                    </a:p>
                  </a:txBody>
                  <a:tcPr marL="91447" marR="91447"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solidFill>
                            <a:schemeClr val="tx1"/>
                          </a:solidFill>
                          <a:latin typeface="Calibri" panose="020F0502020204030204" pitchFamily="34" charset="0"/>
                        </a:rPr>
                        <a:t>Number of bits</a:t>
                      </a:r>
                      <a:endParaRPr kumimoji="1" lang="ja-JP" altLang="en-US" sz="1400" dirty="0">
                        <a:solidFill>
                          <a:schemeClr val="tx1"/>
                        </a:solidFill>
                        <a:latin typeface="Calibri" panose="020F0502020204030204" pitchFamily="34" charset="0"/>
                      </a:endParaRPr>
                    </a:p>
                  </a:txBody>
                  <a:tcPr marL="91447" marR="91447"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800" dirty="0" smtClean="0">
                          <a:solidFill>
                            <a:schemeClr val="tx1"/>
                          </a:solidFill>
                          <a:latin typeface="Calibri" panose="020F0502020204030204" pitchFamily="34" charset="0"/>
                        </a:rPr>
                        <a:t>Description</a:t>
                      </a:r>
                      <a:endParaRPr kumimoji="1" lang="ja-JP" altLang="en-US" sz="1800" dirty="0">
                        <a:solidFill>
                          <a:schemeClr val="tx1"/>
                        </a:solidFill>
                        <a:latin typeface="Calibri" panose="020F0502020204030204" pitchFamily="34" charset="0"/>
                      </a:endParaRPr>
                    </a:p>
                  </a:txBody>
                  <a:tcPr marL="91447" marR="91447"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714485">
                <a:tc>
                  <a:txBody>
                    <a:bodyPr/>
                    <a:lstStyle/>
                    <a:p>
                      <a:r>
                        <a:rPr kumimoji="1" lang="en-US" altLang="ja-JP" sz="1600" dirty="0" smtClean="0">
                          <a:solidFill>
                            <a:schemeClr val="tx1"/>
                          </a:solidFill>
                          <a:latin typeface="Calibri" panose="020F0502020204030204" pitchFamily="34" charset="0"/>
                        </a:rPr>
                        <a:t>SC Maximum Number SU-MIMO Spatial Streams Supported</a:t>
                      </a:r>
                      <a:endParaRPr kumimoji="1" lang="ja-JP" altLang="en-US" sz="1600" dirty="0">
                        <a:solidFill>
                          <a:schemeClr val="tx1"/>
                        </a:solidFill>
                        <a:latin typeface="Calibri" panose="020F0502020204030204" pitchFamily="34" charset="0"/>
                      </a:endParaRPr>
                    </a:p>
                  </a:txBody>
                  <a:tcPr marL="91447" marR="91447"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800" dirty="0" smtClean="0">
                          <a:solidFill>
                            <a:schemeClr val="tx1"/>
                          </a:solidFill>
                          <a:latin typeface="Calibri" panose="020F0502020204030204" pitchFamily="34" charset="0"/>
                        </a:rPr>
                        <a:t>3</a:t>
                      </a:r>
                      <a:endParaRPr kumimoji="1" lang="ja-JP" altLang="en-US" sz="1800" dirty="0">
                        <a:solidFill>
                          <a:schemeClr val="tx1"/>
                        </a:solidFill>
                        <a:latin typeface="Calibri" panose="020F0502020204030204" pitchFamily="34" charset="0"/>
                      </a:endParaRPr>
                    </a:p>
                  </a:txBody>
                  <a:tcPr marL="91447" marR="91447"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kern="1200" dirty="0" smtClean="0">
                          <a:solidFill>
                            <a:schemeClr val="dk1"/>
                          </a:solidFill>
                          <a:effectLst/>
                          <a:latin typeface="Calibri" panose="020F0502020204030204" pitchFamily="34" charset="0"/>
                          <a:ea typeface="+mn-ea"/>
                          <a:cs typeface="+mn-cs"/>
                        </a:rPr>
                        <a:t>This field indicates the maximum number of SU-MIMO spatial streams for SC that the STA can demodulate. The value of this field is in the range 1 to 8, with the value</a:t>
                      </a:r>
                      <a:r>
                        <a:rPr kumimoji="1" lang="en-US" altLang="ja-JP" sz="1600" kern="1200" baseline="0" dirty="0" smtClean="0">
                          <a:solidFill>
                            <a:schemeClr val="dk1"/>
                          </a:solidFill>
                          <a:effectLst/>
                          <a:latin typeface="Calibri" panose="020F0502020204030204" pitchFamily="34" charset="0"/>
                          <a:ea typeface="+mn-ea"/>
                          <a:cs typeface="+mn-cs"/>
                        </a:rPr>
                        <a:t> being equal to the bit representation plus 1.</a:t>
                      </a:r>
                      <a:endParaRPr kumimoji="1" lang="ja-JP" altLang="ja-JP" sz="1600" kern="1200" dirty="0" smtClean="0">
                        <a:solidFill>
                          <a:schemeClr val="dk1"/>
                        </a:solidFill>
                        <a:effectLst/>
                        <a:latin typeface="Calibri" panose="020F0502020204030204" pitchFamily="34" charset="0"/>
                        <a:ea typeface="+mn-ea"/>
                        <a:cs typeface="+mn-cs"/>
                      </a:endParaRPr>
                    </a:p>
                  </a:txBody>
                  <a:tcPr marL="91447" marR="91447"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714485">
                <a:tc>
                  <a:txBody>
                    <a:bodyPr/>
                    <a:lstStyle/>
                    <a:p>
                      <a:r>
                        <a:rPr kumimoji="1" lang="en-US" altLang="ja-JP" sz="1600" dirty="0" smtClean="0">
                          <a:solidFill>
                            <a:schemeClr val="tx1"/>
                          </a:solidFill>
                          <a:latin typeface="Calibri" panose="020F0502020204030204" pitchFamily="34" charset="0"/>
                        </a:rPr>
                        <a:t>OFDM Maximum Number of SU-MIMO Spatial Streams Supported</a:t>
                      </a:r>
                      <a:endParaRPr kumimoji="1" lang="ja-JP" altLang="en-US" sz="1600" dirty="0">
                        <a:solidFill>
                          <a:schemeClr val="tx1"/>
                        </a:solidFill>
                        <a:latin typeface="Calibri" panose="020F0502020204030204" pitchFamily="34" charset="0"/>
                      </a:endParaRPr>
                    </a:p>
                  </a:txBody>
                  <a:tcPr marL="91447" marR="91447"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800" dirty="0" smtClean="0">
                          <a:solidFill>
                            <a:schemeClr val="tx1"/>
                          </a:solidFill>
                          <a:latin typeface="Calibri" panose="020F0502020204030204" pitchFamily="34" charset="0"/>
                        </a:rPr>
                        <a:t>3</a:t>
                      </a:r>
                      <a:endParaRPr kumimoji="1" lang="ja-JP" altLang="en-US" sz="1800" dirty="0">
                        <a:solidFill>
                          <a:schemeClr val="tx1"/>
                        </a:solidFill>
                        <a:latin typeface="Calibri" panose="020F0502020204030204" pitchFamily="34" charset="0"/>
                      </a:endParaRPr>
                    </a:p>
                  </a:txBody>
                  <a:tcPr marL="91447" marR="91447"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kern="1200" dirty="0" smtClean="0">
                          <a:solidFill>
                            <a:schemeClr val="dk1"/>
                          </a:solidFill>
                          <a:effectLst/>
                          <a:latin typeface="Calibri" panose="020F0502020204030204" pitchFamily="34" charset="0"/>
                          <a:ea typeface="+mn-ea"/>
                          <a:cs typeface="+mn-cs"/>
                        </a:rPr>
                        <a:t>This field indicates the maximum number of SU-MIMO spatial streams for OFDM that the STA can demodulate. The value of this field is in the range 1 to 8, with the value</a:t>
                      </a:r>
                      <a:r>
                        <a:rPr kumimoji="1" lang="en-US" altLang="ja-JP" sz="1600" kern="1200" baseline="0" dirty="0" smtClean="0">
                          <a:solidFill>
                            <a:schemeClr val="dk1"/>
                          </a:solidFill>
                          <a:effectLst/>
                          <a:latin typeface="Calibri" panose="020F0502020204030204" pitchFamily="34" charset="0"/>
                          <a:ea typeface="+mn-ea"/>
                          <a:cs typeface="+mn-cs"/>
                        </a:rPr>
                        <a:t> being equal to the bit representation plus 1.</a:t>
                      </a:r>
                      <a:endParaRPr kumimoji="1" lang="ja-JP" altLang="ja-JP" sz="1600" kern="1200" dirty="0" smtClean="0">
                        <a:solidFill>
                          <a:schemeClr val="dk1"/>
                        </a:solidFill>
                        <a:effectLst/>
                        <a:latin typeface="Calibri" panose="020F0502020204030204" pitchFamily="34" charset="0"/>
                        <a:ea typeface="+mn-ea"/>
                        <a:cs typeface="+mn-cs"/>
                      </a:endParaRPr>
                    </a:p>
                  </a:txBody>
                  <a:tcPr marL="91447" marR="91447"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5" name="テキスト ボックス 10"/>
          <p:cNvSpPr txBox="1">
            <a:spLocks noChangeArrowheads="1"/>
          </p:cNvSpPr>
          <p:nvPr/>
        </p:nvSpPr>
        <p:spPr bwMode="auto">
          <a:xfrm>
            <a:off x="2195736" y="3068960"/>
            <a:ext cx="47950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dirty="0" smtClean="0">
                <a:solidFill>
                  <a:schemeClr val="tx1"/>
                </a:solidFill>
                <a:latin typeface="Calibri" panose="020F0502020204030204" pitchFamily="34" charset="0"/>
                <a:cs typeface="Arial" charset="0"/>
              </a:rPr>
              <a:t>Table: Proposed PHY Capability field</a:t>
            </a:r>
            <a:endParaRPr lang="ja-JP" altLang="en-US" b="1" dirty="0">
              <a:solidFill>
                <a:schemeClr val="tx1"/>
              </a:solidFill>
              <a:latin typeface="Calibri" panose="020F0502020204030204" pitchFamily="34" charset="0"/>
              <a:cs typeface="Arial" charset="0"/>
            </a:endParaRPr>
          </a:p>
        </p:txBody>
      </p:sp>
    </p:spTree>
    <p:extLst>
      <p:ext uri="{BB962C8B-B14F-4D97-AF65-F5344CB8AC3E}">
        <p14:creationId xmlns:p14="http://schemas.microsoft.com/office/powerpoint/2010/main" val="14041974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p:cNvSpPr>
            <a:spLocks noGrp="1"/>
          </p:cNvSpPr>
          <p:nvPr>
            <p:ph idx="1"/>
          </p:nvPr>
        </p:nvSpPr>
        <p:spPr>
          <a:xfrm>
            <a:off x="467544" y="1844824"/>
            <a:ext cx="8167688" cy="3989039"/>
          </a:xfrm>
        </p:spPr>
        <p:txBody>
          <a:bodyPr>
            <a:normAutofit/>
          </a:bodyPr>
          <a:lstStyle/>
          <a:p>
            <a:pPr marL="0" lvl="0" indent="0" defTabSz="914400" fontAlgn="auto">
              <a:spcBef>
                <a:spcPct val="20000"/>
              </a:spcBef>
              <a:spcAft>
                <a:spcPts val="0"/>
              </a:spcAft>
              <a:buClrTx/>
              <a:buSzTx/>
            </a:pPr>
            <a:r>
              <a:rPr lang="en-US" altLang="ja-JP" sz="2500" b="0" kern="1200" dirty="0">
                <a:solidFill>
                  <a:schemeClr val="tx1"/>
                </a:solidFill>
                <a:latin typeface="Calibri"/>
                <a:ea typeface="ＭＳ Ｐゴシック"/>
              </a:rPr>
              <a:t>It is proposed to include </a:t>
            </a:r>
            <a:r>
              <a:rPr lang="en-US" altLang="ja-JP" sz="2500" b="0" kern="1200" dirty="0" smtClean="0">
                <a:solidFill>
                  <a:schemeClr val="tx1"/>
                </a:solidFill>
                <a:latin typeface="Calibri"/>
                <a:ea typeface="ＭＳ Ｐゴシック"/>
              </a:rPr>
              <a:t>6(=3x2) bits </a:t>
            </a:r>
            <a:r>
              <a:rPr lang="en-US" altLang="ja-JP" sz="2500" b="0" kern="1200" dirty="0">
                <a:solidFill>
                  <a:schemeClr val="tx1"/>
                </a:solidFill>
                <a:latin typeface="Calibri"/>
                <a:ea typeface="ＭＳ Ｐゴシック"/>
              </a:rPr>
              <a:t>related to </a:t>
            </a:r>
            <a:r>
              <a:rPr lang="en-US" altLang="ja-JP" sz="2500" b="0" kern="1200" dirty="0" smtClean="0">
                <a:solidFill>
                  <a:schemeClr val="tx1"/>
                </a:solidFill>
                <a:latin typeface="Calibri"/>
                <a:ea typeface="ＭＳ Ｐゴシック"/>
              </a:rPr>
              <a:t>SU-MIMO in the PHY Capability field of the EDMG Capabilities element.</a:t>
            </a:r>
          </a:p>
          <a:p>
            <a:pPr marL="0" lvl="0" indent="0" defTabSz="914400" fontAlgn="auto">
              <a:spcBef>
                <a:spcPct val="20000"/>
              </a:spcBef>
              <a:spcAft>
                <a:spcPts val="0"/>
              </a:spcAft>
              <a:buClrTx/>
              <a:buSzTx/>
            </a:pPr>
            <a:r>
              <a:rPr lang="en-US" altLang="ja-JP" sz="2500" b="0" kern="1200" dirty="0" smtClean="0">
                <a:solidFill>
                  <a:srgbClr val="0000FF"/>
                </a:solidFill>
                <a:latin typeface="Calibri"/>
                <a:ea typeface="ＭＳ Ｐゴシック"/>
              </a:rPr>
              <a:t> </a:t>
            </a:r>
            <a:endParaRPr lang="en-US" altLang="ja-JP" sz="2500" b="0" kern="1200" dirty="0">
              <a:solidFill>
                <a:srgbClr val="0000FF"/>
              </a:solidFill>
              <a:latin typeface="Calibri"/>
              <a:ea typeface="ＭＳ Ｐゴシック"/>
            </a:endParaRPr>
          </a:p>
          <a:p>
            <a:pPr defTabSz="914400" fontAlgn="auto">
              <a:spcBef>
                <a:spcPct val="20000"/>
              </a:spcBef>
              <a:spcAft>
                <a:spcPts val="0"/>
              </a:spcAft>
              <a:buClrTx/>
              <a:buSzTx/>
              <a:buFontTx/>
              <a:buChar char="-"/>
            </a:pPr>
            <a:r>
              <a:rPr lang="en-US" altLang="ja-JP" sz="2500" b="0" kern="1200" dirty="0">
                <a:solidFill>
                  <a:schemeClr val="tx1"/>
                </a:solidFill>
                <a:latin typeface="Calibri"/>
                <a:ea typeface="ＭＳ Ｐゴシック"/>
              </a:rPr>
              <a:t>SC Maximum Number SU-MIMO Spatial Streams capability information (3 bits)</a:t>
            </a:r>
          </a:p>
          <a:p>
            <a:pPr defTabSz="914400" fontAlgn="auto">
              <a:spcBef>
                <a:spcPct val="20000"/>
              </a:spcBef>
              <a:spcAft>
                <a:spcPts val="0"/>
              </a:spcAft>
              <a:buClrTx/>
              <a:buSzTx/>
              <a:buFontTx/>
              <a:buChar char="-"/>
            </a:pPr>
            <a:r>
              <a:rPr lang="en-US" altLang="ja-JP" sz="2500" b="0" kern="1200" dirty="0">
                <a:solidFill>
                  <a:schemeClr val="tx1"/>
                </a:solidFill>
                <a:latin typeface="Calibri"/>
                <a:ea typeface="ＭＳ Ｐゴシック"/>
              </a:rPr>
              <a:t>OFDM Maximum Number SU-MIMO Spatial Streams capability information (3 bits) </a:t>
            </a:r>
          </a:p>
        </p:txBody>
      </p:sp>
      <p:sp>
        <p:nvSpPr>
          <p:cNvPr id="2" name="タイトル 1"/>
          <p:cNvSpPr>
            <a:spLocks noGrp="1"/>
          </p:cNvSpPr>
          <p:nvPr>
            <p:ph type="title"/>
          </p:nvPr>
        </p:nvSpPr>
        <p:spPr>
          <a:xfrm>
            <a:off x="0" y="692696"/>
            <a:ext cx="9144000" cy="908720"/>
          </a:xfrm>
        </p:spPr>
        <p:txBody>
          <a:bodyPr/>
          <a:lstStyle/>
          <a:p>
            <a:r>
              <a:rPr lang="en-US" altLang="ja-JP" dirty="0" smtClean="0">
                <a:latin typeface="Calibri" panose="020F0502020204030204" pitchFamily="34" charset="0"/>
              </a:rPr>
              <a:t>Summary</a:t>
            </a:r>
            <a:endParaRPr kumimoji="1" lang="ja-JP" altLang="en-US" dirty="0">
              <a:latin typeface="Calibri" panose="020F0502020204030204" pitchFamily="34" charset="0"/>
            </a:endParaRPr>
          </a:p>
        </p:txBody>
      </p:sp>
      <p:sp>
        <p:nvSpPr>
          <p:cNvPr id="11" name="Footer Placeholder 4"/>
          <p:cNvSpPr>
            <a:spLocks noGrp="1"/>
          </p:cNvSpPr>
          <p:nvPr>
            <p:ph type="ftr" idx="14"/>
          </p:nvPr>
        </p:nvSpPr>
        <p:spPr>
          <a:xfrm>
            <a:off x="5500694" y="6475413"/>
            <a:ext cx="3041644" cy="180975"/>
          </a:xfrm>
        </p:spPr>
        <p:txBody>
          <a:bodyPr/>
          <a:lstStyle/>
          <a:p>
            <a:r>
              <a:rPr lang="en-GB" dirty="0" smtClean="0">
                <a:solidFill>
                  <a:schemeClr val="tx1"/>
                </a:solidFill>
              </a:rPr>
              <a:t>Yutaka Murakami, Panasonic</a:t>
            </a:r>
            <a:endParaRPr lang="en-GB" dirty="0">
              <a:solidFill>
                <a:schemeClr val="tx1"/>
              </a:solidFill>
            </a:endParaRPr>
          </a:p>
        </p:txBody>
      </p:sp>
      <p:sp>
        <p:nvSpPr>
          <p:cNvPr id="12"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8</a:t>
            </a:fld>
            <a:endParaRPr lang="en-GB" dirty="0"/>
          </a:p>
        </p:txBody>
      </p:sp>
      <p:sp>
        <p:nvSpPr>
          <p:cNvPr id="13" name="Date Placeholder 3"/>
          <p:cNvSpPr>
            <a:spLocks noGrp="1"/>
          </p:cNvSpPr>
          <p:nvPr>
            <p:ph type="dt" idx="15"/>
          </p:nvPr>
        </p:nvSpPr>
        <p:spPr>
          <a:xfrm>
            <a:off x="696912" y="333375"/>
            <a:ext cx="2303451" cy="273050"/>
          </a:xfrm>
        </p:spPr>
        <p:txBody>
          <a:bodyPr/>
          <a:lstStyle/>
          <a:p>
            <a:r>
              <a:rPr lang="en-US" dirty="0" smtClean="0"/>
              <a:t>May 2017</a:t>
            </a:r>
            <a:endParaRPr lang="en-GB" dirty="0"/>
          </a:p>
        </p:txBody>
      </p:sp>
    </p:spTree>
    <p:extLst>
      <p:ext uri="{BB962C8B-B14F-4D97-AF65-F5344CB8AC3E}">
        <p14:creationId xmlns:p14="http://schemas.microsoft.com/office/powerpoint/2010/main" val="1826958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20080"/>
            <a:ext cx="9144000" cy="908720"/>
          </a:xfrm>
        </p:spPr>
        <p:txBody>
          <a:bodyPr/>
          <a:lstStyle/>
          <a:p>
            <a:r>
              <a:rPr kumimoji="1" lang="en-US" altLang="ja-JP" dirty="0" smtClean="0">
                <a:latin typeface="Calibri" panose="020F0502020204030204" pitchFamily="34" charset="0"/>
              </a:rPr>
              <a:t>Straw poll</a:t>
            </a:r>
            <a:endParaRPr kumimoji="1" lang="ja-JP" altLang="en-US" dirty="0">
              <a:latin typeface="Calibri" panose="020F0502020204030204" pitchFamily="34" charset="0"/>
            </a:endParaRPr>
          </a:p>
        </p:txBody>
      </p:sp>
      <p:sp>
        <p:nvSpPr>
          <p:cNvPr id="6" name="コンテンツ プレースホルダー 2"/>
          <p:cNvSpPr txBox="1">
            <a:spLocks/>
          </p:cNvSpPr>
          <p:nvPr/>
        </p:nvSpPr>
        <p:spPr>
          <a:xfrm>
            <a:off x="-108520" y="1844824"/>
            <a:ext cx="9217024" cy="3528392"/>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857250" lvl="1" indent="-457200">
              <a:buFont typeface="Wingdings" panose="05000000000000000000" pitchFamily="2" charset="2"/>
              <a:buChar char="§"/>
            </a:pPr>
            <a:r>
              <a:rPr lang="en-US" altLang="ja-JP" sz="2400" dirty="0">
                <a:latin typeface="Calibri" panose="020F0502020204030204" pitchFamily="34" charset="0"/>
              </a:rPr>
              <a:t>Do you agree </a:t>
            </a:r>
            <a:r>
              <a:rPr lang="en-US" altLang="ja-JP" sz="2400" dirty="0" smtClean="0">
                <a:latin typeface="Calibri" panose="020F0502020204030204" pitchFamily="34" charset="0"/>
              </a:rPr>
              <a:t>to add the following capability information in the PHY Capability field of the EDMG capabilities element, as shown in 11-17-0757-00-00ay-text-for-phy-capability-field-in-edmg-capabilities-element, into the Draft IEEE802.11ay specification?</a:t>
            </a:r>
          </a:p>
          <a:p>
            <a:pPr marL="857250" lvl="1" indent="-457200">
              <a:buFont typeface="Wingdings" panose="05000000000000000000" pitchFamily="2" charset="2"/>
              <a:buChar char="§"/>
            </a:pPr>
            <a:endParaRPr lang="en-US" altLang="ja-JP" sz="2400" dirty="0" smtClean="0">
              <a:latin typeface="Calibri" panose="020F0502020204030204" pitchFamily="34" charset="0"/>
            </a:endParaRPr>
          </a:p>
          <a:p>
            <a:pPr marL="400050" lvl="1" indent="0">
              <a:buNone/>
            </a:pPr>
            <a:r>
              <a:rPr lang="ja-JP" altLang="en-US" sz="2400" dirty="0">
                <a:latin typeface="Calibri" panose="020F0502020204030204" pitchFamily="34" charset="0"/>
              </a:rPr>
              <a:t> </a:t>
            </a:r>
            <a:r>
              <a:rPr lang="ja-JP" altLang="en-US" sz="2400" dirty="0" smtClean="0">
                <a:latin typeface="Calibri" panose="020F0502020204030204" pitchFamily="34" charset="0"/>
              </a:rPr>
              <a:t>     </a:t>
            </a:r>
            <a:r>
              <a:rPr lang="en-US" altLang="ja-JP" sz="2400" dirty="0" smtClean="0">
                <a:latin typeface="Calibri" panose="020F0502020204030204" pitchFamily="34" charset="0"/>
              </a:rPr>
              <a:t>- SC Maximum Number of SU-MIMO Spatial Streams Supported</a:t>
            </a:r>
          </a:p>
          <a:p>
            <a:pPr marL="400050" lvl="1" indent="0">
              <a:buNone/>
            </a:pPr>
            <a:r>
              <a:rPr lang="en-US" altLang="ja-JP" sz="2400" dirty="0">
                <a:latin typeface="Calibri" panose="020F0502020204030204" pitchFamily="34" charset="0"/>
              </a:rPr>
              <a:t> </a:t>
            </a:r>
            <a:r>
              <a:rPr lang="en-US" altLang="ja-JP" sz="2400" dirty="0" smtClean="0">
                <a:latin typeface="Calibri" panose="020F0502020204030204" pitchFamily="34" charset="0"/>
              </a:rPr>
              <a:t>     - OFDM Maximum Number of SU-MIMO Spatial Streams Supported </a:t>
            </a:r>
          </a:p>
          <a:p>
            <a:pPr marL="857250" lvl="1" indent="-457200">
              <a:buFont typeface="Wingdings" panose="05000000000000000000" pitchFamily="2" charset="2"/>
              <a:buChar char="§"/>
            </a:pPr>
            <a:endParaRPr lang="en-US" altLang="ja-JP" sz="2400" dirty="0" smtClean="0">
              <a:latin typeface="Calibri" panose="020F0502020204030204" pitchFamily="34" charset="0"/>
            </a:endParaRPr>
          </a:p>
          <a:p>
            <a:pPr marL="400050" lvl="1" indent="0">
              <a:buNone/>
            </a:pPr>
            <a:r>
              <a:rPr lang="en-US" altLang="ja-JP" sz="2400" dirty="0">
                <a:latin typeface="Calibri" panose="020F0502020204030204" pitchFamily="34" charset="0"/>
              </a:rPr>
              <a:t>	</a:t>
            </a:r>
            <a:r>
              <a:rPr lang="ja-JP" altLang="en-US" sz="2400" dirty="0" smtClean="0">
                <a:latin typeface="Calibri" panose="020F0502020204030204" pitchFamily="34" charset="0"/>
              </a:rPr>
              <a:t>　　　</a:t>
            </a:r>
            <a:endParaRPr lang="en-US" altLang="ja-JP" sz="2400" dirty="0">
              <a:latin typeface="Calibri" panose="020F0502020204030204" pitchFamily="34" charset="0"/>
            </a:endParaRP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531D307C-65C7-4BB3-B44A-1501D36803F7}" type="slidenum">
              <a:rPr lang="en-GB"/>
              <a:pPr/>
              <a:t>9</a:t>
            </a:fld>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smtClean="0"/>
              <a:t>Yutaka Murakami, Panasonic</a:t>
            </a:r>
            <a:endParaRPr lang="en-GB" dirty="0"/>
          </a:p>
        </p:txBody>
      </p:sp>
      <p:sp>
        <p:nvSpPr>
          <p:cNvPr id="7" name="Date Placeholder 3"/>
          <p:cNvSpPr>
            <a:spLocks noGrp="1"/>
          </p:cNvSpPr>
          <p:nvPr>
            <p:ph type="dt" idx="15"/>
          </p:nvPr>
        </p:nvSpPr>
        <p:spPr>
          <a:xfrm>
            <a:off x="696912" y="333375"/>
            <a:ext cx="2303451" cy="273050"/>
          </a:xfrm>
        </p:spPr>
        <p:txBody>
          <a:bodyPr/>
          <a:lstStyle/>
          <a:p>
            <a:r>
              <a:rPr lang="en-US" dirty="0" smtClean="0"/>
              <a:t>May 2017</a:t>
            </a:r>
            <a:endParaRPr lang="en-GB" dirty="0"/>
          </a:p>
        </p:txBody>
      </p:sp>
    </p:spTree>
    <p:extLst>
      <p:ext uri="{BB962C8B-B14F-4D97-AF65-F5344CB8AC3E}">
        <p14:creationId xmlns:p14="http://schemas.microsoft.com/office/powerpoint/2010/main" val="198185612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979</Words>
  <Application>Microsoft Office PowerPoint</Application>
  <PresentationFormat>画面に合わせる (4:3)</PresentationFormat>
  <Paragraphs>126</Paragraphs>
  <Slides>10</Slides>
  <Notes>3</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802-11-Submission</vt:lpstr>
      <vt:lpstr>Document</vt:lpstr>
      <vt:lpstr>EDMG Capabilities for SU-MIMO</vt:lpstr>
      <vt:lpstr>Introduction</vt:lpstr>
      <vt:lpstr>Observation (1/3)</vt:lpstr>
      <vt:lpstr>Observation (2/3)</vt:lpstr>
      <vt:lpstr>Observation (3/3)</vt:lpstr>
      <vt:lpstr>PHY Capability field </vt:lpstr>
      <vt:lpstr>Proposed field in PHY Capability field </vt:lpstr>
      <vt:lpstr>Summary</vt:lpstr>
      <vt:lpstr>Straw poll</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2016-05-16T21:07:06Z</dcterms:created>
  <dcterms:modified xsi:type="dcterms:W3CDTF">2017-05-09T12:37:42Z</dcterms:modified>
</cp:coreProperties>
</file>