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5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19" r:id="rId3"/>
    <p:sldId id="430" r:id="rId4"/>
    <p:sldId id="432" r:id="rId5"/>
    <p:sldId id="433" r:id="rId6"/>
    <p:sldId id="437" r:id="rId7"/>
    <p:sldId id="438" r:id="rId8"/>
    <p:sldId id="436" r:id="rId9"/>
    <p:sldId id="434" r:id="rId10"/>
    <p:sldId id="435" r:id="rId11"/>
    <p:sldId id="439" r:id="rId12"/>
    <p:sldId id="429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>
      <p:cViewPr varScale="1">
        <p:scale>
          <a:sx n="89" d="100"/>
          <a:sy n="89" d="100"/>
        </p:scale>
        <p:origin x="12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2017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802.11-17/0754r0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May 2017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smtClean="0"/>
              <a:t>STBC for </a:t>
            </a:r>
            <a:r>
              <a:rPr lang="en-US" altLang="en-US" sz="2800" dirty="0" smtClean="0"/>
              <a:t>OFDM PHY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2017-05-07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5805" y="3356992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b="1" dirty="0"/>
              <a:t>Authors: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293" y="3893691"/>
            <a:ext cx="7999413" cy="290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STBC for OFDM in </a:t>
            </a:r>
            <a:r>
              <a:rPr lang="en-US" dirty="0" smtClean="0"/>
              <a:t>11ay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The sequences P</a:t>
            </a:r>
            <a:r>
              <a:rPr lang="en-US" sz="2000" baseline="-25000" dirty="0" smtClean="0"/>
              <a:t>NSP</a:t>
            </a:r>
            <a:r>
              <a:rPr lang="en-US" sz="2000" dirty="0" smtClean="0"/>
              <a:t>(</a:t>
            </a:r>
            <a:r>
              <a:rPr lang="en-US" sz="2000" dirty="0" err="1" smtClean="0"/>
              <a:t>i</a:t>
            </a:r>
            <a:r>
              <a:rPr lang="en-US" sz="2000" baseline="-25000" dirty="0" err="1" smtClean="0"/>
              <a:t>STS</a:t>
            </a:r>
            <a:r>
              <a:rPr lang="en-US" sz="2000" dirty="0" smtClean="0"/>
              <a:t>, :) are composed of ±1 symbols, therefore </a:t>
            </a:r>
            <a:r>
              <a:rPr lang="en-US" sz="2000" dirty="0" err="1" smtClean="0"/>
              <a:t>conj</a:t>
            </a:r>
            <a:r>
              <a:rPr lang="en-US" sz="2000" dirty="0" smtClean="0"/>
              <a:t>() is not required.</a:t>
            </a:r>
          </a:p>
          <a:p>
            <a:pPr algn="just"/>
            <a:r>
              <a:rPr lang="en-US" sz="2000" dirty="0" smtClean="0"/>
              <a:t>N</a:t>
            </a:r>
            <a:r>
              <a:rPr lang="en-US" sz="2000" baseline="-25000" dirty="0" smtClean="0"/>
              <a:t>SP</a:t>
            </a:r>
            <a:r>
              <a:rPr lang="en-US" sz="2000" dirty="0" smtClean="0"/>
              <a:t> defines the number of pilots per OFDM symbol.</a:t>
            </a:r>
          </a:p>
          <a:p>
            <a:pPr algn="just"/>
            <a:r>
              <a:rPr lang="en-US" sz="2000" dirty="0" smtClean="0"/>
              <a:t>It is proposed to reuse sequences </a:t>
            </a:r>
            <a:r>
              <a:rPr lang="en-US" sz="2000" dirty="0"/>
              <a:t>P</a:t>
            </a:r>
            <a:r>
              <a:rPr lang="en-US" sz="2000" baseline="-25000" dirty="0"/>
              <a:t>NSP</a:t>
            </a:r>
            <a:r>
              <a:rPr lang="en-US" sz="2000" dirty="0"/>
              <a:t>(</a:t>
            </a:r>
            <a:r>
              <a:rPr lang="en-US" sz="2000" dirty="0" err="1"/>
              <a:t>i</a:t>
            </a:r>
            <a:r>
              <a:rPr lang="en-US" sz="2000" baseline="-25000" dirty="0" err="1"/>
              <a:t>STS</a:t>
            </a:r>
            <a:r>
              <a:rPr lang="en-US" sz="2000" dirty="0"/>
              <a:t>, </a:t>
            </a:r>
            <a:r>
              <a:rPr lang="en-US" sz="2000" dirty="0" smtClean="0"/>
              <a:t>:) defined for regular MIMO transmission.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1916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SP/M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agree:</a:t>
            </a:r>
          </a:p>
          <a:p>
            <a:pPr lvl="1"/>
            <a:r>
              <a:rPr lang="en-US" dirty="0" smtClean="0"/>
              <a:t>To include </a:t>
            </a:r>
            <a:r>
              <a:rPr lang="en-US" dirty="0"/>
              <a:t>spec text proposed in (11-17-0753-00-00ay 30 6 6 2 Space Time Block Coding</a:t>
            </a:r>
            <a:r>
              <a:rPr lang="en-US" dirty="0" smtClean="0"/>
              <a:t>) defining STBC scheme for OFDM PHY into the spec draft?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428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IEEE802.11-2016</a:t>
            </a:r>
          </a:p>
          <a:p>
            <a:r>
              <a:rPr lang="en-US" dirty="0" smtClean="0"/>
              <a:t>Draft P802.11ay_D0.3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444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presentation proposes Space-Time Block Coding (STBC) scheme definition for EDMG OFDM PHY in 11ay.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506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STBC in 11n/ac for OFDM 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1735832"/>
          </a:xfrm>
        </p:spPr>
        <p:txBody>
          <a:bodyPr/>
          <a:lstStyle/>
          <a:p>
            <a:pPr algn="just"/>
            <a:r>
              <a:rPr lang="en-US" sz="2000" dirty="0" smtClean="0"/>
              <a:t>The IEEE 802.11 n/ac standard defines the STBC schemes with the number of input spatial stream N</a:t>
            </a:r>
            <a:r>
              <a:rPr lang="en-US" sz="2000" baseline="-25000" dirty="0" smtClean="0"/>
              <a:t>SS</a:t>
            </a:r>
            <a:r>
              <a:rPr lang="en-US" sz="2000" dirty="0" smtClean="0"/>
              <a:t> and the number of output space-time streams N</a:t>
            </a:r>
            <a:r>
              <a:rPr lang="en-US" sz="2000" baseline="-25000" dirty="0" smtClean="0"/>
              <a:t>STS</a:t>
            </a:r>
            <a:r>
              <a:rPr lang="en-US" sz="2000" dirty="0" smtClean="0"/>
              <a:t> = 2*N</a:t>
            </a:r>
            <a:r>
              <a:rPr lang="en-US" sz="2000" baseline="-25000" dirty="0" smtClean="0"/>
              <a:t>SS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The signal subcarriers mapping for (N</a:t>
            </a:r>
            <a:r>
              <a:rPr lang="en-US" sz="2000" baseline="-25000" dirty="0" smtClean="0"/>
              <a:t>SS</a:t>
            </a:r>
            <a:r>
              <a:rPr lang="en-US" sz="2000" dirty="0" smtClean="0"/>
              <a:t> = 1, N</a:t>
            </a:r>
            <a:r>
              <a:rPr lang="en-US" sz="2000" baseline="-25000" dirty="0" smtClean="0"/>
              <a:t>STS</a:t>
            </a:r>
            <a:r>
              <a:rPr lang="en-US" sz="2000" dirty="0" smtClean="0"/>
              <a:t> = 2) scheme is shown in figure below, [1].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9447" y="3508648"/>
            <a:ext cx="5465105" cy="2847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632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STBC in 11n/ac for OFDM PHY (Cont’d)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2167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Received signals in frequency domain:</a:t>
            </a:r>
          </a:p>
          <a:p>
            <a:pPr lvl="1" algn="just"/>
            <a:r>
              <a:rPr lang="en-US" sz="1600" kern="0" dirty="0" smtClean="0"/>
              <a:t>OFDM symbol n = 1:</a:t>
            </a:r>
          </a:p>
          <a:p>
            <a:pPr lvl="2" algn="just"/>
            <a:r>
              <a:rPr lang="en-US" sz="1400" kern="0" dirty="0" smtClean="0"/>
              <a:t>R</a:t>
            </a:r>
            <a:r>
              <a:rPr lang="en-US" sz="1400" kern="0" baseline="-25000" dirty="0" smtClean="0"/>
              <a:t>1</a:t>
            </a:r>
            <a:r>
              <a:rPr lang="en-US" sz="1400" kern="0" dirty="0" smtClean="0"/>
              <a:t>(k) = </a:t>
            </a:r>
            <a:r>
              <a:rPr lang="en-US" sz="1400" u="sng" kern="0" dirty="0" smtClean="0"/>
              <a:t>H</a:t>
            </a:r>
            <a:r>
              <a:rPr lang="en-US" sz="1400" u="sng" kern="0" baseline="-25000" dirty="0" smtClean="0"/>
              <a:t>1</a:t>
            </a:r>
            <a:r>
              <a:rPr lang="en-US" sz="1400" u="sng" kern="0" dirty="0" smtClean="0"/>
              <a:t>(k)*X(k) – H</a:t>
            </a:r>
            <a:r>
              <a:rPr lang="en-US" sz="1400" u="sng" kern="0" baseline="-25000" dirty="0" smtClean="0"/>
              <a:t>2</a:t>
            </a:r>
            <a:r>
              <a:rPr lang="en-US" sz="1400" u="sng" kern="0" dirty="0" smtClean="0"/>
              <a:t>(k)*Y</a:t>
            </a:r>
            <a:r>
              <a:rPr lang="en-US" sz="1400" u="sng" kern="0" baseline="30000" dirty="0" smtClean="0"/>
              <a:t>*</a:t>
            </a:r>
            <a:r>
              <a:rPr lang="en-US" sz="1400" u="sng" kern="0" dirty="0" smtClean="0"/>
              <a:t>(k)</a:t>
            </a:r>
            <a:r>
              <a:rPr lang="en-US" sz="1400" kern="0" dirty="0" smtClean="0"/>
              <a:t> +  </a:t>
            </a:r>
            <a:r>
              <a:rPr lang="en-US" sz="1400" u="sng" kern="0" dirty="0" smtClean="0"/>
              <a:t>Z</a:t>
            </a:r>
            <a:r>
              <a:rPr lang="en-US" sz="1400" u="sng" kern="0" baseline="-25000" dirty="0" smtClean="0"/>
              <a:t>1</a:t>
            </a:r>
            <a:r>
              <a:rPr lang="en-US" sz="1400" u="sng" kern="0" dirty="0" smtClean="0"/>
              <a:t>(k)</a:t>
            </a:r>
            <a:r>
              <a:rPr lang="en-US" sz="1400" kern="0" dirty="0" smtClean="0"/>
              <a:t>;</a:t>
            </a:r>
          </a:p>
          <a:p>
            <a:pPr lvl="1" algn="just"/>
            <a:r>
              <a:rPr lang="en-US" sz="1600" kern="0" dirty="0" smtClean="0"/>
              <a:t>OFDM symbol n = 2:</a:t>
            </a:r>
          </a:p>
          <a:p>
            <a:pPr lvl="2" algn="just"/>
            <a:r>
              <a:rPr lang="en-US" sz="1400" kern="0" dirty="0" smtClean="0"/>
              <a:t>R</a:t>
            </a:r>
            <a:r>
              <a:rPr lang="en-US" sz="1400" kern="0" baseline="-25000" dirty="0" smtClean="0"/>
              <a:t>2</a:t>
            </a:r>
            <a:r>
              <a:rPr lang="en-US" sz="1400" kern="0" dirty="0" smtClean="0"/>
              <a:t>(k) = </a:t>
            </a:r>
            <a:r>
              <a:rPr lang="en-US" sz="1400" u="sng" kern="0" dirty="0" smtClean="0"/>
              <a:t>H</a:t>
            </a:r>
            <a:r>
              <a:rPr lang="en-US" sz="1400" u="sng" kern="0" baseline="-25000" dirty="0" smtClean="0"/>
              <a:t>2</a:t>
            </a:r>
            <a:r>
              <a:rPr lang="en-US" sz="1400" u="sng" kern="0" dirty="0" smtClean="0"/>
              <a:t>(k)*X</a:t>
            </a:r>
            <a:r>
              <a:rPr lang="en-US" sz="1400" u="sng" kern="0" baseline="30000" dirty="0" smtClean="0"/>
              <a:t>*</a:t>
            </a:r>
            <a:r>
              <a:rPr lang="en-US" sz="1400" u="sng" kern="0" dirty="0" smtClean="0"/>
              <a:t>(k) + H</a:t>
            </a:r>
            <a:r>
              <a:rPr lang="en-US" sz="1400" u="sng" kern="0" baseline="-25000" dirty="0" smtClean="0"/>
              <a:t>1</a:t>
            </a:r>
            <a:r>
              <a:rPr lang="en-US" sz="1400" u="sng" kern="0" dirty="0" smtClean="0"/>
              <a:t>(k)*Y(k)</a:t>
            </a:r>
            <a:r>
              <a:rPr lang="en-US" sz="1400" kern="0" dirty="0" smtClean="0"/>
              <a:t> +  </a:t>
            </a:r>
            <a:r>
              <a:rPr lang="en-US" sz="1400" u="sng" kern="0" dirty="0" smtClean="0"/>
              <a:t>Z</a:t>
            </a:r>
            <a:r>
              <a:rPr lang="en-US" sz="1400" u="sng" kern="0" baseline="-25000" dirty="0" smtClean="0"/>
              <a:t>2</a:t>
            </a:r>
            <a:r>
              <a:rPr lang="en-US" sz="1400" u="sng" kern="0" dirty="0" smtClean="0"/>
              <a:t>(k)</a:t>
            </a:r>
            <a:r>
              <a:rPr lang="en-US" sz="1400" kern="0" dirty="0" smtClean="0"/>
              <a:t>;</a:t>
            </a:r>
          </a:p>
          <a:p>
            <a:pPr lvl="1" algn="just"/>
            <a:r>
              <a:rPr lang="en-US" sz="1600" kern="0" dirty="0" smtClean="0"/>
              <a:t>where: H</a:t>
            </a:r>
            <a:r>
              <a:rPr lang="en-US" sz="1600" kern="0" baseline="-25000" dirty="0" smtClean="0"/>
              <a:t>1</a:t>
            </a:r>
            <a:r>
              <a:rPr lang="en-US" sz="1600" kern="0" dirty="0" smtClean="0"/>
              <a:t>(k) and H</a:t>
            </a:r>
            <a:r>
              <a:rPr lang="en-US" sz="1600" kern="0" baseline="-25000" dirty="0" smtClean="0"/>
              <a:t>2</a:t>
            </a:r>
            <a:r>
              <a:rPr lang="en-US" sz="1600" kern="0" dirty="0" smtClean="0"/>
              <a:t>(k) – channel coefficients as shown below;</a:t>
            </a:r>
          </a:p>
          <a:p>
            <a:pPr lvl="1" algn="just"/>
            <a:r>
              <a:rPr lang="en-US" sz="1600" kern="0" dirty="0" smtClean="0"/>
              <a:t>Z</a:t>
            </a:r>
            <a:r>
              <a:rPr lang="en-US" sz="1600" kern="0" baseline="-25000" dirty="0" smtClean="0"/>
              <a:t>1</a:t>
            </a:r>
            <a:r>
              <a:rPr lang="en-US" sz="1600" kern="0" dirty="0" smtClean="0"/>
              <a:t>(k) and Z</a:t>
            </a:r>
            <a:r>
              <a:rPr lang="en-US" sz="1600" kern="0" baseline="-25000" dirty="0" smtClean="0"/>
              <a:t>2</a:t>
            </a:r>
            <a:r>
              <a:rPr lang="en-US" sz="1600" kern="0" dirty="0" smtClean="0"/>
              <a:t>(k) – AWGN ~CN(0, </a:t>
            </a:r>
            <a:r>
              <a:rPr lang="el-GR" sz="1600" kern="0" dirty="0" smtClean="0"/>
              <a:t>σ</a:t>
            </a:r>
            <a:r>
              <a:rPr lang="en-US" sz="1600" kern="0" baseline="30000" dirty="0" smtClean="0"/>
              <a:t>2</a:t>
            </a:r>
            <a:r>
              <a:rPr lang="en-US" sz="1600" kern="0" dirty="0" smtClean="0"/>
              <a:t>) noise samples;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5675" y="4407785"/>
            <a:ext cx="3832650" cy="1660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40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STBC in 11n/ac for OFDM PHY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871736"/>
          </a:xfrm>
        </p:spPr>
        <p:txBody>
          <a:bodyPr/>
          <a:lstStyle/>
          <a:p>
            <a:pPr algn="just"/>
            <a:r>
              <a:rPr lang="en-US" sz="2000" dirty="0" smtClean="0"/>
              <a:t>ZF equalizer solution:</a:t>
            </a:r>
          </a:p>
          <a:p>
            <a:pPr lvl="1" algn="just"/>
            <a:r>
              <a:rPr lang="en-US" sz="1600" dirty="0"/>
              <a:t>The estimated X</a:t>
            </a:r>
            <a:r>
              <a:rPr lang="en-US" sz="1600" baseline="30000" dirty="0"/>
              <a:t>^</a:t>
            </a:r>
            <a:r>
              <a:rPr lang="en-US" sz="1600" dirty="0"/>
              <a:t>(k) and Y</a:t>
            </a:r>
            <a:r>
              <a:rPr lang="en-US" sz="1600" baseline="30000" dirty="0"/>
              <a:t>^</a:t>
            </a:r>
            <a:r>
              <a:rPr lang="en-US" sz="1600" dirty="0"/>
              <a:t>(k) signals can be written as follows: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3568" y="3933056"/>
            <a:ext cx="777240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sz="1600" kern="0" dirty="0"/>
              <a:t>where H</a:t>
            </a:r>
            <a:r>
              <a:rPr lang="en-US" sz="1600" kern="0" baseline="-25000" dirty="0"/>
              <a:t>1</a:t>
            </a:r>
            <a:r>
              <a:rPr lang="en-US" sz="1600" kern="0" baseline="30000" dirty="0"/>
              <a:t>^</a:t>
            </a:r>
            <a:r>
              <a:rPr lang="en-US" sz="1600" kern="0" dirty="0"/>
              <a:t>(k) and H</a:t>
            </a:r>
            <a:r>
              <a:rPr lang="en-US" sz="1600" kern="0" baseline="-25000" dirty="0"/>
              <a:t>2</a:t>
            </a:r>
            <a:r>
              <a:rPr lang="en-US" sz="1600" kern="0" baseline="30000" dirty="0"/>
              <a:t>^</a:t>
            </a:r>
            <a:r>
              <a:rPr lang="en-US" sz="1600" kern="0" dirty="0"/>
              <a:t>(k) </a:t>
            </a:r>
            <a:r>
              <a:rPr lang="en-US" sz="1600" kern="0" dirty="0" smtClean="0"/>
              <a:t>estimations of channel coefficients;</a:t>
            </a:r>
          </a:p>
        </p:txBody>
      </p:sp>
      <p:sp>
        <p:nvSpPr>
          <p:cNvPr id="9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915933"/>
              </p:ext>
            </p:extLst>
          </p:nvPr>
        </p:nvGraphicFramePr>
        <p:xfrm>
          <a:off x="2332869" y="2924944"/>
          <a:ext cx="4473797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Equation" r:id="rId3" imgW="3644900" imgH="762000" progId="Equation.3">
                  <p:embed/>
                </p:oleObj>
              </mc:Choice>
              <mc:Fallback>
                <p:oleObj name="Equation" r:id="rId3" imgW="3644900" imgH="76200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2869" y="2924944"/>
                        <a:ext cx="4473797" cy="9361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0629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SQPSK OFDM Modulation in 11ay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48880"/>
            <a:ext cx="7772400" cy="2376264"/>
          </a:xfrm>
        </p:spPr>
        <p:txBody>
          <a:bodyPr/>
          <a:lstStyle/>
          <a:p>
            <a:pPr algn="just"/>
            <a:r>
              <a:rPr lang="en-US" sz="2000" dirty="0" smtClean="0"/>
              <a:t>SQPSK modulation mapping is shown in figure below:</a:t>
            </a:r>
          </a:p>
          <a:p>
            <a:pPr lvl="1" algn="just"/>
            <a:r>
              <a:rPr lang="en-US" sz="1600" dirty="0" smtClean="0"/>
              <a:t>Two coded bits (c</a:t>
            </a:r>
            <a:r>
              <a:rPr lang="en-US" sz="1600" baseline="-25000" dirty="0" smtClean="0"/>
              <a:t>2k</a:t>
            </a:r>
            <a:r>
              <a:rPr lang="en-US" sz="1600" dirty="0" smtClean="0"/>
              <a:t>, c</a:t>
            </a:r>
            <a:r>
              <a:rPr lang="en-US" sz="1600" baseline="-25000" dirty="0"/>
              <a:t>2</a:t>
            </a:r>
            <a:r>
              <a:rPr lang="en-US" sz="1600" baseline="-25000" dirty="0" smtClean="0"/>
              <a:t>k+1</a:t>
            </a:r>
            <a:r>
              <a:rPr lang="en-US" sz="1600" dirty="0" smtClean="0"/>
              <a:t>) are modulated to two subcarriers (</a:t>
            </a:r>
            <a:r>
              <a:rPr lang="en-US" sz="1600" dirty="0" err="1" smtClean="0"/>
              <a:t>X</a:t>
            </a:r>
            <a:r>
              <a:rPr lang="en-US" sz="1600" baseline="-25000" dirty="0" err="1" smtClean="0"/>
              <a:t>k</a:t>
            </a:r>
            <a:r>
              <a:rPr lang="en-US" sz="1600" dirty="0" smtClean="0"/>
              <a:t>, X</a:t>
            </a:r>
            <a:r>
              <a:rPr lang="en-US" sz="1600" baseline="-25000" dirty="0" smtClean="0"/>
              <a:t>P(k)</a:t>
            </a:r>
            <a:r>
              <a:rPr lang="en-US" sz="1600" dirty="0" smtClean="0"/>
              <a:t>);</a:t>
            </a:r>
          </a:p>
          <a:p>
            <a:pPr lvl="1" algn="just"/>
            <a:r>
              <a:rPr lang="en-US" sz="1600" dirty="0" smtClean="0"/>
              <a:t>The modulation is performed in 2 steps:</a:t>
            </a:r>
          </a:p>
          <a:p>
            <a:pPr lvl="2" algn="just"/>
            <a:r>
              <a:rPr lang="en-US" sz="1400" dirty="0" smtClean="0"/>
              <a:t>First, two BPSK points are modulated as x</a:t>
            </a:r>
            <a:r>
              <a:rPr lang="en-US" sz="1400" baseline="-25000" dirty="0"/>
              <a:t>2</a:t>
            </a:r>
            <a:r>
              <a:rPr lang="en-US" sz="1400" baseline="-25000" dirty="0" smtClean="0"/>
              <a:t>k</a:t>
            </a:r>
            <a:r>
              <a:rPr lang="en-US" sz="1400" dirty="0" smtClean="0"/>
              <a:t> = (2*c</a:t>
            </a:r>
            <a:r>
              <a:rPr lang="en-US" sz="1400" baseline="-25000" dirty="0"/>
              <a:t>2</a:t>
            </a:r>
            <a:r>
              <a:rPr lang="en-US" sz="1400" baseline="-25000" dirty="0" smtClean="0"/>
              <a:t>k</a:t>
            </a:r>
            <a:r>
              <a:rPr lang="en-US" sz="1400" dirty="0" smtClean="0"/>
              <a:t>-1), x</a:t>
            </a:r>
            <a:r>
              <a:rPr lang="en-US" sz="1400" baseline="-25000" dirty="0"/>
              <a:t>2</a:t>
            </a:r>
            <a:r>
              <a:rPr lang="en-US" sz="1400" baseline="-25000" dirty="0" smtClean="0"/>
              <a:t>k+1</a:t>
            </a:r>
            <a:r>
              <a:rPr lang="en-US" sz="1400" dirty="0" smtClean="0"/>
              <a:t> = (2*c</a:t>
            </a:r>
            <a:r>
              <a:rPr lang="en-US" sz="1400" baseline="-25000" dirty="0"/>
              <a:t>2</a:t>
            </a:r>
            <a:r>
              <a:rPr lang="en-US" sz="1400" baseline="-25000" dirty="0" smtClean="0"/>
              <a:t>k+1</a:t>
            </a:r>
            <a:r>
              <a:rPr lang="en-US" sz="1400" dirty="0" smtClean="0"/>
              <a:t>-1);</a:t>
            </a:r>
          </a:p>
          <a:p>
            <a:pPr lvl="2" algn="just"/>
            <a:r>
              <a:rPr lang="en-US" sz="1400" dirty="0" smtClean="0"/>
              <a:t>Second, two QPSK points are modulated by multiplication on matrix Q;</a:t>
            </a:r>
            <a:endParaRPr lang="en-US" sz="1400" dirty="0"/>
          </a:p>
          <a:p>
            <a:pPr lvl="1" algn="just"/>
            <a:r>
              <a:rPr lang="en-US" sz="1600" dirty="0" smtClean="0"/>
              <a:t>P(k) = 168 + k for Static Tone Pairing (STP) mode and can be permutation of indexes for Dynamic Tone Pairing (DTP) mode in the range [168, 335];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442333"/>
              </p:ext>
            </p:extLst>
          </p:nvPr>
        </p:nvGraphicFramePr>
        <p:xfrm>
          <a:off x="1376363" y="5026025"/>
          <a:ext cx="2703512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3" imgW="2070000" imgH="660240" progId="Equation.3">
                  <p:embed/>
                </p:oleObj>
              </mc:Choice>
              <mc:Fallback>
                <p:oleObj name="Equation" r:id="rId3" imgW="207000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6363" y="5026025"/>
                        <a:ext cx="2703512" cy="890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2459" y="4661022"/>
            <a:ext cx="4176901" cy="162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176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QPSK </a:t>
            </a:r>
            <a:r>
              <a:rPr lang="en-US" dirty="0"/>
              <a:t>OFDM Modulation in 11ay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2060848"/>
                <a:ext cx="7772400" cy="2808311"/>
              </a:xfrm>
            </p:spPr>
            <p:txBody>
              <a:bodyPr/>
              <a:lstStyle/>
              <a:p>
                <a:pPr algn="just"/>
                <a:r>
                  <a:rPr lang="en-US" sz="2000" dirty="0" smtClean="0"/>
                  <a:t>QPSK modulation mapping is shown in figure below:</a:t>
                </a:r>
              </a:p>
              <a:p>
                <a:pPr lvl="1" algn="just"/>
                <a:r>
                  <a:rPr lang="en-US" sz="1600" dirty="0" smtClean="0"/>
                  <a:t>Four coded bits (c</a:t>
                </a:r>
                <a:r>
                  <a:rPr lang="en-US" sz="1600" baseline="-25000" dirty="0" smtClean="0"/>
                  <a:t>4k</a:t>
                </a:r>
                <a:r>
                  <a:rPr lang="en-US" sz="1600" dirty="0" smtClean="0"/>
                  <a:t>, c</a:t>
                </a:r>
                <a:r>
                  <a:rPr lang="en-US" sz="1600" baseline="-25000" dirty="0"/>
                  <a:t>4</a:t>
                </a:r>
                <a:r>
                  <a:rPr lang="en-US" sz="1600" baseline="-25000" dirty="0" smtClean="0"/>
                  <a:t>k+1</a:t>
                </a:r>
                <a:r>
                  <a:rPr lang="en-US" sz="1600" dirty="0" smtClean="0"/>
                  <a:t>, c</a:t>
                </a:r>
                <a:r>
                  <a:rPr lang="en-US" sz="1600" baseline="-25000" dirty="0"/>
                  <a:t>4</a:t>
                </a:r>
                <a:r>
                  <a:rPr lang="en-US" sz="1600" baseline="-25000" dirty="0" smtClean="0"/>
                  <a:t>k+2</a:t>
                </a:r>
                <a:r>
                  <a:rPr lang="en-US" sz="1600" dirty="0" smtClean="0"/>
                  <a:t>, c</a:t>
                </a:r>
                <a:r>
                  <a:rPr lang="en-US" sz="1600" baseline="-25000" dirty="0"/>
                  <a:t>4</a:t>
                </a:r>
                <a:r>
                  <a:rPr lang="en-US" sz="1600" baseline="-25000" dirty="0" smtClean="0"/>
                  <a:t>k+3</a:t>
                </a:r>
                <a:r>
                  <a:rPr lang="en-US" sz="1600" dirty="0" smtClean="0"/>
                  <a:t>) are modulated to two subcarriers (</a:t>
                </a:r>
                <a:r>
                  <a:rPr lang="en-US" sz="1600" dirty="0" err="1" smtClean="0"/>
                  <a:t>X</a:t>
                </a:r>
                <a:r>
                  <a:rPr lang="en-US" sz="1600" baseline="-25000" dirty="0" err="1" smtClean="0"/>
                  <a:t>k</a:t>
                </a:r>
                <a:r>
                  <a:rPr lang="en-US" sz="1600" dirty="0" smtClean="0"/>
                  <a:t>, X</a:t>
                </a:r>
                <a:r>
                  <a:rPr lang="en-US" sz="1600" baseline="-25000" dirty="0" smtClean="0"/>
                  <a:t>P(k)</a:t>
                </a:r>
                <a:r>
                  <a:rPr lang="en-US" sz="1600" dirty="0" smtClean="0"/>
                  <a:t>);</a:t>
                </a:r>
              </a:p>
              <a:p>
                <a:pPr lvl="1" algn="just"/>
                <a:r>
                  <a:rPr lang="en-US" sz="1600" dirty="0" smtClean="0"/>
                  <a:t>The modulation is performed in 2 steps:</a:t>
                </a:r>
              </a:p>
              <a:p>
                <a:pPr lvl="2" algn="just"/>
                <a:r>
                  <a:rPr lang="en-US" sz="1400" dirty="0" smtClean="0"/>
                  <a:t>First, two QPSK points are modulated as x</a:t>
                </a:r>
                <a:r>
                  <a:rPr lang="en-US" sz="1400" baseline="-25000" dirty="0" smtClean="0"/>
                  <a:t>2k</a:t>
                </a:r>
                <a:r>
                  <a:rPr lang="en-US" sz="1400" dirty="0" smtClean="0"/>
                  <a:t> = ((2*c</a:t>
                </a:r>
                <a:r>
                  <a:rPr lang="en-US" sz="1400" baseline="-25000" dirty="0" smtClean="0"/>
                  <a:t>4k</a:t>
                </a:r>
                <a:r>
                  <a:rPr lang="en-US" sz="1400" dirty="0" smtClean="0"/>
                  <a:t>-1)+j(2*c</a:t>
                </a:r>
                <a:r>
                  <a:rPr lang="en-US" sz="1400" baseline="-25000" dirty="0" smtClean="0"/>
                  <a:t>4k+2</a:t>
                </a:r>
                <a:r>
                  <a:rPr lang="en-US" sz="1400" dirty="0" smtClean="0"/>
                  <a:t>-1))/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1400" dirty="0" smtClean="0"/>
                  <a:t>; x</a:t>
                </a:r>
                <a:r>
                  <a:rPr lang="en-US" sz="1400" baseline="-25000" dirty="0" smtClean="0"/>
                  <a:t>2k+1</a:t>
                </a:r>
                <a:r>
                  <a:rPr lang="en-US" sz="1400" dirty="0" smtClean="0"/>
                  <a:t> = </a:t>
                </a:r>
                <a:r>
                  <a:rPr lang="en-US" sz="1400" dirty="0"/>
                  <a:t>((</a:t>
                </a:r>
                <a:r>
                  <a:rPr lang="en-US" sz="1400" dirty="0" smtClean="0"/>
                  <a:t>2*c</a:t>
                </a:r>
                <a:r>
                  <a:rPr lang="en-US" sz="1400" baseline="-25000" dirty="0" smtClean="0"/>
                  <a:t>4k+1</a:t>
                </a:r>
                <a:r>
                  <a:rPr lang="en-US" sz="1400" dirty="0" smtClean="0"/>
                  <a:t>-1</a:t>
                </a:r>
                <a:r>
                  <a:rPr lang="en-US" sz="1400" dirty="0"/>
                  <a:t>)+</a:t>
                </a:r>
                <a:r>
                  <a:rPr lang="en-US" sz="1400" dirty="0" smtClean="0"/>
                  <a:t>j(2*c</a:t>
                </a:r>
                <a:r>
                  <a:rPr lang="en-US" sz="1400" baseline="-25000" dirty="0" smtClean="0"/>
                  <a:t>4k+3</a:t>
                </a:r>
                <a:r>
                  <a:rPr lang="en-US" sz="1400" dirty="0" smtClean="0"/>
                  <a:t>-1</a:t>
                </a:r>
                <a:r>
                  <a:rPr lang="en-US" sz="1400" dirty="0"/>
                  <a:t>))/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1400" dirty="0" smtClean="0"/>
                  <a:t>;</a:t>
                </a:r>
              </a:p>
              <a:p>
                <a:pPr lvl="2" algn="just"/>
                <a:r>
                  <a:rPr lang="en-US" sz="1400" dirty="0" smtClean="0"/>
                  <a:t>Second, two 16QAM points are modulated by multiplication on matrix Q;</a:t>
                </a:r>
              </a:p>
              <a:p>
                <a:pPr lvl="1" algn="just"/>
                <a:r>
                  <a:rPr lang="en-US" sz="1600" dirty="0" smtClean="0"/>
                  <a:t>In essence, SQPSK and QPSK represent normal BPSK and QPSK modulations accordingly with some precoding by Q matrix of size 2x2;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2060848"/>
                <a:ext cx="7772400" cy="2808311"/>
              </a:xfrm>
              <a:blipFill rotWithShape="0">
                <a:blip r:embed="rId3"/>
                <a:stretch>
                  <a:fillRect l="-627" t="-1085" r="-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859187"/>
              </p:ext>
            </p:extLst>
          </p:nvPr>
        </p:nvGraphicFramePr>
        <p:xfrm>
          <a:off x="1450975" y="5026025"/>
          <a:ext cx="2720975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4" imgW="2082600" imgH="660240" progId="Equation.3">
                  <p:embed/>
                </p:oleObj>
              </mc:Choice>
              <mc:Fallback>
                <p:oleObj name="Equation" r:id="rId4" imgW="208260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0975" y="5026025"/>
                        <a:ext cx="2720975" cy="890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82459" y="4661022"/>
            <a:ext cx="4176901" cy="162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912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STBC for SQPSK/QSPK in 11ay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024350"/>
          </a:xfrm>
        </p:spPr>
        <p:txBody>
          <a:bodyPr/>
          <a:lstStyle/>
          <a:p>
            <a:pPr algn="just"/>
            <a:r>
              <a:rPr lang="en-US" sz="2000" dirty="0" smtClean="0"/>
              <a:t>The STBC mapping scheme with SQPSK, QPSK modulation is shown below. P(k) = N</a:t>
            </a:r>
            <a:r>
              <a:rPr lang="en-US" sz="2000" baseline="-25000" dirty="0" smtClean="0"/>
              <a:t>SD</a:t>
            </a:r>
            <a:r>
              <a:rPr lang="en-US" sz="2000" dirty="0" smtClean="0"/>
              <a:t>/2 + k, i.e. Static Tone Paring (STP) is used.</a:t>
            </a:r>
          </a:p>
          <a:p>
            <a:pPr algn="just"/>
            <a:r>
              <a:rPr lang="en-US" sz="2000" dirty="0" smtClean="0"/>
              <a:t>It occupies 8 subcarriers and extracts space-time-frequency diversity gain.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031" y="3789040"/>
            <a:ext cx="6951938" cy="256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678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STBC for OFDM in 11ay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591816"/>
          </a:xfrm>
        </p:spPr>
        <p:txBody>
          <a:bodyPr/>
          <a:lstStyle/>
          <a:p>
            <a:pPr algn="just"/>
            <a:r>
              <a:rPr lang="en-US" sz="2000" dirty="0" smtClean="0"/>
              <a:t>For 11ay data transmission it is proposed to keep the same scheme with (N</a:t>
            </a:r>
            <a:r>
              <a:rPr lang="en-US" sz="2000" baseline="-25000" dirty="0" smtClean="0"/>
              <a:t>SS</a:t>
            </a:r>
            <a:r>
              <a:rPr lang="en-US" sz="2000" dirty="0" smtClean="0"/>
              <a:t> = 1, N</a:t>
            </a:r>
            <a:r>
              <a:rPr lang="en-US" sz="2000" baseline="-25000" dirty="0" smtClean="0"/>
              <a:t>STS</a:t>
            </a:r>
            <a:r>
              <a:rPr lang="en-US" sz="2000" dirty="0" smtClean="0"/>
              <a:t> = 2) as defined for 11n/ac.</a:t>
            </a:r>
          </a:p>
          <a:p>
            <a:pPr algn="just"/>
            <a:r>
              <a:rPr lang="en-US" sz="2000" dirty="0" smtClean="0"/>
              <a:t>It is proposed to introduce space-time pilots encoding as shown in figure below.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321" y="3284984"/>
            <a:ext cx="5937357" cy="3093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42108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15322</TotalTime>
  <Words>655</Words>
  <Application>Microsoft Office PowerPoint</Application>
  <PresentationFormat>On-screen Show (4:3)</PresentationFormat>
  <Paragraphs>90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Cambria Math</vt:lpstr>
      <vt:lpstr>Times New Roman</vt:lpstr>
      <vt:lpstr>802-11-Submission</vt:lpstr>
      <vt:lpstr>Equation</vt:lpstr>
      <vt:lpstr>STBC for OFDM PHY in 11ay</vt:lpstr>
      <vt:lpstr>Introduction</vt:lpstr>
      <vt:lpstr>STBC in 11n/ac for OFDM PHY</vt:lpstr>
      <vt:lpstr>STBC in 11n/ac for OFDM PHY (Cont’d)</vt:lpstr>
      <vt:lpstr>STBC in 11n/ac for OFDM PHY (Cont’d)</vt:lpstr>
      <vt:lpstr>SQPSK OFDM Modulation in 11ay</vt:lpstr>
      <vt:lpstr>QPSK OFDM Modulation in 11ay</vt:lpstr>
      <vt:lpstr>STBC for SQPSK/QSPK in 11ay</vt:lpstr>
      <vt:lpstr>STBC for OFDM in 11ay</vt:lpstr>
      <vt:lpstr>STBC for OFDM in 11ay (Cont’d)</vt:lpstr>
      <vt:lpstr>SP/M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10011</cp:revision>
  <cp:lastPrinted>1998-02-10T13:28:06Z</cp:lastPrinted>
  <dcterms:created xsi:type="dcterms:W3CDTF">2015-03-24T14:22:58Z</dcterms:created>
  <dcterms:modified xsi:type="dcterms:W3CDTF">2017-05-07T11:59:10Z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