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9" r:id="rId3"/>
    <p:sldId id="430" r:id="rId4"/>
    <p:sldId id="432" r:id="rId5"/>
    <p:sldId id="433" r:id="rId6"/>
    <p:sldId id="437" r:id="rId7"/>
    <p:sldId id="438" r:id="rId8"/>
    <p:sldId id="436" r:id="rId9"/>
    <p:sldId id="434" r:id="rId10"/>
    <p:sldId id="435" r:id="rId11"/>
    <p:sldId id="439" r:id="rId12"/>
    <p:sldId id="42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802.11-17/0754r0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May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smtClean="0"/>
              <a:t>STBC for </a:t>
            </a:r>
            <a:r>
              <a:rPr lang="en-US" altLang="en-US" sz="2800" dirty="0" smtClean="0"/>
              <a:t>OFDM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2017-05-07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5805" y="3356992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293" y="3893691"/>
            <a:ext cx="799941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STBC for OFDM in </a:t>
            </a:r>
            <a:r>
              <a:rPr lang="en-US" dirty="0" smtClean="0"/>
              <a:t>11ay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sequences P</a:t>
            </a:r>
            <a:r>
              <a:rPr lang="en-US" sz="2000" baseline="-25000" dirty="0" smtClean="0"/>
              <a:t>NSP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STS</a:t>
            </a:r>
            <a:r>
              <a:rPr lang="en-US" sz="2000" dirty="0" smtClean="0"/>
              <a:t>, :) are composed of ±1 symbols, therefore </a:t>
            </a:r>
            <a:r>
              <a:rPr lang="en-US" sz="2000" dirty="0" err="1" smtClean="0"/>
              <a:t>conj</a:t>
            </a:r>
            <a:r>
              <a:rPr lang="en-US" sz="2000" dirty="0" smtClean="0"/>
              <a:t>() is not required.</a:t>
            </a:r>
          </a:p>
          <a:p>
            <a:pPr algn="just"/>
            <a:r>
              <a:rPr lang="en-US" sz="2000" dirty="0" smtClean="0"/>
              <a:t>N</a:t>
            </a:r>
            <a:r>
              <a:rPr lang="en-US" sz="2000" baseline="-25000" dirty="0" smtClean="0"/>
              <a:t>SP</a:t>
            </a:r>
            <a:r>
              <a:rPr lang="en-US" sz="2000" dirty="0" smtClean="0"/>
              <a:t> defines the number of pilots per OFDM symbol.</a:t>
            </a:r>
          </a:p>
          <a:p>
            <a:pPr algn="just"/>
            <a:r>
              <a:rPr lang="en-US" sz="2000" dirty="0" smtClean="0"/>
              <a:t>It is proposed to reuse sequences </a:t>
            </a:r>
            <a:r>
              <a:rPr lang="en-US" sz="2000" dirty="0"/>
              <a:t>P</a:t>
            </a:r>
            <a:r>
              <a:rPr lang="en-US" sz="2000" baseline="-25000" dirty="0"/>
              <a:t>NSP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baseline="-25000" dirty="0" err="1"/>
              <a:t>STS</a:t>
            </a:r>
            <a:r>
              <a:rPr lang="en-US" sz="2000" dirty="0"/>
              <a:t>, </a:t>
            </a:r>
            <a:r>
              <a:rPr lang="en-US" sz="2000" dirty="0" smtClean="0"/>
              <a:t>:) defined for regular MIMO transmission.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91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agree:</a:t>
            </a:r>
          </a:p>
          <a:p>
            <a:pPr lvl="1"/>
            <a:r>
              <a:rPr lang="en-US" dirty="0" smtClean="0"/>
              <a:t>To include </a:t>
            </a:r>
            <a:r>
              <a:rPr lang="en-US" dirty="0"/>
              <a:t>spec text proposed in (11-17-0753-00-00ay 30 6 6 2 Space Time Block Coding</a:t>
            </a:r>
            <a:r>
              <a:rPr lang="en-US" dirty="0" smtClean="0"/>
              <a:t>) defining STBC scheme for OFDM PHY into the spec draft?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42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IEEE802.11-2016</a:t>
            </a:r>
          </a:p>
          <a:p>
            <a:r>
              <a:rPr lang="en-US" dirty="0" smtClean="0"/>
              <a:t>Draft P802.11ay_D0.3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Space-Time Block Coding (STBC) scheme definition for EDMG OFDM PHY in 11ay.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STBC in 11n/ac for OFDM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1735832"/>
          </a:xfrm>
        </p:spPr>
        <p:txBody>
          <a:bodyPr/>
          <a:lstStyle/>
          <a:p>
            <a:pPr algn="just"/>
            <a:r>
              <a:rPr lang="en-US" sz="2000" dirty="0" smtClean="0"/>
              <a:t>The IEEE 802.11 n/ac standard defines the STBC schemes with the number of input spatial stream 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 and the number of output space-time streams 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2*N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The signal subcarriers mapping for (N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 = 1, 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2) scheme is shown in figure below, [1].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447" y="3508648"/>
            <a:ext cx="5465105" cy="284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63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STBC in 11n/ac for OFDM PHY (Cont’d)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216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Received signals in frequency domain:</a:t>
            </a:r>
          </a:p>
          <a:p>
            <a:pPr lvl="1" algn="just"/>
            <a:r>
              <a:rPr lang="en-US" sz="1600" kern="0" dirty="0" smtClean="0"/>
              <a:t>OFDM symbol n = 1:</a:t>
            </a:r>
          </a:p>
          <a:p>
            <a:pPr lvl="2" algn="just"/>
            <a:r>
              <a:rPr lang="en-US" sz="1400" kern="0" dirty="0" smtClean="0"/>
              <a:t>R</a:t>
            </a:r>
            <a:r>
              <a:rPr lang="en-US" sz="1400" kern="0" baseline="-25000" dirty="0" smtClean="0"/>
              <a:t>1</a:t>
            </a:r>
            <a:r>
              <a:rPr lang="en-US" sz="1400" kern="0" dirty="0" smtClean="0"/>
              <a:t>(k) = </a:t>
            </a:r>
            <a:r>
              <a:rPr lang="en-US" sz="1400" u="sng" kern="0" dirty="0" smtClean="0"/>
              <a:t>H</a:t>
            </a:r>
            <a:r>
              <a:rPr lang="en-US" sz="1400" u="sng" kern="0" baseline="-25000" dirty="0" smtClean="0"/>
              <a:t>1</a:t>
            </a:r>
            <a:r>
              <a:rPr lang="en-US" sz="1400" u="sng" kern="0" dirty="0" smtClean="0"/>
              <a:t>(k)*X(k) – H</a:t>
            </a:r>
            <a:r>
              <a:rPr lang="en-US" sz="1400" u="sng" kern="0" baseline="-25000" dirty="0" smtClean="0"/>
              <a:t>2</a:t>
            </a:r>
            <a:r>
              <a:rPr lang="en-US" sz="1400" u="sng" kern="0" dirty="0" smtClean="0"/>
              <a:t>(k)*Y</a:t>
            </a:r>
            <a:r>
              <a:rPr lang="en-US" sz="1400" u="sng" kern="0" baseline="30000" dirty="0" smtClean="0"/>
              <a:t>*</a:t>
            </a:r>
            <a:r>
              <a:rPr lang="en-US" sz="1400" u="sng" kern="0" dirty="0" smtClean="0"/>
              <a:t>(k)</a:t>
            </a:r>
            <a:r>
              <a:rPr lang="en-US" sz="1400" kern="0" dirty="0" smtClean="0"/>
              <a:t> +  </a:t>
            </a:r>
            <a:r>
              <a:rPr lang="en-US" sz="1400" u="sng" kern="0" dirty="0" smtClean="0"/>
              <a:t>Z</a:t>
            </a:r>
            <a:r>
              <a:rPr lang="en-US" sz="1400" u="sng" kern="0" baseline="-25000" dirty="0" smtClean="0"/>
              <a:t>1</a:t>
            </a:r>
            <a:r>
              <a:rPr lang="en-US" sz="1400" u="sng" kern="0" dirty="0" smtClean="0"/>
              <a:t>(k)</a:t>
            </a:r>
            <a:r>
              <a:rPr lang="en-US" sz="1400" kern="0" dirty="0" smtClean="0"/>
              <a:t>;</a:t>
            </a:r>
          </a:p>
          <a:p>
            <a:pPr lvl="1" algn="just"/>
            <a:r>
              <a:rPr lang="en-US" sz="1600" kern="0" dirty="0" smtClean="0"/>
              <a:t>OFDM symbol n = 2:</a:t>
            </a:r>
          </a:p>
          <a:p>
            <a:pPr lvl="2" algn="just"/>
            <a:r>
              <a:rPr lang="en-US" sz="1400" kern="0" dirty="0" smtClean="0"/>
              <a:t>R</a:t>
            </a:r>
            <a:r>
              <a:rPr lang="en-US" sz="1400" kern="0" baseline="-25000" dirty="0" smtClean="0"/>
              <a:t>2</a:t>
            </a:r>
            <a:r>
              <a:rPr lang="en-US" sz="1400" kern="0" dirty="0" smtClean="0"/>
              <a:t>(k) = </a:t>
            </a:r>
            <a:r>
              <a:rPr lang="en-US" sz="1400" u="sng" kern="0" dirty="0" smtClean="0"/>
              <a:t>H</a:t>
            </a:r>
            <a:r>
              <a:rPr lang="en-US" sz="1400" u="sng" kern="0" baseline="-25000" dirty="0" smtClean="0"/>
              <a:t>2</a:t>
            </a:r>
            <a:r>
              <a:rPr lang="en-US" sz="1400" u="sng" kern="0" dirty="0" smtClean="0"/>
              <a:t>(k)*X</a:t>
            </a:r>
            <a:r>
              <a:rPr lang="en-US" sz="1400" u="sng" kern="0" baseline="30000" dirty="0" smtClean="0"/>
              <a:t>*</a:t>
            </a:r>
            <a:r>
              <a:rPr lang="en-US" sz="1400" u="sng" kern="0" dirty="0" smtClean="0"/>
              <a:t>(k) + H</a:t>
            </a:r>
            <a:r>
              <a:rPr lang="en-US" sz="1400" u="sng" kern="0" baseline="-25000" dirty="0" smtClean="0"/>
              <a:t>1</a:t>
            </a:r>
            <a:r>
              <a:rPr lang="en-US" sz="1400" u="sng" kern="0" dirty="0" smtClean="0"/>
              <a:t>(k)*Y(k)</a:t>
            </a:r>
            <a:r>
              <a:rPr lang="en-US" sz="1400" kern="0" dirty="0" smtClean="0"/>
              <a:t> +  </a:t>
            </a:r>
            <a:r>
              <a:rPr lang="en-US" sz="1400" u="sng" kern="0" dirty="0" smtClean="0"/>
              <a:t>Z</a:t>
            </a:r>
            <a:r>
              <a:rPr lang="en-US" sz="1400" u="sng" kern="0" baseline="-25000" dirty="0" smtClean="0"/>
              <a:t>2</a:t>
            </a:r>
            <a:r>
              <a:rPr lang="en-US" sz="1400" u="sng" kern="0" dirty="0" smtClean="0"/>
              <a:t>(k)</a:t>
            </a:r>
            <a:r>
              <a:rPr lang="en-US" sz="1400" kern="0" dirty="0" smtClean="0"/>
              <a:t>;</a:t>
            </a:r>
          </a:p>
          <a:p>
            <a:pPr lvl="1" algn="just"/>
            <a:r>
              <a:rPr lang="en-US" sz="1600" kern="0" dirty="0" smtClean="0"/>
              <a:t>where: H</a:t>
            </a:r>
            <a:r>
              <a:rPr lang="en-US" sz="1600" kern="0" baseline="-25000" dirty="0" smtClean="0"/>
              <a:t>1</a:t>
            </a:r>
            <a:r>
              <a:rPr lang="en-US" sz="1600" kern="0" dirty="0" smtClean="0"/>
              <a:t>(k) and H</a:t>
            </a:r>
            <a:r>
              <a:rPr lang="en-US" sz="1600" kern="0" baseline="-25000" dirty="0" smtClean="0"/>
              <a:t>2</a:t>
            </a:r>
            <a:r>
              <a:rPr lang="en-US" sz="1600" kern="0" dirty="0" smtClean="0"/>
              <a:t>(k) – channel coefficients as shown below;</a:t>
            </a:r>
          </a:p>
          <a:p>
            <a:pPr lvl="1" algn="just"/>
            <a:r>
              <a:rPr lang="en-US" sz="1600" kern="0" dirty="0" smtClean="0"/>
              <a:t>Z</a:t>
            </a:r>
            <a:r>
              <a:rPr lang="en-US" sz="1600" kern="0" baseline="-25000" dirty="0" smtClean="0"/>
              <a:t>1</a:t>
            </a:r>
            <a:r>
              <a:rPr lang="en-US" sz="1600" kern="0" dirty="0" smtClean="0"/>
              <a:t>(k) and Z</a:t>
            </a:r>
            <a:r>
              <a:rPr lang="en-US" sz="1600" kern="0" baseline="-25000" dirty="0" smtClean="0"/>
              <a:t>2</a:t>
            </a:r>
            <a:r>
              <a:rPr lang="en-US" sz="1600" kern="0" dirty="0" smtClean="0"/>
              <a:t>(k) – AWGN ~CN(0, </a:t>
            </a:r>
            <a:r>
              <a:rPr lang="el-GR" sz="1600" kern="0" dirty="0" smtClean="0"/>
              <a:t>σ</a:t>
            </a:r>
            <a:r>
              <a:rPr lang="en-US" sz="1600" kern="0" baseline="30000" dirty="0" smtClean="0"/>
              <a:t>2</a:t>
            </a:r>
            <a:r>
              <a:rPr lang="en-US" sz="1600" kern="0" dirty="0" smtClean="0"/>
              <a:t>) noise samples;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675" y="4407785"/>
            <a:ext cx="3832650" cy="166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STBC in 11n/ac for OFDM PHY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71736"/>
          </a:xfrm>
        </p:spPr>
        <p:txBody>
          <a:bodyPr/>
          <a:lstStyle/>
          <a:p>
            <a:pPr algn="just"/>
            <a:r>
              <a:rPr lang="en-US" sz="2000" dirty="0" smtClean="0"/>
              <a:t>ZF equalizer solution:</a:t>
            </a:r>
          </a:p>
          <a:p>
            <a:pPr lvl="1" algn="just"/>
            <a:r>
              <a:rPr lang="en-US" sz="1600" dirty="0"/>
              <a:t>The estimated X</a:t>
            </a:r>
            <a:r>
              <a:rPr lang="en-US" sz="1600" baseline="30000" dirty="0"/>
              <a:t>^</a:t>
            </a:r>
            <a:r>
              <a:rPr lang="en-US" sz="1600" dirty="0"/>
              <a:t>(k) and Y</a:t>
            </a:r>
            <a:r>
              <a:rPr lang="en-US" sz="1600" baseline="30000" dirty="0"/>
              <a:t>^</a:t>
            </a:r>
            <a:r>
              <a:rPr lang="en-US" sz="1600" dirty="0"/>
              <a:t>(k) signals can be written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933056"/>
            <a:ext cx="77724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/>
              <a:t>where H</a:t>
            </a:r>
            <a:r>
              <a:rPr lang="en-US" sz="1600" kern="0" baseline="-25000" dirty="0"/>
              <a:t>1</a:t>
            </a:r>
            <a:r>
              <a:rPr lang="en-US" sz="1600" kern="0" baseline="30000" dirty="0"/>
              <a:t>^</a:t>
            </a:r>
            <a:r>
              <a:rPr lang="en-US" sz="1600" kern="0" dirty="0"/>
              <a:t>(k) and H</a:t>
            </a:r>
            <a:r>
              <a:rPr lang="en-US" sz="1600" kern="0" baseline="-25000" dirty="0"/>
              <a:t>2</a:t>
            </a:r>
            <a:r>
              <a:rPr lang="en-US" sz="1600" kern="0" baseline="30000" dirty="0"/>
              <a:t>^</a:t>
            </a:r>
            <a:r>
              <a:rPr lang="en-US" sz="1600" kern="0" dirty="0"/>
              <a:t>(k) </a:t>
            </a:r>
            <a:r>
              <a:rPr lang="en-US" sz="1600" kern="0" dirty="0" smtClean="0"/>
              <a:t>estimations of channel coefficients;</a:t>
            </a: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915933"/>
              </p:ext>
            </p:extLst>
          </p:nvPr>
        </p:nvGraphicFramePr>
        <p:xfrm>
          <a:off x="2332869" y="2924944"/>
          <a:ext cx="447379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3" imgW="3644900" imgH="762000" progId="Equation.3">
                  <p:embed/>
                </p:oleObj>
              </mc:Choice>
              <mc:Fallback>
                <p:oleObj name="Equation" r:id="rId3" imgW="3644900" imgH="7620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869" y="2924944"/>
                        <a:ext cx="4473797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62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SQPSK OFDM Modulation in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2376264"/>
          </a:xfrm>
        </p:spPr>
        <p:txBody>
          <a:bodyPr/>
          <a:lstStyle/>
          <a:p>
            <a:pPr algn="just"/>
            <a:r>
              <a:rPr lang="en-US" sz="2000" dirty="0" smtClean="0"/>
              <a:t>SQPSK modulation mapping is shown in figure below:</a:t>
            </a:r>
          </a:p>
          <a:p>
            <a:pPr lvl="1" algn="just"/>
            <a:r>
              <a:rPr lang="en-US" sz="1600" dirty="0" smtClean="0"/>
              <a:t>Two coded bits (c</a:t>
            </a:r>
            <a:r>
              <a:rPr lang="en-US" sz="1600" baseline="-25000" dirty="0" smtClean="0"/>
              <a:t>2k</a:t>
            </a:r>
            <a:r>
              <a:rPr lang="en-US" sz="1600" dirty="0" smtClean="0"/>
              <a:t>, c</a:t>
            </a:r>
            <a:r>
              <a:rPr lang="en-US" sz="1600" baseline="-25000" dirty="0"/>
              <a:t>2</a:t>
            </a:r>
            <a:r>
              <a:rPr lang="en-US" sz="1600" baseline="-25000" dirty="0" smtClean="0"/>
              <a:t>k+1</a:t>
            </a:r>
            <a:r>
              <a:rPr lang="en-US" sz="1600" dirty="0" smtClean="0"/>
              <a:t>) are modulated to two subcarriers (</a:t>
            </a:r>
            <a:r>
              <a:rPr lang="en-US" sz="1600" dirty="0" err="1" smtClean="0"/>
              <a:t>X</a:t>
            </a:r>
            <a:r>
              <a:rPr lang="en-US" sz="1600" baseline="-25000" dirty="0" err="1" smtClean="0"/>
              <a:t>k</a:t>
            </a:r>
            <a:r>
              <a:rPr lang="en-US" sz="1600" dirty="0" smtClean="0"/>
              <a:t>, X</a:t>
            </a:r>
            <a:r>
              <a:rPr lang="en-US" sz="1600" baseline="-25000" dirty="0" smtClean="0"/>
              <a:t>P(k)</a:t>
            </a:r>
            <a:r>
              <a:rPr lang="en-US" sz="1600" dirty="0" smtClean="0"/>
              <a:t>);</a:t>
            </a:r>
          </a:p>
          <a:p>
            <a:pPr lvl="1" algn="just"/>
            <a:r>
              <a:rPr lang="en-US" sz="1600" dirty="0" smtClean="0"/>
              <a:t>The modulation is performed in 2 steps:</a:t>
            </a:r>
          </a:p>
          <a:p>
            <a:pPr lvl="2" algn="just"/>
            <a:r>
              <a:rPr lang="en-US" sz="1400" dirty="0" smtClean="0"/>
              <a:t>First, two BPSK points are modulated as x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</a:t>
            </a:r>
            <a:r>
              <a:rPr lang="en-US" sz="1400" dirty="0" smtClean="0"/>
              <a:t> = (2*c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</a:t>
            </a:r>
            <a:r>
              <a:rPr lang="en-US" sz="1400" dirty="0" smtClean="0"/>
              <a:t>-1), x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k+1</a:t>
            </a:r>
            <a:r>
              <a:rPr lang="en-US" sz="1400" dirty="0" smtClean="0"/>
              <a:t> = (2*c</a:t>
            </a:r>
            <a:r>
              <a:rPr lang="en-US" sz="1400" baseline="-25000" dirty="0"/>
              <a:t>2</a:t>
            </a:r>
            <a:r>
              <a:rPr lang="en-US" sz="1400" baseline="-25000" dirty="0" smtClean="0"/>
              <a:t>k+1</a:t>
            </a:r>
            <a:r>
              <a:rPr lang="en-US" sz="1400" dirty="0" smtClean="0"/>
              <a:t>-1);</a:t>
            </a:r>
          </a:p>
          <a:p>
            <a:pPr lvl="2" algn="just"/>
            <a:r>
              <a:rPr lang="en-US" sz="1400" dirty="0" smtClean="0"/>
              <a:t>Second, two QPSK points are modulated by multiplication on matrix Q;</a:t>
            </a:r>
            <a:endParaRPr lang="en-US" sz="1400" dirty="0"/>
          </a:p>
          <a:p>
            <a:pPr lvl="1" algn="just"/>
            <a:r>
              <a:rPr lang="en-US" sz="1600" dirty="0" smtClean="0"/>
              <a:t>P(k) = 168 + k for Static Tone Pairing (STP) mode and can be permutation of indexes for Dynamic Tone Pairing (DTP) mode in the range [168, 335];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442333"/>
              </p:ext>
            </p:extLst>
          </p:nvPr>
        </p:nvGraphicFramePr>
        <p:xfrm>
          <a:off x="1376363" y="5026025"/>
          <a:ext cx="270351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2070000" imgH="660240" progId="Equation.3">
                  <p:embed/>
                </p:oleObj>
              </mc:Choice>
              <mc:Fallback>
                <p:oleObj name="Equation" r:id="rId3" imgW="2070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5026025"/>
                        <a:ext cx="2703512" cy="890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459" y="4661022"/>
            <a:ext cx="4176901" cy="16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7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QPSK </a:t>
            </a:r>
            <a:r>
              <a:rPr lang="en-US" dirty="0"/>
              <a:t>OFDM Modulation in 11ay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060848"/>
                <a:ext cx="7772400" cy="2808311"/>
              </a:xfrm>
            </p:spPr>
            <p:txBody>
              <a:bodyPr/>
              <a:lstStyle/>
              <a:p>
                <a:pPr algn="just"/>
                <a:r>
                  <a:rPr lang="en-US" sz="2000" dirty="0" smtClean="0"/>
                  <a:t>QPSK modulation mapping is shown in figure below:</a:t>
                </a:r>
              </a:p>
              <a:p>
                <a:pPr lvl="1" algn="just"/>
                <a:r>
                  <a:rPr lang="en-US" sz="1600" dirty="0" smtClean="0"/>
                  <a:t>Four coded bits (c</a:t>
                </a:r>
                <a:r>
                  <a:rPr lang="en-US" sz="1600" baseline="-25000" dirty="0" smtClean="0"/>
                  <a:t>4k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k+1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k+2</a:t>
                </a:r>
                <a:r>
                  <a:rPr lang="en-US" sz="1600" dirty="0" smtClean="0"/>
                  <a:t>, c</a:t>
                </a:r>
                <a:r>
                  <a:rPr lang="en-US" sz="1600" baseline="-25000" dirty="0"/>
                  <a:t>4</a:t>
                </a:r>
                <a:r>
                  <a:rPr lang="en-US" sz="1600" baseline="-25000" dirty="0" smtClean="0"/>
                  <a:t>k+3</a:t>
                </a:r>
                <a:r>
                  <a:rPr lang="en-US" sz="1600" dirty="0" smtClean="0"/>
                  <a:t>) are modulated to two subcarriers (</a:t>
                </a:r>
                <a:r>
                  <a:rPr lang="en-US" sz="1600" dirty="0" err="1" smtClean="0"/>
                  <a:t>X</a:t>
                </a:r>
                <a:r>
                  <a:rPr lang="en-US" sz="1600" baseline="-25000" dirty="0" err="1" smtClean="0"/>
                  <a:t>k</a:t>
                </a:r>
                <a:r>
                  <a:rPr lang="en-US" sz="1600" dirty="0" smtClean="0"/>
                  <a:t>, X</a:t>
                </a:r>
                <a:r>
                  <a:rPr lang="en-US" sz="1600" baseline="-25000" dirty="0" smtClean="0"/>
                  <a:t>P(k)</a:t>
                </a:r>
                <a:r>
                  <a:rPr lang="en-US" sz="1600" dirty="0" smtClean="0"/>
                  <a:t>);</a:t>
                </a:r>
              </a:p>
              <a:p>
                <a:pPr lvl="1" algn="just"/>
                <a:r>
                  <a:rPr lang="en-US" sz="1600" dirty="0" smtClean="0"/>
                  <a:t>The modulation is performed in 2 steps:</a:t>
                </a:r>
              </a:p>
              <a:p>
                <a:pPr lvl="2" algn="just"/>
                <a:r>
                  <a:rPr lang="en-US" sz="1400" dirty="0" smtClean="0"/>
                  <a:t>First, two QPSK points are modulated as x</a:t>
                </a:r>
                <a:r>
                  <a:rPr lang="en-US" sz="1400" baseline="-25000" dirty="0" smtClean="0"/>
                  <a:t>2k</a:t>
                </a:r>
                <a:r>
                  <a:rPr lang="en-US" sz="1400" dirty="0" smtClean="0"/>
                  <a:t> = ((2*c</a:t>
                </a:r>
                <a:r>
                  <a:rPr lang="en-US" sz="1400" baseline="-25000" dirty="0" smtClean="0"/>
                  <a:t>4k</a:t>
                </a:r>
                <a:r>
                  <a:rPr lang="en-US" sz="1400" dirty="0" smtClean="0"/>
                  <a:t>-1)+j(2*c</a:t>
                </a:r>
                <a:r>
                  <a:rPr lang="en-US" sz="1400" baseline="-25000" dirty="0" smtClean="0"/>
                  <a:t>4k+2</a:t>
                </a:r>
                <a:r>
                  <a:rPr lang="en-US" sz="1400" dirty="0" smtClean="0"/>
                  <a:t>-1))/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 smtClean="0"/>
                  <a:t>; x</a:t>
                </a:r>
                <a:r>
                  <a:rPr lang="en-US" sz="1400" baseline="-25000" dirty="0" smtClean="0"/>
                  <a:t>2k+1</a:t>
                </a:r>
                <a:r>
                  <a:rPr lang="en-US" sz="1400" dirty="0" smtClean="0"/>
                  <a:t> = </a:t>
                </a:r>
                <a:r>
                  <a:rPr lang="en-US" sz="1400" dirty="0"/>
                  <a:t>((</a:t>
                </a:r>
                <a:r>
                  <a:rPr lang="en-US" sz="1400" dirty="0" smtClean="0"/>
                  <a:t>2*c</a:t>
                </a:r>
                <a:r>
                  <a:rPr lang="en-US" sz="1400" baseline="-25000" dirty="0" smtClean="0"/>
                  <a:t>4k+1</a:t>
                </a:r>
                <a:r>
                  <a:rPr lang="en-US" sz="1400" dirty="0" smtClean="0"/>
                  <a:t>-1</a:t>
                </a:r>
                <a:r>
                  <a:rPr lang="en-US" sz="1400" dirty="0"/>
                  <a:t>)+</a:t>
                </a:r>
                <a:r>
                  <a:rPr lang="en-US" sz="1400" dirty="0" smtClean="0"/>
                  <a:t>j(2*c</a:t>
                </a:r>
                <a:r>
                  <a:rPr lang="en-US" sz="1400" baseline="-25000" dirty="0" smtClean="0"/>
                  <a:t>4k+3</a:t>
                </a:r>
                <a:r>
                  <a:rPr lang="en-US" sz="1400" dirty="0" smtClean="0"/>
                  <a:t>-1</a:t>
                </a:r>
                <a:r>
                  <a:rPr lang="en-US" sz="1400" dirty="0"/>
                  <a:t>))/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1400" dirty="0" smtClean="0"/>
                  <a:t>;</a:t>
                </a:r>
              </a:p>
              <a:p>
                <a:pPr lvl="2" algn="just"/>
                <a:r>
                  <a:rPr lang="en-US" sz="1400" dirty="0" smtClean="0"/>
                  <a:t>Second, two 16QAM points are modulated by multiplication on matrix Q;</a:t>
                </a:r>
              </a:p>
              <a:p>
                <a:pPr lvl="1" algn="just"/>
                <a:r>
                  <a:rPr lang="en-US" sz="1600" dirty="0" smtClean="0"/>
                  <a:t>In essence, SQPSK and QPSK represent normal BPSK and QPSK modulations accordingly with some precoding by Q matrix of size 2x2;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060848"/>
                <a:ext cx="7772400" cy="2808311"/>
              </a:xfrm>
              <a:blipFill rotWithShape="0">
                <a:blip r:embed="rId3"/>
                <a:stretch>
                  <a:fillRect l="-627" t="-1085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859187"/>
              </p:ext>
            </p:extLst>
          </p:nvPr>
        </p:nvGraphicFramePr>
        <p:xfrm>
          <a:off x="1450975" y="5026025"/>
          <a:ext cx="27209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2082600" imgH="660240" progId="Equation.3">
                  <p:embed/>
                </p:oleObj>
              </mc:Choice>
              <mc:Fallback>
                <p:oleObj name="Equation" r:id="rId4" imgW="20826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5026025"/>
                        <a:ext cx="2720975" cy="890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2459" y="4661022"/>
            <a:ext cx="4176901" cy="162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1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STBC for SQPSK/QSPK in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24350"/>
          </a:xfrm>
        </p:spPr>
        <p:txBody>
          <a:bodyPr/>
          <a:lstStyle/>
          <a:p>
            <a:pPr algn="just"/>
            <a:r>
              <a:rPr lang="en-US" sz="2000" dirty="0" smtClean="0"/>
              <a:t>The STBC mapping scheme with SQPSK, QPSK modulation is shown below. P(k) = N</a:t>
            </a:r>
            <a:r>
              <a:rPr lang="en-US" sz="2000" baseline="-25000" dirty="0" smtClean="0"/>
              <a:t>SD</a:t>
            </a:r>
            <a:r>
              <a:rPr lang="en-US" sz="2000" dirty="0" smtClean="0"/>
              <a:t>/2 + k, i.e. Static Tone Paring (STP) is used.</a:t>
            </a:r>
          </a:p>
          <a:p>
            <a:pPr algn="just"/>
            <a:r>
              <a:rPr lang="en-US" sz="2000" dirty="0" smtClean="0"/>
              <a:t>It occupies 8 subcarriers and extracts space-time-frequency diversity gain.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31" y="3789040"/>
            <a:ext cx="6951938" cy="256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7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STBC for OFDM in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91816"/>
          </a:xfrm>
        </p:spPr>
        <p:txBody>
          <a:bodyPr/>
          <a:lstStyle/>
          <a:p>
            <a:pPr algn="just"/>
            <a:r>
              <a:rPr lang="en-US" sz="2000" dirty="0" smtClean="0"/>
              <a:t>For 11ay data transmission it is proposed to keep the same scheme with (N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 = 1, 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= 2) as defined for 11n/ac.</a:t>
            </a:r>
          </a:p>
          <a:p>
            <a:pPr algn="just"/>
            <a:r>
              <a:rPr lang="en-US" sz="2000" dirty="0" smtClean="0"/>
              <a:t>It is proposed to introduce space-time pilots encoding as shown in figure below.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21" y="3284984"/>
            <a:ext cx="5937357" cy="309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21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15322</TotalTime>
  <Words>655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Cambria Math</vt:lpstr>
      <vt:lpstr>Times New Roman</vt:lpstr>
      <vt:lpstr>802-11-Submission</vt:lpstr>
      <vt:lpstr>Equation</vt:lpstr>
      <vt:lpstr>STBC for OFDM PHY in 11ay</vt:lpstr>
      <vt:lpstr>Introduction</vt:lpstr>
      <vt:lpstr>STBC in 11n/ac for OFDM PHY</vt:lpstr>
      <vt:lpstr>STBC in 11n/ac for OFDM PHY (Cont’d)</vt:lpstr>
      <vt:lpstr>STBC in 11n/ac for OFDM PHY (Cont’d)</vt:lpstr>
      <vt:lpstr>SQPSK OFDM Modulation in 11ay</vt:lpstr>
      <vt:lpstr>QPSK OFDM Modulation in 11ay</vt:lpstr>
      <vt:lpstr>STBC for SQPSK/QSPK in 11ay</vt:lpstr>
      <vt:lpstr>STBC for OFDM in 11ay</vt:lpstr>
      <vt:lpstr>STBC for OFDM in 11ay (Cont’d)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10011</cp:revision>
  <cp:lastPrinted>1998-02-10T13:28:06Z</cp:lastPrinted>
  <dcterms:created xsi:type="dcterms:W3CDTF">2015-03-24T14:22:58Z</dcterms:created>
  <dcterms:modified xsi:type="dcterms:W3CDTF">2017-05-07T11:59:10Z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