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01" r:id="rId2"/>
    <p:sldId id="467" r:id="rId3"/>
    <p:sldId id="619" r:id="rId4"/>
    <p:sldId id="627" r:id="rId5"/>
    <p:sldId id="628" r:id="rId6"/>
    <p:sldId id="548" r:id="rId7"/>
    <p:sldId id="616" r:id="rId8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4240" autoAdjust="0"/>
  </p:normalViewPr>
  <p:slideViewPr>
    <p:cSldViewPr>
      <p:cViewPr varScale="1">
        <p:scale>
          <a:sx n="105" d="100"/>
          <a:sy n="105" d="100"/>
        </p:scale>
        <p:origin x="-20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590" y="-9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2" y="202803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3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40" y="9619701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3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3" y="961970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3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10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2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3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3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633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174854" y="962310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447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March 2017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May 2017</a:t>
            </a:r>
            <a:endParaRPr lang="en-US" sz="1800" b="1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802.11-17/0750r0</a:t>
            </a:r>
            <a:endParaRPr lang="en-US" alt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Length Calculation in EDMG PPDU</a:t>
            </a:r>
            <a:endParaRPr lang="en-US" dirty="0" smtClean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2017-05-09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812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216491"/>
              </p:ext>
            </p:extLst>
          </p:nvPr>
        </p:nvGraphicFramePr>
        <p:xfrm>
          <a:off x="1019175" y="3371850"/>
          <a:ext cx="7067550" cy="310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17" name="Document" r:id="rId4" imgW="8950789" imgH="3925019" progId="Word.Document.8">
                  <p:embed/>
                </p:oleObj>
              </mc:Choice>
              <mc:Fallback>
                <p:oleObj name="Document" r:id="rId4" imgW="8950789" imgH="3925019" progId="Word.Document.8">
                  <p:embed/>
                  <p:pic>
                    <p:nvPicPr>
                      <p:cNvPr id="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3371850"/>
                        <a:ext cx="7067550" cy="310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b="0" dirty="0"/>
              <a:t>As the L-Header definition in the current draft, for an EDMG SC mode PPDU </a:t>
            </a:r>
            <a:r>
              <a:rPr lang="en-US" altLang="ko-KR" sz="1800" b="0" dirty="0" smtClean="0"/>
              <a:t>and </a:t>
            </a:r>
            <a:r>
              <a:rPr lang="en-US" altLang="ko-KR" sz="1800" b="0" dirty="0"/>
              <a:t>an EDMG OFDM mode PPDU, the requirement of spoofing error </a:t>
            </a:r>
            <a:r>
              <a:rPr lang="en-US" altLang="ko-KR" sz="1800" b="0" dirty="0" smtClean="0"/>
              <a:t>shall </a:t>
            </a:r>
            <a:r>
              <a:rPr lang="en-US" altLang="ko-KR" sz="1800" b="0" dirty="0"/>
              <a:t>be smaller than one symbol </a:t>
            </a:r>
            <a:r>
              <a:rPr lang="en-US" altLang="ko-KR" sz="1800" b="0" dirty="0" smtClean="0"/>
              <a:t>block. </a:t>
            </a:r>
            <a:endParaRPr lang="en-US" altLang="ko-KR" sz="1800" b="0" dirty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This </a:t>
            </a:r>
            <a:r>
              <a:rPr lang="en-US" altLang="ko-KR" sz="1800" b="0" dirty="0"/>
              <a:t>presentation proposes </a:t>
            </a:r>
            <a:r>
              <a:rPr lang="en-US" altLang="ko-KR" sz="1800" b="0" dirty="0" smtClean="0"/>
              <a:t>the method of length calculation for EDMG SC &amp; OFDM PPDUs </a:t>
            </a:r>
            <a:r>
              <a:rPr lang="en-US" altLang="ko-KR" sz="1800" b="0" dirty="0"/>
              <a:t>to meet </a:t>
            </a:r>
            <a:r>
              <a:rPr lang="en-US" altLang="ko-KR" sz="1800" b="0" dirty="0" smtClean="0"/>
              <a:t>the spoofing error requirement. </a:t>
            </a:r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42114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594188"/>
            <a:ext cx="7772400" cy="1158412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Spoofing of EDMG TXTIME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600" b="0" dirty="0"/>
              <a:t>T</a:t>
            </a:r>
            <a:r>
              <a:rPr lang="en-US" altLang="ko-KR" sz="1600" b="0" dirty="0" smtClean="0"/>
              <a:t>he DMG receiver </a:t>
            </a:r>
            <a:r>
              <a:rPr lang="en-US" altLang="ko-KR" sz="1600" b="0" dirty="0"/>
              <a:t>should hold the carrier sense signal busy during actual TXTIME, the actual TXTIME is the same as or shorter than the spoofed </a:t>
            </a:r>
            <a:r>
              <a:rPr lang="en-US" altLang="ko-KR" sz="1600" b="0" dirty="0" smtClean="0"/>
              <a:t>duration.</a:t>
            </a:r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marL="0" indent="0">
              <a:buNone/>
            </a:pPr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 smtClean="0"/>
          </a:p>
          <a:p>
            <a:pPr lvl="1"/>
            <a:endParaRPr lang="en-US" altLang="ko-KR" sz="1400" b="0" dirty="0" smtClean="0"/>
          </a:p>
          <a:p>
            <a:pPr lvl="1"/>
            <a:endParaRPr lang="en-US" altLang="ko-KR" sz="1400" dirty="0"/>
          </a:p>
          <a:p>
            <a:pPr lvl="1"/>
            <a:r>
              <a:rPr lang="en-US" altLang="ko-KR" sz="1400" b="0" dirty="0" smtClean="0"/>
              <a:t>The </a:t>
            </a:r>
            <a:r>
              <a:rPr lang="en-US" altLang="ko-KR" sz="1400" b="0" dirty="0"/>
              <a:t>spoofing error </a:t>
            </a:r>
            <a:r>
              <a:rPr lang="en-US" altLang="ko-KR" sz="1400" b="0" dirty="0" smtClean="0"/>
              <a:t>shall be </a:t>
            </a:r>
            <a:r>
              <a:rPr lang="en-US" altLang="ko-KR" sz="1400" b="0" dirty="0"/>
              <a:t>smaller than </a:t>
            </a:r>
            <a:r>
              <a:rPr lang="en-US" altLang="ko-KR" sz="1400" b="0" dirty="0" smtClean="0"/>
              <a:t>one SC symbol </a:t>
            </a:r>
            <a:r>
              <a:rPr lang="en-US" altLang="ko-KR" sz="1400" b="0" dirty="0"/>
              <a:t>block (512×Tc) and </a:t>
            </a:r>
            <a:r>
              <a:rPr lang="en-US" altLang="ko-KR" sz="1400" b="0" dirty="0" smtClean="0"/>
              <a:t>non-negative.</a:t>
            </a:r>
            <a:endParaRPr lang="en-US" altLang="ko-KR" sz="1400" b="0" dirty="0" smtClean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 smtClean="0"/>
          </a:p>
        </p:txBody>
      </p:sp>
      <p:sp>
        <p:nvSpPr>
          <p:cNvPr id="17" name="正方形/長方形 7"/>
          <p:cNvSpPr/>
          <p:nvPr/>
        </p:nvSpPr>
        <p:spPr>
          <a:xfrm>
            <a:off x="1092200" y="3444875"/>
            <a:ext cx="842963" cy="328612"/>
          </a:xfrm>
          <a:prstGeom prst="rect">
            <a:avLst/>
          </a:prstGeom>
          <a:gradFill rotWithShape="1">
            <a:gsLst>
              <a:gs pos="0">
                <a:srgbClr val="00CC99">
                  <a:tint val="50000"/>
                  <a:satMod val="300000"/>
                </a:srgbClr>
              </a:gs>
              <a:gs pos="35000">
                <a:srgbClr val="00CC99">
                  <a:tint val="37000"/>
                  <a:satMod val="300000"/>
                </a:srgbClr>
              </a:gs>
              <a:gs pos="100000">
                <a:srgbClr val="00CC9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00CC9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L-STF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18" name="正方形/長方形 8"/>
          <p:cNvSpPr/>
          <p:nvPr/>
        </p:nvSpPr>
        <p:spPr>
          <a:xfrm>
            <a:off x="2559050" y="3444875"/>
            <a:ext cx="809625" cy="328612"/>
          </a:xfrm>
          <a:prstGeom prst="rect">
            <a:avLst/>
          </a:prstGeom>
          <a:gradFill rotWithShape="1">
            <a:gsLst>
              <a:gs pos="0">
                <a:srgbClr val="00CC99">
                  <a:tint val="50000"/>
                  <a:satMod val="300000"/>
                </a:srgbClr>
              </a:gs>
              <a:gs pos="35000">
                <a:srgbClr val="00CC99">
                  <a:tint val="37000"/>
                  <a:satMod val="300000"/>
                </a:srgbClr>
              </a:gs>
              <a:gs pos="100000">
                <a:srgbClr val="00CC9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00CC9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L-Header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20" name="正方形/長方形 9"/>
          <p:cNvSpPr/>
          <p:nvPr/>
        </p:nvSpPr>
        <p:spPr>
          <a:xfrm>
            <a:off x="3368675" y="3444875"/>
            <a:ext cx="750888" cy="328612"/>
          </a:xfrm>
          <a:prstGeom prst="rect">
            <a:avLst/>
          </a:prstGeom>
          <a:gradFill rotWithShape="1">
            <a:gsLst>
              <a:gs pos="0">
                <a:srgbClr val="3333CC">
                  <a:tint val="50000"/>
                  <a:satMod val="300000"/>
                </a:srgbClr>
              </a:gs>
              <a:gs pos="35000">
                <a:srgbClr val="3333CC">
                  <a:tint val="37000"/>
                  <a:satMod val="300000"/>
                </a:srgbClr>
              </a:gs>
              <a:gs pos="100000">
                <a:srgbClr val="3333CC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3333CC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EDMG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-Header-A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21" name="正方形/長方形 10"/>
          <p:cNvSpPr/>
          <p:nvPr/>
        </p:nvSpPr>
        <p:spPr>
          <a:xfrm>
            <a:off x="1935163" y="3444875"/>
            <a:ext cx="623887" cy="328612"/>
          </a:xfrm>
          <a:prstGeom prst="rect">
            <a:avLst/>
          </a:prstGeom>
          <a:gradFill rotWithShape="1">
            <a:gsLst>
              <a:gs pos="0">
                <a:srgbClr val="00CC99">
                  <a:tint val="50000"/>
                  <a:satMod val="300000"/>
                </a:srgbClr>
              </a:gs>
              <a:gs pos="35000">
                <a:srgbClr val="00CC99">
                  <a:tint val="37000"/>
                  <a:satMod val="300000"/>
                </a:srgbClr>
              </a:gs>
              <a:gs pos="100000">
                <a:srgbClr val="00CC9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00CC9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L-CEF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22" name="正方形/長方形 11"/>
          <p:cNvSpPr/>
          <p:nvPr/>
        </p:nvSpPr>
        <p:spPr>
          <a:xfrm>
            <a:off x="5367338" y="3444875"/>
            <a:ext cx="2012950" cy="328612"/>
          </a:xfrm>
          <a:prstGeom prst="rect">
            <a:avLst/>
          </a:prstGeom>
          <a:gradFill rotWithShape="1">
            <a:gsLst>
              <a:gs pos="0">
                <a:srgbClr val="3333CC">
                  <a:tint val="50000"/>
                  <a:satMod val="300000"/>
                </a:srgbClr>
              </a:gs>
              <a:gs pos="35000">
                <a:srgbClr val="3333CC">
                  <a:tint val="37000"/>
                  <a:satMod val="300000"/>
                </a:srgbClr>
              </a:gs>
              <a:gs pos="100000">
                <a:srgbClr val="3333CC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3333CC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Data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23" name="正方形/長方形 12"/>
          <p:cNvSpPr/>
          <p:nvPr/>
        </p:nvSpPr>
        <p:spPr>
          <a:xfrm>
            <a:off x="4743450" y="3444875"/>
            <a:ext cx="623888" cy="328612"/>
          </a:xfrm>
          <a:prstGeom prst="rect">
            <a:avLst/>
          </a:prstGeom>
          <a:gradFill rotWithShape="1">
            <a:gsLst>
              <a:gs pos="0">
                <a:srgbClr val="3333CC">
                  <a:tint val="50000"/>
                  <a:satMod val="300000"/>
                </a:srgbClr>
              </a:gs>
              <a:gs pos="35000">
                <a:srgbClr val="3333CC">
                  <a:tint val="37000"/>
                  <a:satMod val="300000"/>
                </a:srgbClr>
              </a:gs>
              <a:gs pos="100000">
                <a:srgbClr val="3333CC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3333CC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E-CEF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24" name="正方形/長方形 13"/>
          <p:cNvSpPr/>
          <p:nvPr/>
        </p:nvSpPr>
        <p:spPr>
          <a:xfrm>
            <a:off x="4119563" y="3444875"/>
            <a:ext cx="623887" cy="328612"/>
          </a:xfrm>
          <a:prstGeom prst="rect">
            <a:avLst/>
          </a:prstGeom>
          <a:gradFill rotWithShape="1">
            <a:gsLst>
              <a:gs pos="0">
                <a:srgbClr val="3333CC">
                  <a:tint val="50000"/>
                  <a:satMod val="300000"/>
                </a:srgbClr>
              </a:gs>
              <a:gs pos="35000">
                <a:srgbClr val="3333CC">
                  <a:tint val="37000"/>
                  <a:satMod val="300000"/>
                </a:srgbClr>
              </a:gs>
              <a:gs pos="100000">
                <a:srgbClr val="3333CC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3333CC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E-STF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25" name="テキスト ボックス 17"/>
          <p:cNvSpPr txBox="1">
            <a:spLocks noChangeArrowheads="1"/>
          </p:cNvSpPr>
          <p:nvPr/>
        </p:nvSpPr>
        <p:spPr bwMode="auto">
          <a:xfrm>
            <a:off x="250825" y="2971800"/>
            <a:ext cx="232788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kumimoji="1" lang="en-US" altLang="ja-JP" sz="1400" b="1" dirty="0" smtClean="0">
                <a:solidFill>
                  <a:srgbClr val="000000"/>
                </a:solidFill>
                <a:ea typeface="MS Gothic" pitchFamily="49" charset="-128"/>
              </a:rPr>
              <a:t>EDMG </a:t>
            </a:r>
            <a:r>
              <a:rPr kumimoji="1" lang="en-US" altLang="ja-JP" sz="1400" b="1" dirty="0" smtClean="0">
                <a:solidFill>
                  <a:srgbClr val="000000"/>
                </a:solidFill>
                <a:ea typeface="MS Gothic" pitchFamily="49" charset="-128"/>
              </a:rPr>
              <a:t>SC &amp; OFDM </a:t>
            </a:r>
            <a:r>
              <a:rPr kumimoji="1" lang="en-US" altLang="ja-JP" sz="1400" b="1" dirty="0" smtClean="0">
                <a:solidFill>
                  <a:srgbClr val="000000"/>
                </a:solidFill>
                <a:ea typeface="MS Gothic" pitchFamily="49" charset="-128"/>
              </a:rPr>
              <a:t>PPDU</a:t>
            </a:r>
            <a:endParaRPr kumimoji="1" lang="ja-JP" altLang="en-US" sz="1400" b="1" baseline="-25000" dirty="0" smtClean="0">
              <a:solidFill>
                <a:srgbClr val="000000"/>
              </a:solidFill>
              <a:ea typeface="MS Gothic" pitchFamily="49" charset="-128"/>
            </a:endParaRPr>
          </a:p>
        </p:txBody>
      </p:sp>
      <p:cxnSp>
        <p:nvCxnSpPr>
          <p:cNvPr id="26" name="直線矢印コネクタ 19"/>
          <p:cNvCxnSpPr/>
          <p:nvPr/>
        </p:nvCxnSpPr>
        <p:spPr>
          <a:xfrm>
            <a:off x="1028700" y="3376612"/>
            <a:ext cx="7105650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arrow" w="med" len="med"/>
            <a:tailEnd type="arrow" w="med" len="med"/>
          </a:ln>
          <a:effectLst/>
        </p:spPr>
      </p:cxnSp>
      <p:sp>
        <p:nvSpPr>
          <p:cNvPr id="27" name="テキスト ボックス 20"/>
          <p:cNvSpPr txBox="1">
            <a:spLocks noChangeArrowheads="1"/>
          </p:cNvSpPr>
          <p:nvPr/>
        </p:nvSpPr>
        <p:spPr bwMode="auto">
          <a:xfrm>
            <a:off x="3981450" y="2981325"/>
            <a:ext cx="91563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kumimoji="1" lang="en-US" altLang="ja-JP" sz="1400" b="1" dirty="0" smtClean="0">
                <a:solidFill>
                  <a:srgbClr val="000000"/>
                </a:solidFill>
                <a:ea typeface="MS Gothic" pitchFamily="49" charset="-128"/>
              </a:rPr>
              <a:t>TXTIME</a:t>
            </a:r>
            <a:endParaRPr kumimoji="1" lang="ja-JP" altLang="en-US" sz="1400" b="1" baseline="-25000" dirty="0" smtClean="0">
              <a:solidFill>
                <a:srgbClr val="000000"/>
              </a:solidFill>
              <a:ea typeface="MS Gothic" pitchFamily="49" charset="-128"/>
            </a:endParaRPr>
          </a:p>
        </p:txBody>
      </p:sp>
      <p:sp>
        <p:nvSpPr>
          <p:cNvPr id="28" name="正方形/長方形 22"/>
          <p:cNvSpPr/>
          <p:nvPr/>
        </p:nvSpPr>
        <p:spPr>
          <a:xfrm>
            <a:off x="2582863" y="4176712"/>
            <a:ext cx="809625" cy="322263"/>
          </a:xfrm>
          <a:prstGeom prst="rect">
            <a:avLst/>
          </a:prstGeom>
          <a:gradFill rotWithShape="1">
            <a:gsLst>
              <a:gs pos="0">
                <a:srgbClr val="00CC99">
                  <a:tint val="50000"/>
                  <a:satMod val="300000"/>
                </a:srgbClr>
              </a:gs>
              <a:gs pos="35000">
                <a:srgbClr val="00CC99">
                  <a:tint val="37000"/>
                  <a:satMod val="300000"/>
                </a:srgbClr>
              </a:gs>
              <a:gs pos="100000">
                <a:srgbClr val="00CC9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00CC9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L-Header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29" name="正方形/長方形 23"/>
          <p:cNvSpPr/>
          <p:nvPr/>
        </p:nvSpPr>
        <p:spPr>
          <a:xfrm>
            <a:off x="1958975" y="4176712"/>
            <a:ext cx="623888" cy="322263"/>
          </a:xfrm>
          <a:prstGeom prst="rect">
            <a:avLst/>
          </a:prstGeom>
          <a:gradFill rotWithShape="1">
            <a:gsLst>
              <a:gs pos="0">
                <a:srgbClr val="00CC99">
                  <a:tint val="50000"/>
                  <a:satMod val="300000"/>
                </a:srgbClr>
              </a:gs>
              <a:gs pos="35000">
                <a:srgbClr val="00CC99">
                  <a:tint val="37000"/>
                  <a:satMod val="300000"/>
                </a:srgbClr>
              </a:gs>
              <a:gs pos="100000">
                <a:srgbClr val="00CC9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00CC9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L-CEF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30" name="正方形/長方形 26"/>
          <p:cNvSpPr/>
          <p:nvPr/>
        </p:nvSpPr>
        <p:spPr>
          <a:xfrm>
            <a:off x="3389313" y="4176712"/>
            <a:ext cx="5070475" cy="322263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rgbClr val="000000"/>
            </a:solidFill>
            <a:prstDash val="sysDot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1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DMG payload</a:t>
            </a:r>
            <a:endParaRPr kumimoji="1" lang="ja-JP" altLang="en-US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31" name="テキスト ボックス 27"/>
          <p:cNvSpPr txBox="1">
            <a:spLocks noChangeArrowheads="1"/>
          </p:cNvSpPr>
          <p:nvPr/>
        </p:nvSpPr>
        <p:spPr bwMode="auto">
          <a:xfrm>
            <a:off x="250825" y="3786187"/>
            <a:ext cx="192873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kumimoji="1" lang="en-US" altLang="ja-JP" sz="1400" b="1" dirty="0" smtClean="0">
                <a:solidFill>
                  <a:srgbClr val="000000"/>
                </a:solidFill>
                <a:ea typeface="MS Gothic" pitchFamily="49" charset="-128"/>
              </a:rPr>
              <a:t>DMG SC mode PPDU </a:t>
            </a:r>
            <a:endParaRPr kumimoji="1" lang="ja-JP" altLang="en-US" sz="1400" b="1" baseline="-25000" dirty="0" smtClean="0">
              <a:solidFill>
                <a:srgbClr val="000000"/>
              </a:solidFill>
              <a:ea typeface="MS Gothic" pitchFamily="49" charset="-128"/>
            </a:endParaRPr>
          </a:p>
        </p:txBody>
      </p:sp>
      <p:cxnSp>
        <p:nvCxnSpPr>
          <p:cNvPr id="32" name="直線矢印コネクタ 29"/>
          <p:cNvCxnSpPr>
            <a:cxnSpLocks noChangeShapeType="1"/>
          </p:cNvCxnSpPr>
          <p:nvPr/>
        </p:nvCxnSpPr>
        <p:spPr bwMode="auto">
          <a:xfrm>
            <a:off x="7667625" y="4772025"/>
            <a:ext cx="504825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直線矢印コネクタ 33"/>
          <p:cNvCxnSpPr>
            <a:cxnSpLocks noChangeShapeType="1"/>
          </p:cNvCxnSpPr>
          <p:nvPr/>
        </p:nvCxnSpPr>
        <p:spPr bwMode="auto">
          <a:xfrm flipH="1">
            <a:off x="8459788" y="4772025"/>
            <a:ext cx="360362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テキスト ボックス 35"/>
          <p:cNvSpPr txBox="1">
            <a:spLocks noChangeArrowheads="1"/>
          </p:cNvSpPr>
          <p:nvPr/>
        </p:nvSpPr>
        <p:spPr bwMode="auto">
          <a:xfrm>
            <a:off x="7380288" y="5026223"/>
            <a:ext cx="131311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kumimoji="1" lang="en-US" altLang="ja-JP" sz="1400" b="1" dirty="0" smtClean="0">
                <a:solidFill>
                  <a:srgbClr val="000000"/>
                </a:solidFill>
                <a:ea typeface="MS Gothic" pitchFamily="49" charset="-128"/>
              </a:rPr>
              <a:t>Spoofing </a:t>
            </a:r>
            <a:r>
              <a:rPr kumimoji="1" lang="en-US" altLang="ja-JP" sz="1400" b="1" dirty="0" smtClean="0">
                <a:solidFill>
                  <a:srgbClr val="000000"/>
                </a:solidFill>
                <a:ea typeface="MS Gothic" pitchFamily="49" charset="-128"/>
              </a:rPr>
              <a:t>error</a:t>
            </a:r>
            <a:endParaRPr kumimoji="1" lang="en-US" altLang="ja-JP" sz="1400" b="1" dirty="0" smtClean="0">
              <a:solidFill>
                <a:srgbClr val="000000"/>
              </a:solidFill>
              <a:ea typeface="MS Gothic" pitchFamily="49" charset="-128"/>
            </a:endParaRPr>
          </a:p>
        </p:txBody>
      </p:sp>
      <p:sp>
        <p:nvSpPr>
          <p:cNvPr id="35" name="正方形/長方形 33"/>
          <p:cNvSpPr/>
          <p:nvPr/>
        </p:nvSpPr>
        <p:spPr>
          <a:xfrm>
            <a:off x="7370763" y="3444875"/>
            <a:ext cx="801687" cy="328612"/>
          </a:xfrm>
          <a:prstGeom prst="rect">
            <a:avLst/>
          </a:prstGeom>
          <a:gradFill rotWithShape="1">
            <a:gsLst>
              <a:gs pos="0">
                <a:srgbClr val="3333CC">
                  <a:tint val="50000"/>
                  <a:satMod val="300000"/>
                </a:srgbClr>
              </a:gs>
              <a:gs pos="35000">
                <a:srgbClr val="3333CC">
                  <a:tint val="37000"/>
                  <a:satMod val="300000"/>
                </a:srgbClr>
              </a:gs>
              <a:gs pos="100000">
                <a:srgbClr val="3333CC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3333CC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TRN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36" name="正方形/長方形 34"/>
          <p:cNvSpPr/>
          <p:nvPr/>
        </p:nvSpPr>
        <p:spPr>
          <a:xfrm>
            <a:off x="1116013" y="4171950"/>
            <a:ext cx="842962" cy="328612"/>
          </a:xfrm>
          <a:prstGeom prst="rect">
            <a:avLst/>
          </a:prstGeom>
          <a:gradFill rotWithShape="1">
            <a:gsLst>
              <a:gs pos="0">
                <a:srgbClr val="00CC99">
                  <a:tint val="50000"/>
                  <a:satMod val="300000"/>
                </a:srgbClr>
              </a:gs>
              <a:gs pos="35000">
                <a:srgbClr val="00CC99">
                  <a:tint val="37000"/>
                  <a:satMod val="300000"/>
                </a:srgbClr>
              </a:gs>
              <a:gs pos="100000">
                <a:srgbClr val="00CC9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00CC9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44926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L-STF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cxnSp>
        <p:nvCxnSpPr>
          <p:cNvPr id="37" name="直線矢印コネクタ 29"/>
          <p:cNvCxnSpPr>
            <a:cxnSpLocks noChangeShapeType="1"/>
          </p:cNvCxnSpPr>
          <p:nvPr/>
        </p:nvCxnSpPr>
        <p:spPr bwMode="auto">
          <a:xfrm>
            <a:off x="3392488" y="4649787"/>
            <a:ext cx="5067300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テキスト ボックス 35"/>
          <p:cNvSpPr txBox="1">
            <a:spLocks noChangeArrowheads="1"/>
          </p:cNvSpPr>
          <p:nvPr/>
        </p:nvSpPr>
        <p:spPr bwMode="auto">
          <a:xfrm>
            <a:off x="5562600" y="4649787"/>
            <a:ext cx="6463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kumimoji="1" lang="en-US" altLang="ja-JP" sz="1400" b="1" i="1" dirty="0" smtClean="0">
                <a:solidFill>
                  <a:srgbClr val="000000"/>
                </a:solidFill>
                <a:ea typeface="MS Gothic" pitchFamily="49" charset="-128"/>
              </a:rPr>
              <a:t>N</a:t>
            </a:r>
            <a:r>
              <a:rPr kumimoji="1" lang="en-US" altLang="ja-JP" sz="1400" b="1" i="1" baseline="-25000" dirty="0" smtClean="0">
                <a:solidFill>
                  <a:srgbClr val="000000"/>
                </a:solidFill>
                <a:ea typeface="MS Gothic" pitchFamily="49" charset="-128"/>
              </a:rPr>
              <a:t>BLKS</a:t>
            </a:r>
            <a:r>
              <a:rPr kumimoji="1" lang="en-US" altLang="ja-JP" sz="1400" b="1" baseline="-25000" dirty="0" smtClean="0">
                <a:solidFill>
                  <a:srgbClr val="000000"/>
                </a:solidFill>
                <a:ea typeface="MS Gothic" pitchFamily="49" charset="-128"/>
              </a:rPr>
              <a:t> </a:t>
            </a:r>
            <a:endParaRPr kumimoji="1" lang="ja-JP" altLang="en-US" sz="1400" b="1" baseline="-25000" dirty="0" smtClean="0">
              <a:solidFill>
                <a:srgbClr val="000000"/>
              </a:solidFill>
              <a:ea typeface="MS Gothic" pitchFamily="49" charset="-128"/>
            </a:endParaRPr>
          </a:p>
        </p:txBody>
      </p:sp>
      <p:grpSp>
        <p:nvGrpSpPr>
          <p:cNvPr id="39" name="グループ化 32"/>
          <p:cNvGrpSpPr>
            <a:grpSpLocks/>
          </p:cNvGrpSpPr>
          <p:nvPr/>
        </p:nvGrpSpPr>
        <p:grpSpPr bwMode="auto">
          <a:xfrm>
            <a:off x="8172450" y="3265487"/>
            <a:ext cx="287338" cy="1651000"/>
            <a:chOff x="8172400" y="4437112"/>
            <a:chExt cx="216024" cy="2015493"/>
          </a:xfrm>
        </p:grpSpPr>
        <p:cxnSp>
          <p:nvCxnSpPr>
            <p:cNvPr id="40" name="直線コネクタ 2"/>
            <p:cNvCxnSpPr>
              <a:cxnSpLocks noChangeShapeType="1"/>
            </p:cNvCxnSpPr>
            <p:nvPr/>
          </p:nvCxnSpPr>
          <p:spPr bwMode="auto">
            <a:xfrm>
              <a:off x="8172400" y="4437112"/>
              <a:ext cx="0" cy="2015493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" name="直線コネクタ 30"/>
            <p:cNvCxnSpPr>
              <a:cxnSpLocks noChangeShapeType="1"/>
            </p:cNvCxnSpPr>
            <p:nvPr/>
          </p:nvCxnSpPr>
          <p:spPr bwMode="auto">
            <a:xfrm>
              <a:off x="8388424" y="4437112"/>
              <a:ext cx="0" cy="2015493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28100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594188"/>
            <a:ext cx="7772400" cy="1158412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MCS value in L-Header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600" b="0" dirty="0"/>
              <a:t>The number of SC symbol </a:t>
            </a:r>
            <a:r>
              <a:rPr lang="en-US" altLang="ko-KR" sz="1600" b="0" dirty="0" smtClean="0"/>
              <a:t>blocks that is used for the calculation of EDMG TXTIME can </a:t>
            </a:r>
            <a:r>
              <a:rPr lang="en-US" altLang="ko-KR" sz="1600" b="0" dirty="0"/>
              <a:t>be different according to MCS.</a:t>
            </a:r>
          </a:p>
          <a:p>
            <a:pPr lvl="1"/>
            <a:r>
              <a:rPr lang="en-US" altLang="ko-KR" sz="1400" b="0" dirty="0" smtClean="0"/>
              <a:t>QPSK</a:t>
            </a:r>
            <a:r>
              <a:rPr lang="en-US" altLang="ko-KR" sz="1400" b="0" dirty="0"/>
              <a:t>, 16QAM, and 64QAM MCSs provide resolution of one symbol block (512×T_c) and the maximum PPDU duration is smaller than 2 </a:t>
            </a:r>
            <a:r>
              <a:rPr lang="en-US" altLang="ko-KR" sz="1400" b="0" dirty="0" err="1"/>
              <a:t>ms</a:t>
            </a:r>
            <a:r>
              <a:rPr lang="en-US" altLang="ko-KR" sz="1400" b="0" dirty="0"/>
              <a:t> (</a:t>
            </a:r>
            <a:r>
              <a:rPr lang="en-US" altLang="ko-KR" sz="1400" b="0" dirty="0" err="1"/>
              <a:t>aPPDUMaxTime</a:t>
            </a:r>
            <a:r>
              <a:rPr lang="en-US" altLang="ko-KR" sz="1400" b="0" dirty="0"/>
              <a:t>).</a:t>
            </a:r>
          </a:p>
          <a:p>
            <a:pPr lvl="1"/>
            <a:r>
              <a:rPr lang="en-US" altLang="ko-KR" sz="1400" b="0" dirty="0" smtClean="0"/>
              <a:t>BPSK </a:t>
            </a:r>
            <a:r>
              <a:rPr lang="en-US" altLang="ko-KR" sz="1400" b="0" dirty="0"/>
              <a:t>MCS provides resolution of one symbol block (512×T_c) or two symbol blocks (</a:t>
            </a:r>
            <a:r>
              <a:rPr lang="en-US" altLang="ko-KR" sz="1400" b="0" dirty="0" smtClean="0"/>
              <a:t>1024×T_c</a:t>
            </a:r>
            <a:r>
              <a:rPr lang="en-US" altLang="ko-KR" sz="1400" b="0" dirty="0"/>
              <a:t>) and the maximum PPDU duration reaches 2 </a:t>
            </a:r>
            <a:r>
              <a:rPr lang="en-US" altLang="ko-KR" sz="1400" b="0" dirty="0" err="1"/>
              <a:t>ms</a:t>
            </a:r>
            <a:r>
              <a:rPr lang="en-US" altLang="ko-KR" sz="1400" b="0" dirty="0"/>
              <a:t>(</a:t>
            </a:r>
            <a:r>
              <a:rPr lang="en-US" altLang="ko-KR" sz="1400" b="0" dirty="0" err="1"/>
              <a:t>aPPDUMaxTime</a:t>
            </a:r>
            <a:r>
              <a:rPr lang="en-US" altLang="ko-KR" sz="1400" b="0" dirty="0" smtClean="0"/>
              <a:t>).</a:t>
            </a:r>
          </a:p>
          <a:p>
            <a:pPr marL="457200" lvl="1" indent="0">
              <a:buNone/>
            </a:pPr>
            <a:r>
              <a:rPr lang="en-US" altLang="ko-KR" sz="1400" dirty="0" smtClean="0">
                <a:sym typeface="Wingdings" panose="05000000000000000000" pitchFamily="2" charset="2"/>
              </a:rPr>
              <a:t>       </a:t>
            </a:r>
            <a:r>
              <a:rPr lang="en-US" altLang="ko-KR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the spoofing error requirement can be guaranteed by using training length together. </a:t>
            </a:r>
            <a:endParaRPr lang="en-US" altLang="ko-KR" sz="1400" b="0" dirty="0" smtClean="0">
              <a:solidFill>
                <a:srgbClr val="FF0000"/>
              </a:solidFill>
            </a:endParaRPr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989914"/>
            <a:ext cx="4191000" cy="2487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237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594188"/>
            <a:ext cx="7772400" cy="1158412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 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length calculation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600" b="0" dirty="0" smtClean="0"/>
              <a:t>If the TXTIME of EDMG PPDU is short, </a:t>
            </a:r>
            <a:r>
              <a:rPr lang="en-US" altLang="ko-KR" sz="1600" b="0" dirty="0"/>
              <a:t>QPSK, 16QAM, and 64QAM MCSs </a:t>
            </a:r>
            <a:r>
              <a:rPr lang="en-US" altLang="ko-KR" sz="1600" b="0" dirty="0" smtClean="0"/>
              <a:t>can be used for the calculation. It guarantees </a:t>
            </a:r>
            <a:r>
              <a:rPr lang="en-US" altLang="ko-KR" sz="1600" b="0" dirty="0"/>
              <a:t>a maximum spoofing error </a:t>
            </a:r>
            <a:r>
              <a:rPr lang="en-US" altLang="ko-KR" sz="1600" b="0" dirty="0" smtClean="0"/>
              <a:t>by selecting an appropriate </a:t>
            </a:r>
            <a:r>
              <a:rPr lang="en-US" altLang="ko-KR" sz="1600" b="0" dirty="0"/>
              <a:t>value for </a:t>
            </a:r>
            <a:r>
              <a:rPr lang="en-US" altLang="ko-KR" sz="1600" b="0" i="1" dirty="0" smtClean="0"/>
              <a:t>Length</a:t>
            </a:r>
            <a:r>
              <a:rPr lang="en-US" altLang="ko-KR" sz="1600" b="0" dirty="0"/>
              <a:t> </a:t>
            </a:r>
            <a:r>
              <a:rPr lang="en-US" altLang="ko-KR" sz="1600" b="0" dirty="0" smtClean="0"/>
              <a:t>field.</a:t>
            </a:r>
          </a:p>
          <a:p>
            <a:endParaRPr lang="en-US" altLang="ko-KR" sz="1600" b="0" dirty="0"/>
          </a:p>
          <a:p>
            <a:r>
              <a:rPr lang="en-US" altLang="ko-KR" sz="1600" b="0" dirty="0"/>
              <a:t>If </a:t>
            </a:r>
            <a:r>
              <a:rPr lang="en-US" altLang="ko-KR" sz="1600" b="0" dirty="0" smtClean="0"/>
              <a:t>the TXTIME of EDMG PPDU </a:t>
            </a:r>
            <a:r>
              <a:rPr lang="en-US" altLang="ko-KR" sz="1600" b="0" dirty="0"/>
              <a:t>is </a:t>
            </a:r>
            <a:r>
              <a:rPr lang="en-US" altLang="ko-KR" sz="1600" b="0" dirty="0" smtClean="0"/>
              <a:t>long, </a:t>
            </a:r>
            <a:r>
              <a:rPr lang="en-US" altLang="ko-KR" sz="1600" b="0" dirty="0"/>
              <a:t>BPSK MCS </a:t>
            </a:r>
            <a:r>
              <a:rPr lang="en-US" altLang="ko-KR" sz="1600" b="0" dirty="0" smtClean="0"/>
              <a:t>should </a:t>
            </a:r>
            <a:r>
              <a:rPr lang="en-US" altLang="ko-KR" sz="1600" b="0" dirty="0"/>
              <a:t>be used </a:t>
            </a:r>
            <a:r>
              <a:rPr lang="en-US" altLang="ko-KR" sz="1600" b="0" dirty="0" smtClean="0"/>
              <a:t>with TRN length in </a:t>
            </a:r>
            <a:r>
              <a:rPr lang="en-US" altLang="ko-KR" sz="1600" b="0" dirty="0"/>
              <a:t>order to guarantee a maximum spoofing error by selecting an appropriate value for </a:t>
            </a:r>
            <a:r>
              <a:rPr lang="en-US" altLang="ko-KR" sz="1600" b="0" i="1" dirty="0"/>
              <a:t>Length and </a:t>
            </a:r>
            <a:r>
              <a:rPr lang="en-US" altLang="ko-KR" sz="1600" b="0" i="1" dirty="0" smtClean="0"/>
              <a:t>TRN-LEN</a:t>
            </a:r>
            <a:r>
              <a:rPr lang="en-US" altLang="ko-KR" sz="1600" b="0" dirty="0" smtClean="0"/>
              <a:t> </a:t>
            </a:r>
            <a:r>
              <a:rPr lang="en-US" altLang="ko-KR" sz="1600" b="0" dirty="0"/>
              <a:t>f</a:t>
            </a:r>
            <a:r>
              <a:rPr lang="en-US" altLang="ko-KR" sz="1600" b="0" dirty="0" smtClean="0"/>
              <a:t>ields together.</a:t>
            </a:r>
            <a:endParaRPr lang="en-US" altLang="ko-KR" sz="1600" b="0" dirty="0"/>
          </a:p>
          <a:p>
            <a:endParaRPr lang="en-US" altLang="ko-KR" sz="1600" b="0" dirty="0"/>
          </a:p>
          <a:p>
            <a:endParaRPr lang="en-US" altLang="ko-KR" sz="1400" b="0" dirty="0" smtClean="0"/>
          </a:p>
        </p:txBody>
      </p:sp>
    </p:spTree>
    <p:extLst>
      <p:ext uri="{BB962C8B-B14F-4D97-AF65-F5344CB8AC3E}">
        <p14:creationId xmlns:p14="http://schemas.microsoft.com/office/powerpoint/2010/main" val="135687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According to the length of EDMG PPDU, available MCSs are changed.</a:t>
            </a:r>
          </a:p>
          <a:p>
            <a:endParaRPr lang="en-US" altLang="ko-KR" sz="1800" b="0" dirty="0"/>
          </a:p>
          <a:p>
            <a:r>
              <a:rPr lang="en-US" altLang="ko-KR" sz="1800" b="0" dirty="0" smtClean="0"/>
              <a:t>In the long EDMG packet case, an appropriate training length value should be used to guarantee </a:t>
            </a:r>
            <a:r>
              <a:rPr lang="en-US" altLang="ko-KR" sz="1800" b="0" dirty="0"/>
              <a:t>the spoofing error </a:t>
            </a:r>
            <a:r>
              <a:rPr lang="en-US" altLang="ko-KR" sz="1800" b="0" dirty="0" smtClean="0"/>
              <a:t>requirement.  </a:t>
            </a:r>
          </a:p>
          <a:p>
            <a:pPr marL="0" indent="0">
              <a:buNone/>
            </a:pPr>
            <a:endParaRPr lang="en-US" altLang="ko-KR" sz="1800" b="0" dirty="0"/>
          </a:p>
          <a:p>
            <a:r>
              <a:rPr lang="en-US" altLang="ko-KR" sz="1800" b="0" dirty="0" smtClean="0"/>
              <a:t>We propose the length calculation should be defined into </a:t>
            </a:r>
            <a:r>
              <a:rPr lang="en-US" altLang="ko-KR" sz="1800" b="0" dirty="0"/>
              <a:t>the specification body as an </a:t>
            </a:r>
            <a:r>
              <a:rPr lang="en-US" altLang="ko-KR" sz="1800" b="0" dirty="0" smtClean="0"/>
              <a:t>informative.</a:t>
            </a:r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1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SP/M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/>
              <a:t>Do you agree to include the text for the length calculation proposed in (11-17-0788-00-00ay-Length Calculation in EDMG PPDU-Draft text) into the specification body as an informative text?</a:t>
            </a:r>
            <a:endParaRPr lang="en-US" altLang="ko-KR" sz="18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64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190898</TotalTime>
  <Words>499</Words>
  <Application>Microsoft Office PowerPoint</Application>
  <PresentationFormat>화면 슬라이드 쇼(4:3)</PresentationFormat>
  <Paragraphs>98</Paragraphs>
  <Slides>7</Slides>
  <Notes>7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ACcord Submission Template</vt:lpstr>
      <vt:lpstr>Microsoft Word 97 - 2003 Document</vt:lpstr>
      <vt:lpstr>Length Calculation in EDMG PPDU</vt:lpstr>
      <vt:lpstr>Introduction </vt:lpstr>
      <vt:lpstr>Spoofing of EDMG TXTIME</vt:lpstr>
      <vt:lpstr>MCS value in L-Header</vt:lpstr>
      <vt:lpstr>Method of length calculation</vt:lpstr>
      <vt:lpstr>Conclusion</vt:lpstr>
      <vt:lpstr>SP/M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admin</cp:lastModifiedBy>
  <cp:revision>2441</cp:revision>
  <cp:lastPrinted>2017-01-11T10:11:33Z</cp:lastPrinted>
  <dcterms:created xsi:type="dcterms:W3CDTF">2009-12-02T19:05:24Z</dcterms:created>
  <dcterms:modified xsi:type="dcterms:W3CDTF">2017-05-08T11:51:27Z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