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86" r:id="rId3"/>
    <p:sldId id="283" r:id="rId4"/>
    <p:sldId id="296" r:id="rId5"/>
    <p:sldId id="298" r:id="rId6"/>
    <p:sldId id="299" r:id="rId7"/>
    <p:sldId id="281" r:id="rId8"/>
    <p:sldId id="297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B8B"/>
    <a:srgbClr val="FF656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31" autoAdjust="0"/>
    <p:restoredTop sz="83352" autoAdjust="0"/>
  </p:normalViewPr>
  <p:slideViewPr>
    <p:cSldViewPr>
      <p:cViewPr varScale="1">
        <p:scale>
          <a:sx n="75" d="100"/>
          <a:sy n="75" d="100"/>
        </p:scale>
        <p:origin x="-2280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790" y="-1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Recap</a:t>
            </a:r>
            <a:r>
              <a:rPr lang="en-US" altLang="ko-KR" baseline="0" dirty="0" smtClean="0"/>
              <a:t> on previous contribution 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802.11-15/0496r5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(Marvell Semiconductor)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A4C469B6-0354-4D64-BCEB-6541BE9EF06F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3561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802.11-15/0496r5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(Marvell Semiconductor)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A4C469B6-0354-4D64-BCEB-6541BE9EF06F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011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802.11-15/0496r5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(Marvell Semiconductor)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A4C469B6-0354-4D64-BCEB-6541BE9EF06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805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This</a:t>
            </a:r>
            <a:r>
              <a:rPr lang="en-US" altLang="ko-KR" baseline="0" dirty="0" smtClean="0"/>
              <a:t> is the table calculating the number of short SSW that can be transmitted during the SSW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802.11-15/0496r5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(Marvell Semiconductor)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A4C469B6-0354-4D64-BCEB-6541BE9EF06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058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Saehee</a:t>
            </a:r>
            <a:r>
              <a:rPr lang="en-US" altLang="ko-KR" dirty="0" smtClean="0"/>
              <a:t> Bang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Saehee</a:t>
            </a:r>
            <a:r>
              <a:rPr lang="en-US" altLang="ko-KR" dirty="0" smtClean="0"/>
              <a:t> Bang</a:t>
            </a:r>
            <a:r>
              <a:rPr lang="en-US" dirty="0" smtClean="0"/>
              <a:t>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486400" y="346501"/>
            <a:ext cx="2946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doc.:</a:t>
            </a:r>
            <a:r>
              <a:rPr lang="en-US" baseline="0" dirty="0" smtClean="0"/>
              <a:t> IEEE </a:t>
            </a:r>
            <a:r>
              <a:rPr lang="en-US" baseline="0" dirty="0" smtClean="0"/>
              <a:t>802.11-17/0745r0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 2017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Saehee</a:t>
            </a:r>
            <a:r>
              <a:rPr lang="en-US" altLang="ko-KR" dirty="0" smtClean="0"/>
              <a:t> Bang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 smtClean="0"/>
              <a:t>  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Short SSW Frame for </a:t>
            </a:r>
            <a:r>
              <a:rPr lang="en-US" altLang="en-US" dirty="0" smtClean="0"/>
              <a:t>A-BFT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2017-05-08</a:t>
            </a:r>
            <a:endParaRPr lang="en-US" altLang="en-US" sz="2000" b="0" dirty="0" smtClean="0"/>
          </a:p>
          <a:p>
            <a:pPr algn="ctr">
              <a:buFontTx/>
              <a:buNone/>
            </a:pPr>
            <a:endParaRPr lang="en-US" altLang="en-US" sz="2000" b="0" dirty="0" smtClean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434429"/>
              </p:ext>
            </p:extLst>
          </p:nvPr>
        </p:nvGraphicFramePr>
        <p:xfrm>
          <a:off x="381001" y="2534920"/>
          <a:ext cx="8305800" cy="25958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Saehee</a:t>
                      </a:r>
                      <a:r>
                        <a:rPr lang="en-US" sz="1600" baseline="0" dirty="0" smtClean="0"/>
                        <a:t> Bang</a:t>
                      </a:r>
                      <a:endParaRPr lang="en-US" sz="16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LG Electronics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600" dirty="0" smtClean="0"/>
                        <a:t>saehee.bang@lge.com</a:t>
                      </a:r>
                      <a:endParaRPr lang="en-US" altLang="ko-K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SungJin</a:t>
                      </a:r>
                      <a:r>
                        <a:rPr lang="en-US" sz="1600" dirty="0" smtClean="0"/>
                        <a:t> Park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allean.park@lge.com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JinSoo</a:t>
                      </a:r>
                      <a:r>
                        <a:rPr lang="en-US" sz="1600" baseline="0" dirty="0" smtClean="0"/>
                        <a:t> Choi</a:t>
                      </a:r>
                      <a:endParaRPr lang="en-US" sz="16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js.choi@lge.com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JinMin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jinmin1230.kim@lge.com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 G.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600" dirty="0" smtClean="0"/>
                        <a:t>sanggook.kim@lge.com</a:t>
                      </a:r>
                      <a:endParaRPr lang="en-US" altLang="ko-K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</a:t>
            </a:r>
            <a:r>
              <a:rPr lang="en-US" dirty="0"/>
              <a:t>contribution </a:t>
            </a:r>
            <a:r>
              <a:rPr lang="en-US" dirty="0" smtClean="0"/>
              <a:t>propose to how indicate the number of short SSW frame in A-BFT to </a:t>
            </a:r>
            <a:r>
              <a:rPr lang="en-US" dirty="0"/>
              <a:t>support to apply the transmission of “short SSW frame” for 11ay.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72091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ecap</a:t>
            </a:r>
            <a:br>
              <a:rPr lang="en-US" dirty="0" smtClean="0"/>
            </a:br>
            <a:endParaRPr lang="en-US" sz="2400" b="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728" y="1791661"/>
            <a:ext cx="7840872" cy="4572000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Methods in order to transmit short SSW frame in </a:t>
            </a:r>
            <a:r>
              <a:rPr lang="en-US" altLang="ko-KR" sz="2000" dirty="0" smtClean="0"/>
              <a:t>A-BFT was passed. (associated STA)</a:t>
            </a:r>
          </a:p>
          <a:p>
            <a:pPr lvl="1"/>
            <a:r>
              <a:rPr lang="en-US" altLang="ko-KR" sz="1600" u="sng" dirty="0" smtClean="0"/>
              <a:t>Short SSW can be used in Fixed </a:t>
            </a:r>
            <a:r>
              <a:rPr lang="en-US" altLang="ko-KR" sz="1600" u="sng" dirty="0"/>
              <a:t>SSW slot duration</a:t>
            </a:r>
            <a:endParaRPr lang="en-US" sz="2000" dirty="0" smtClean="0">
              <a:sym typeface="Wingdings" panose="05000000000000000000" pitchFamily="2" charset="2"/>
            </a:endParaRPr>
          </a:p>
          <a:p>
            <a:endParaRPr lang="en-US" sz="2000" dirty="0">
              <a:sym typeface="Wingdings" panose="05000000000000000000" pitchFamily="2" charset="2"/>
            </a:endParaRPr>
          </a:p>
          <a:p>
            <a:endParaRPr lang="en-US" sz="2000" dirty="0" smtClean="0">
              <a:sym typeface="Wingdings" panose="05000000000000000000" pitchFamily="2" charset="2"/>
            </a:endParaRPr>
          </a:p>
          <a:p>
            <a:endParaRPr lang="en-US" sz="2000" dirty="0">
              <a:sym typeface="Wingdings" panose="05000000000000000000" pitchFamily="2" charset="2"/>
            </a:endParaRPr>
          </a:p>
          <a:p>
            <a:endParaRPr lang="en-US" sz="20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000" dirty="0" smtClean="0">
              <a:sym typeface="Wingdings" panose="05000000000000000000" pitchFamily="2" charset="2"/>
            </a:endParaRPr>
          </a:p>
          <a:p>
            <a:endParaRPr lang="en-US" sz="2000" dirty="0">
              <a:sym typeface="Wingdings" panose="05000000000000000000" pitchFamily="2" charset="2"/>
            </a:endParaRPr>
          </a:p>
          <a:p>
            <a:endParaRPr lang="en-US" sz="2000" dirty="0" smtClean="0">
              <a:sym typeface="Wingdings" panose="05000000000000000000" pitchFamily="2" charset="2"/>
            </a:endParaRPr>
          </a:p>
          <a:p>
            <a:r>
              <a:rPr lang="en-US" sz="2000" dirty="0" smtClean="0">
                <a:sym typeface="Wingdings" panose="05000000000000000000" pitchFamily="2" charset="2"/>
              </a:rPr>
              <a:t>The related parameters should be modified to support short SSW frame in A-BFT.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  <p:cxnSp>
        <p:nvCxnSpPr>
          <p:cNvPr id="12" name="직선 연결선 11"/>
          <p:cNvCxnSpPr/>
          <p:nvPr/>
        </p:nvCxnSpPr>
        <p:spPr bwMode="auto">
          <a:xfrm flipV="1">
            <a:off x="2521578" y="3983895"/>
            <a:ext cx="4539785" cy="70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sp>
        <p:nvSpPr>
          <p:cNvPr id="13" name="직사각형 12"/>
          <p:cNvSpPr/>
          <p:nvPr/>
        </p:nvSpPr>
        <p:spPr bwMode="auto">
          <a:xfrm>
            <a:off x="2663365" y="3717963"/>
            <a:ext cx="443406" cy="290731"/>
          </a:xfrm>
          <a:prstGeom prst="rect">
            <a:avLst/>
          </a:prstGeom>
          <a:solidFill>
            <a:srgbClr val="FF8B8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168813" y="3717963"/>
            <a:ext cx="84132" cy="2907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그룹 14"/>
          <p:cNvGrpSpPr/>
          <p:nvPr/>
        </p:nvGrpSpPr>
        <p:grpSpPr>
          <a:xfrm>
            <a:off x="2663805" y="3608975"/>
            <a:ext cx="600047" cy="414796"/>
            <a:chOff x="1622242" y="3442461"/>
            <a:chExt cx="600047" cy="1837090"/>
          </a:xfrm>
        </p:grpSpPr>
        <p:cxnSp>
          <p:nvCxnSpPr>
            <p:cNvPr id="16" name="직선 연결선 15"/>
            <p:cNvCxnSpPr/>
            <p:nvPr/>
          </p:nvCxnSpPr>
          <p:spPr bwMode="auto">
            <a:xfrm>
              <a:off x="1622242" y="3447442"/>
              <a:ext cx="0" cy="5986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직선 연결선 16"/>
            <p:cNvCxnSpPr/>
            <p:nvPr/>
          </p:nvCxnSpPr>
          <p:spPr bwMode="auto">
            <a:xfrm>
              <a:off x="2217527" y="3442461"/>
              <a:ext cx="4762" cy="18370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8" name="직사각형 17"/>
          <p:cNvSpPr/>
          <p:nvPr/>
        </p:nvSpPr>
        <p:spPr bwMode="auto">
          <a:xfrm>
            <a:off x="4033382" y="3722458"/>
            <a:ext cx="443406" cy="2907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4538831" y="3722458"/>
            <a:ext cx="84132" cy="2907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3486418" y="3715337"/>
            <a:ext cx="264838" cy="304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ko-KR" altLang="en-US" sz="1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직선 연결선 20"/>
          <p:cNvCxnSpPr/>
          <p:nvPr/>
        </p:nvCxnSpPr>
        <p:spPr bwMode="auto">
          <a:xfrm flipH="1">
            <a:off x="1387791" y="3994094"/>
            <a:ext cx="1275575" cy="28015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직선 연결선 21"/>
          <p:cNvCxnSpPr/>
          <p:nvPr/>
        </p:nvCxnSpPr>
        <p:spPr bwMode="auto">
          <a:xfrm>
            <a:off x="3106771" y="3990410"/>
            <a:ext cx="1710995" cy="26204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23" name="직사각형 22"/>
          <p:cNvSpPr/>
          <p:nvPr/>
        </p:nvSpPr>
        <p:spPr bwMode="auto">
          <a:xfrm>
            <a:off x="7779504" y="4578658"/>
            <a:ext cx="533274" cy="3321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SSW</a:t>
            </a:r>
            <a:endParaRPr lang="ko-KR" altLang="en-US" sz="1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직사각형 23"/>
          <p:cNvSpPr/>
          <p:nvPr/>
        </p:nvSpPr>
        <p:spPr bwMode="auto">
          <a:xfrm>
            <a:off x="5013268" y="4580472"/>
            <a:ext cx="533274" cy="3321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SSW</a:t>
            </a:r>
            <a:endParaRPr lang="ko-KR" altLang="en-US" sz="1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6898590" y="4514256"/>
            <a:ext cx="264838" cy="304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ko-KR" altLang="en-US" sz="1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6" name="그룹 25"/>
          <p:cNvGrpSpPr/>
          <p:nvPr/>
        </p:nvGrpSpPr>
        <p:grpSpPr>
          <a:xfrm>
            <a:off x="5012227" y="4283560"/>
            <a:ext cx="3299117" cy="684333"/>
            <a:chOff x="2033449" y="4269121"/>
            <a:chExt cx="3299117" cy="557540"/>
          </a:xfrm>
        </p:grpSpPr>
        <p:cxnSp>
          <p:nvCxnSpPr>
            <p:cNvPr id="27" name="직선 연결선 26"/>
            <p:cNvCxnSpPr/>
            <p:nvPr/>
          </p:nvCxnSpPr>
          <p:spPr bwMode="auto">
            <a:xfrm>
              <a:off x="2033449" y="4270650"/>
              <a:ext cx="0" cy="55601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직선 연결선 27"/>
            <p:cNvCxnSpPr/>
            <p:nvPr/>
          </p:nvCxnSpPr>
          <p:spPr bwMode="auto">
            <a:xfrm>
              <a:off x="5332566" y="4269121"/>
              <a:ext cx="0" cy="55601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29" name="직선 화살표 연결선 28"/>
          <p:cNvCxnSpPr/>
          <p:nvPr/>
        </p:nvCxnSpPr>
        <p:spPr bwMode="auto">
          <a:xfrm>
            <a:off x="5012227" y="4414684"/>
            <a:ext cx="3299117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0" name="직사각형 29"/>
          <p:cNvSpPr/>
          <p:nvPr/>
        </p:nvSpPr>
        <p:spPr bwMode="auto">
          <a:xfrm>
            <a:off x="5722104" y="4578658"/>
            <a:ext cx="533274" cy="3321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SSW</a:t>
            </a:r>
            <a:endParaRPr lang="ko-KR" altLang="en-US" sz="1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직선 화살표 연결선 30"/>
          <p:cNvCxnSpPr/>
          <p:nvPr/>
        </p:nvCxnSpPr>
        <p:spPr bwMode="auto">
          <a:xfrm flipV="1">
            <a:off x="5541779" y="4580472"/>
            <a:ext cx="187937" cy="18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2" name="직사각형 31"/>
          <p:cNvSpPr/>
          <p:nvPr/>
        </p:nvSpPr>
        <p:spPr bwMode="auto">
          <a:xfrm>
            <a:off x="5400817" y="4434063"/>
            <a:ext cx="429576" cy="104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SBIFS</a:t>
            </a:r>
            <a:endParaRPr lang="ko-KR" altLang="en-US" sz="6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6255378" y="5174811"/>
            <a:ext cx="808177" cy="20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11ad SSW</a:t>
            </a:r>
            <a:endParaRPr lang="ko-KR" altLang="en-US" sz="9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직사각형 33"/>
          <p:cNvSpPr/>
          <p:nvPr/>
        </p:nvSpPr>
        <p:spPr bwMode="auto">
          <a:xfrm>
            <a:off x="6010727" y="4176870"/>
            <a:ext cx="1144702" cy="20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FSS = N</a:t>
            </a:r>
            <a:endParaRPr lang="ko-KR" altLang="en-US" sz="9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직선 연결선 34"/>
          <p:cNvCxnSpPr/>
          <p:nvPr/>
        </p:nvCxnSpPr>
        <p:spPr bwMode="auto">
          <a:xfrm>
            <a:off x="5013268" y="4918738"/>
            <a:ext cx="0" cy="3231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>
            <a:off x="5547595" y="4918738"/>
            <a:ext cx="0" cy="1565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>
            <a:off x="5722158" y="4918738"/>
            <a:ext cx="0" cy="3231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직선 화살표 연결선 37"/>
          <p:cNvCxnSpPr/>
          <p:nvPr/>
        </p:nvCxnSpPr>
        <p:spPr bwMode="auto">
          <a:xfrm>
            <a:off x="5013268" y="4985705"/>
            <a:ext cx="53432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9" name="직선 화살표 연결선 38"/>
          <p:cNvCxnSpPr/>
          <p:nvPr/>
        </p:nvCxnSpPr>
        <p:spPr bwMode="auto">
          <a:xfrm>
            <a:off x="5013268" y="5138105"/>
            <a:ext cx="70889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0" name="직사각형 39"/>
          <p:cNvSpPr/>
          <p:nvPr/>
        </p:nvSpPr>
        <p:spPr bwMode="auto">
          <a:xfrm>
            <a:off x="5041648" y="5139066"/>
            <a:ext cx="680330" cy="129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15.91us</a:t>
            </a:r>
            <a:endParaRPr lang="ko-KR" altLang="en-US" sz="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4992883" y="4986666"/>
            <a:ext cx="617604" cy="129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14.91us</a:t>
            </a:r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직선 연결선 41"/>
          <p:cNvCxnSpPr/>
          <p:nvPr/>
        </p:nvCxnSpPr>
        <p:spPr bwMode="auto">
          <a:xfrm>
            <a:off x="1226178" y="4882529"/>
            <a:ext cx="7239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sp>
        <p:nvSpPr>
          <p:cNvPr id="43" name="직사각형 42"/>
          <p:cNvSpPr/>
          <p:nvPr/>
        </p:nvSpPr>
        <p:spPr bwMode="auto">
          <a:xfrm>
            <a:off x="2770596" y="4578466"/>
            <a:ext cx="264838" cy="304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ko-KR" altLang="en-US" sz="1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4" name="그룹 43"/>
          <p:cNvGrpSpPr/>
          <p:nvPr/>
        </p:nvGrpSpPr>
        <p:grpSpPr>
          <a:xfrm>
            <a:off x="1371655" y="4281762"/>
            <a:ext cx="3467455" cy="684333"/>
            <a:chOff x="2030885" y="4269121"/>
            <a:chExt cx="3467455" cy="557540"/>
          </a:xfrm>
        </p:grpSpPr>
        <p:cxnSp>
          <p:nvCxnSpPr>
            <p:cNvPr id="45" name="직선 연결선 44"/>
            <p:cNvCxnSpPr/>
            <p:nvPr/>
          </p:nvCxnSpPr>
          <p:spPr bwMode="auto">
            <a:xfrm>
              <a:off x="2030885" y="4270650"/>
              <a:ext cx="0" cy="55601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직선 연결선 45"/>
            <p:cNvCxnSpPr/>
            <p:nvPr/>
          </p:nvCxnSpPr>
          <p:spPr bwMode="auto">
            <a:xfrm>
              <a:off x="5498340" y="4269121"/>
              <a:ext cx="0" cy="55601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47" name="직선 화살표 연결선 46"/>
          <p:cNvCxnSpPr/>
          <p:nvPr/>
        </p:nvCxnSpPr>
        <p:spPr bwMode="auto">
          <a:xfrm>
            <a:off x="1371655" y="4414684"/>
            <a:ext cx="346745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grpSp>
        <p:nvGrpSpPr>
          <p:cNvPr id="48" name="그룹 47"/>
          <p:cNvGrpSpPr/>
          <p:nvPr/>
        </p:nvGrpSpPr>
        <p:grpSpPr>
          <a:xfrm>
            <a:off x="1375260" y="4576860"/>
            <a:ext cx="403910" cy="334175"/>
            <a:chOff x="662890" y="5688939"/>
            <a:chExt cx="403910" cy="305669"/>
          </a:xfrm>
        </p:grpSpPr>
        <p:sp>
          <p:nvSpPr>
            <p:cNvPr id="49" name="직사각형 48"/>
            <p:cNvSpPr/>
            <p:nvPr/>
          </p:nvSpPr>
          <p:spPr bwMode="auto">
            <a:xfrm>
              <a:off x="662890" y="5690753"/>
              <a:ext cx="403910" cy="303855"/>
            </a:xfrm>
            <a:prstGeom prst="rect">
              <a:avLst/>
            </a:prstGeom>
            <a:solidFill>
              <a:srgbClr val="FC8E7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rtlCol="0" anchor="ctr">
              <a:noAutofit/>
            </a:bodyPr>
            <a:lstStyle/>
            <a:p>
              <a:pPr algn="ctr"/>
              <a:endParaRPr lang="ko-KR" altLang="en-US" sz="5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직사각형 49"/>
            <p:cNvSpPr/>
            <p:nvPr/>
          </p:nvSpPr>
          <p:spPr bwMode="auto">
            <a:xfrm>
              <a:off x="666759" y="5688939"/>
              <a:ext cx="396172" cy="303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6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Short</a:t>
              </a:r>
            </a:p>
            <a:p>
              <a:pPr algn="ctr"/>
              <a:r>
                <a:rPr lang="en-US" altLang="ko-KR" sz="6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SSW</a:t>
              </a:r>
              <a:endParaRPr lang="ko-KR" altLang="en-US" sz="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1" name="그룹 50"/>
          <p:cNvGrpSpPr/>
          <p:nvPr/>
        </p:nvGrpSpPr>
        <p:grpSpPr>
          <a:xfrm>
            <a:off x="1988178" y="4576652"/>
            <a:ext cx="403910" cy="334175"/>
            <a:chOff x="1120090" y="5688731"/>
            <a:chExt cx="403910" cy="305669"/>
          </a:xfrm>
        </p:grpSpPr>
        <p:sp>
          <p:nvSpPr>
            <p:cNvPr id="52" name="직사각형 51"/>
            <p:cNvSpPr/>
            <p:nvPr/>
          </p:nvSpPr>
          <p:spPr bwMode="auto">
            <a:xfrm>
              <a:off x="1120090" y="5690545"/>
              <a:ext cx="403910" cy="303855"/>
            </a:xfrm>
            <a:prstGeom prst="rect">
              <a:avLst/>
            </a:prstGeom>
            <a:solidFill>
              <a:srgbClr val="FC8E7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rtlCol="0" anchor="ctr">
              <a:noAutofit/>
            </a:bodyPr>
            <a:lstStyle/>
            <a:p>
              <a:pPr algn="ctr"/>
              <a:endParaRPr lang="ko-KR" altLang="en-US" sz="5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직사각형 52"/>
            <p:cNvSpPr/>
            <p:nvPr/>
          </p:nvSpPr>
          <p:spPr bwMode="auto">
            <a:xfrm>
              <a:off x="1123959" y="5688731"/>
              <a:ext cx="396172" cy="303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6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Short</a:t>
              </a:r>
            </a:p>
            <a:p>
              <a:pPr algn="ctr"/>
              <a:r>
                <a:rPr lang="en-US" altLang="ko-KR" sz="6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SSW</a:t>
              </a:r>
              <a:endParaRPr lang="ko-KR" altLang="en-US" sz="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4" name="그룹 53"/>
          <p:cNvGrpSpPr/>
          <p:nvPr/>
        </p:nvGrpSpPr>
        <p:grpSpPr>
          <a:xfrm>
            <a:off x="4217570" y="4577521"/>
            <a:ext cx="403910" cy="334175"/>
            <a:chOff x="2971800" y="5689600"/>
            <a:chExt cx="403910" cy="305669"/>
          </a:xfrm>
        </p:grpSpPr>
        <p:sp>
          <p:nvSpPr>
            <p:cNvPr id="55" name="직사각형 54"/>
            <p:cNvSpPr/>
            <p:nvPr/>
          </p:nvSpPr>
          <p:spPr bwMode="auto">
            <a:xfrm>
              <a:off x="2971800" y="5691414"/>
              <a:ext cx="403910" cy="303855"/>
            </a:xfrm>
            <a:prstGeom prst="rect">
              <a:avLst/>
            </a:prstGeom>
            <a:solidFill>
              <a:srgbClr val="FC8E7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rtlCol="0" anchor="ctr">
              <a:noAutofit/>
            </a:bodyPr>
            <a:lstStyle/>
            <a:p>
              <a:pPr algn="ctr"/>
              <a:endParaRPr lang="ko-KR" altLang="en-US" sz="5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직사각형 55"/>
            <p:cNvSpPr/>
            <p:nvPr/>
          </p:nvSpPr>
          <p:spPr bwMode="auto">
            <a:xfrm>
              <a:off x="2975669" y="5689600"/>
              <a:ext cx="396172" cy="303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6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Short</a:t>
              </a:r>
            </a:p>
            <a:p>
              <a:pPr algn="ctr"/>
              <a:r>
                <a:rPr lang="en-US" altLang="ko-KR" sz="6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SSW</a:t>
              </a:r>
              <a:endParaRPr lang="ko-KR" altLang="en-US" sz="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57" name="직선 화살표 연결선 56"/>
          <p:cNvCxnSpPr/>
          <p:nvPr/>
        </p:nvCxnSpPr>
        <p:spPr bwMode="auto">
          <a:xfrm flipV="1">
            <a:off x="1770726" y="4577522"/>
            <a:ext cx="217452" cy="27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8" name="직사각형 57"/>
          <p:cNvSpPr/>
          <p:nvPr/>
        </p:nvSpPr>
        <p:spPr bwMode="auto">
          <a:xfrm>
            <a:off x="2291268" y="5179391"/>
            <a:ext cx="1223494" cy="208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11ay Short SSW</a:t>
            </a:r>
            <a:endParaRPr lang="ko-KR" altLang="en-US" sz="9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2397573" y="4216832"/>
            <a:ext cx="1144702" cy="20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FSS = (N+</a:t>
            </a:r>
            <a:r>
              <a:rPr lang="el-GR" altLang="ko-KR" sz="900" b="1" dirty="0" smtClean="0">
                <a:solidFill>
                  <a:srgbClr val="FF0000"/>
                </a:solidFill>
                <a:latin typeface="맑은 고딕"/>
                <a:ea typeface="맑은 고딕"/>
                <a:cs typeface="Arial" panose="020B0604020202020204" pitchFamily="34" charset="0"/>
              </a:rPr>
              <a:t>α</a:t>
            </a:r>
            <a:r>
              <a:rPr lang="en-US" altLang="ko-KR" sz="900" b="1" dirty="0" smtClean="0">
                <a:solidFill>
                  <a:srgbClr val="FF0000"/>
                </a:solidFill>
                <a:latin typeface="맑은 고딕"/>
                <a:ea typeface="맑은 고딕"/>
                <a:cs typeface="Arial" panose="020B0604020202020204" pitchFamily="34" charset="0"/>
              </a:rPr>
              <a:t>)</a:t>
            </a:r>
            <a:endParaRPr lang="ko-KR" altLang="en-US" sz="9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0" name="직선 연결선 59"/>
          <p:cNvCxnSpPr/>
          <p:nvPr/>
        </p:nvCxnSpPr>
        <p:spPr bwMode="auto">
          <a:xfrm>
            <a:off x="1372879" y="4916954"/>
            <a:ext cx="0" cy="3231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1" name="직선 연결선 60"/>
          <p:cNvCxnSpPr/>
          <p:nvPr/>
        </p:nvCxnSpPr>
        <p:spPr bwMode="auto">
          <a:xfrm>
            <a:off x="1779170" y="4916954"/>
            <a:ext cx="0" cy="1565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2" name="직선 연결선 61"/>
          <p:cNvCxnSpPr/>
          <p:nvPr/>
        </p:nvCxnSpPr>
        <p:spPr bwMode="auto">
          <a:xfrm>
            <a:off x="1953733" y="4916954"/>
            <a:ext cx="0" cy="3231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직선 화살표 연결선 62"/>
          <p:cNvCxnSpPr/>
          <p:nvPr/>
        </p:nvCxnSpPr>
        <p:spPr bwMode="auto">
          <a:xfrm>
            <a:off x="1372879" y="4983921"/>
            <a:ext cx="4062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4" name="직선 화살표 연결선 63"/>
          <p:cNvCxnSpPr/>
          <p:nvPr/>
        </p:nvCxnSpPr>
        <p:spPr bwMode="auto">
          <a:xfrm>
            <a:off x="1372879" y="5136321"/>
            <a:ext cx="58085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5" name="직사각형 64"/>
          <p:cNvSpPr/>
          <p:nvPr/>
        </p:nvSpPr>
        <p:spPr bwMode="auto">
          <a:xfrm>
            <a:off x="1345237" y="5161097"/>
            <a:ext cx="675332" cy="129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9.8 us</a:t>
            </a:r>
            <a:endParaRPr lang="ko-KR" altLang="en-US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직사각형 65"/>
          <p:cNvSpPr/>
          <p:nvPr/>
        </p:nvSpPr>
        <p:spPr bwMode="auto">
          <a:xfrm>
            <a:off x="1319004" y="4984882"/>
            <a:ext cx="539440" cy="129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8.8us</a:t>
            </a:r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7" name="그룹 66"/>
          <p:cNvGrpSpPr/>
          <p:nvPr/>
        </p:nvGrpSpPr>
        <p:grpSpPr>
          <a:xfrm>
            <a:off x="3481941" y="4574136"/>
            <a:ext cx="403910" cy="334175"/>
            <a:chOff x="2971800" y="5689600"/>
            <a:chExt cx="403910" cy="305669"/>
          </a:xfrm>
        </p:grpSpPr>
        <p:sp>
          <p:nvSpPr>
            <p:cNvPr id="68" name="직사각형 67"/>
            <p:cNvSpPr/>
            <p:nvPr/>
          </p:nvSpPr>
          <p:spPr bwMode="auto">
            <a:xfrm>
              <a:off x="2971800" y="5691414"/>
              <a:ext cx="403910" cy="303855"/>
            </a:xfrm>
            <a:prstGeom prst="rect">
              <a:avLst/>
            </a:prstGeom>
            <a:solidFill>
              <a:srgbClr val="FC8E7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rtlCol="0" anchor="ctr">
              <a:noAutofit/>
            </a:bodyPr>
            <a:lstStyle/>
            <a:p>
              <a:pPr algn="ctr"/>
              <a:endParaRPr lang="ko-KR" altLang="en-US" sz="5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직사각형 68"/>
            <p:cNvSpPr/>
            <p:nvPr/>
          </p:nvSpPr>
          <p:spPr bwMode="auto">
            <a:xfrm>
              <a:off x="2975669" y="5689600"/>
              <a:ext cx="396172" cy="303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6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Short</a:t>
              </a:r>
            </a:p>
            <a:p>
              <a:pPr algn="ctr"/>
              <a:r>
                <a:rPr lang="en-US" altLang="ko-KR" sz="6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SSW</a:t>
              </a:r>
              <a:endParaRPr lang="ko-KR" altLang="en-US" sz="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0" name="직사각형 69"/>
          <p:cNvSpPr/>
          <p:nvPr/>
        </p:nvSpPr>
        <p:spPr bwMode="auto">
          <a:xfrm>
            <a:off x="3903106" y="4574136"/>
            <a:ext cx="264838" cy="304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ko-KR" altLang="en-US" sz="1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직사각형 70"/>
          <p:cNvSpPr/>
          <p:nvPr/>
        </p:nvSpPr>
        <p:spPr bwMode="auto">
          <a:xfrm>
            <a:off x="3268307" y="5075234"/>
            <a:ext cx="1585234" cy="208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Additional SSSW frame transmissions = </a:t>
            </a:r>
            <a:r>
              <a:rPr lang="el-GR" altLang="ko-KR" sz="900" b="1" dirty="0">
                <a:solidFill>
                  <a:srgbClr val="FF0000"/>
                </a:solidFill>
                <a:latin typeface="맑은 고딕"/>
                <a:ea typeface="맑은 고딕"/>
                <a:cs typeface="Arial" panose="020B0604020202020204" pitchFamily="34" charset="0"/>
              </a:rPr>
              <a:t>α</a:t>
            </a:r>
            <a:endParaRPr lang="ko-KR" altLang="en-US" sz="9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왼쪽 중괄호 71"/>
          <p:cNvSpPr/>
          <p:nvPr/>
        </p:nvSpPr>
        <p:spPr bwMode="auto">
          <a:xfrm rot="16200000">
            <a:off x="3976730" y="4413616"/>
            <a:ext cx="137833" cy="1151667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직사각형 72"/>
          <p:cNvSpPr/>
          <p:nvPr/>
        </p:nvSpPr>
        <p:spPr bwMode="auto">
          <a:xfrm>
            <a:off x="4727115" y="3717963"/>
            <a:ext cx="443406" cy="2907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직사각형 73"/>
          <p:cNvSpPr/>
          <p:nvPr/>
        </p:nvSpPr>
        <p:spPr bwMode="auto">
          <a:xfrm>
            <a:off x="5232563" y="3717963"/>
            <a:ext cx="84132" cy="2907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직사각형 74"/>
          <p:cNvSpPr/>
          <p:nvPr/>
        </p:nvSpPr>
        <p:spPr bwMode="auto">
          <a:xfrm>
            <a:off x="6097132" y="3722458"/>
            <a:ext cx="443406" cy="2907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직사각형 75"/>
          <p:cNvSpPr/>
          <p:nvPr/>
        </p:nvSpPr>
        <p:spPr bwMode="auto">
          <a:xfrm>
            <a:off x="6602581" y="3722458"/>
            <a:ext cx="84132" cy="2907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rtlCol="0" anchor="ctr">
            <a:noAutofit/>
          </a:bodyPr>
          <a:lstStyle/>
          <a:p>
            <a:pPr algn="ctr"/>
            <a:endParaRPr lang="ko-KR" altLang="en-US" sz="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직사각형 76"/>
          <p:cNvSpPr/>
          <p:nvPr/>
        </p:nvSpPr>
        <p:spPr bwMode="auto">
          <a:xfrm>
            <a:off x="5550168" y="3715337"/>
            <a:ext cx="264838" cy="304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ko-KR" altLang="en-US" sz="1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8" name="직선 연결선 77"/>
          <p:cNvCxnSpPr/>
          <p:nvPr/>
        </p:nvCxnSpPr>
        <p:spPr bwMode="auto">
          <a:xfrm>
            <a:off x="4727115" y="3983894"/>
            <a:ext cx="285112" cy="2394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직선 연결선 78"/>
          <p:cNvCxnSpPr/>
          <p:nvPr/>
        </p:nvCxnSpPr>
        <p:spPr bwMode="auto">
          <a:xfrm>
            <a:off x="5170521" y="3990313"/>
            <a:ext cx="3160388" cy="2330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80" name="직사각형 79"/>
          <p:cNvSpPr/>
          <p:nvPr/>
        </p:nvSpPr>
        <p:spPr bwMode="auto">
          <a:xfrm>
            <a:off x="2234402" y="3209898"/>
            <a:ext cx="1462302" cy="341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9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aSSSlot</a:t>
            </a:r>
            <a:r>
              <a:rPr lang="en-US" altLang="ko-KR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</a:p>
          <a:p>
            <a:pPr algn="ctr"/>
            <a:r>
              <a:rPr lang="en-US" altLang="ko-KR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short SSW frame transmission </a:t>
            </a:r>
            <a:endParaRPr lang="ko-KR" altLang="en-US" sz="9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직사각형 80"/>
          <p:cNvSpPr/>
          <p:nvPr/>
        </p:nvSpPr>
        <p:spPr bwMode="auto">
          <a:xfrm>
            <a:off x="4256995" y="3224426"/>
            <a:ext cx="1462302" cy="341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9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aSSSlot</a:t>
            </a:r>
            <a:r>
              <a:rPr lang="en-US" altLang="ko-KR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</a:p>
          <a:p>
            <a:pPr algn="ctr"/>
            <a:r>
              <a:rPr lang="en-US" altLang="ko-KR" sz="9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SSW frame transmission </a:t>
            </a:r>
            <a:endParaRPr lang="ko-KR" altLang="en-US" sz="9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직사각형 81"/>
          <p:cNvSpPr/>
          <p:nvPr/>
        </p:nvSpPr>
        <p:spPr bwMode="auto">
          <a:xfrm>
            <a:off x="3612470" y="2895600"/>
            <a:ext cx="732518" cy="19152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  <a:endParaRPr lang="ko-KR" altLang="en-US" sz="9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3" name="직선 화살표 연결선 82"/>
          <p:cNvCxnSpPr/>
          <p:nvPr/>
        </p:nvCxnSpPr>
        <p:spPr bwMode="auto">
          <a:xfrm flipH="1">
            <a:off x="3404828" y="3040963"/>
            <a:ext cx="300744" cy="1635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4" name="직선 화살표 연결선 83"/>
          <p:cNvCxnSpPr/>
          <p:nvPr/>
        </p:nvCxnSpPr>
        <p:spPr bwMode="auto">
          <a:xfrm>
            <a:off x="4234015" y="3030697"/>
            <a:ext cx="307358" cy="1663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85" name="그룹 84"/>
          <p:cNvGrpSpPr/>
          <p:nvPr/>
        </p:nvGrpSpPr>
        <p:grpSpPr>
          <a:xfrm>
            <a:off x="4719473" y="3609086"/>
            <a:ext cx="601834" cy="414796"/>
            <a:chOff x="1622242" y="3442461"/>
            <a:chExt cx="600047" cy="1837090"/>
          </a:xfrm>
        </p:grpSpPr>
        <p:cxnSp>
          <p:nvCxnSpPr>
            <p:cNvPr id="86" name="직선 연결선 85"/>
            <p:cNvCxnSpPr/>
            <p:nvPr/>
          </p:nvCxnSpPr>
          <p:spPr bwMode="auto">
            <a:xfrm>
              <a:off x="1622242" y="3447442"/>
              <a:ext cx="0" cy="5986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7" name="직선 연결선 86"/>
            <p:cNvCxnSpPr/>
            <p:nvPr/>
          </p:nvCxnSpPr>
          <p:spPr bwMode="auto">
            <a:xfrm>
              <a:off x="2217527" y="3442461"/>
              <a:ext cx="4762" cy="18370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88" name="그룹 87"/>
          <p:cNvGrpSpPr/>
          <p:nvPr/>
        </p:nvGrpSpPr>
        <p:grpSpPr>
          <a:xfrm>
            <a:off x="4624664" y="4576613"/>
            <a:ext cx="208792" cy="334175"/>
            <a:chOff x="2971800" y="5689600"/>
            <a:chExt cx="403910" cy="305669"/>
          </a:xfrm>
        </p:grpSpPr>
        <p:sp>
          <p:nvSpPr>
            <p:cNvPr id="89" name="직사각형 88"/>
            <p:cNvSpPr/>
            <p:nvPr/>
          </p:nvSpPr>
          <p:spPr bwMode="auto">
            <a:xfrm>
              <a:off x="2971800" y="5691414"/>
              <a:ext cx="403910" cy="30385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rtlCol="0" anchor="ctr">
              <a:noAutofit/>
            </a:bodyPr>
            <a:lstStyle/>
            <a:p>
              <a:pPr algn="ctr"/>
              <a:endParaRPr lang="ko-KR" altLang="en-US" sz="3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직사각형 89"/>
            <p:cNvSpPr/>
            <p:nvPr/>
          </p:nvSpPr>
          <p:spPr bwMode="auto">
            <a:xfrm>
              <a:off x="2975669" y="5689600"/>
              <a:ext cx="396172" cy="303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4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Dummy</a:t>
              </a:r>
              <a:endParaRPr lang="ko-KR" altLang="en-US" sz="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1" name="직사각형 90"/>
          <p:cNvSpPr/>
          <p:nvPr/>
        </p:nvSpPr>
        <p:spPr bwMode="auto">
          <a:xfrm>
            <a:off x="1662694" y="4436296"/>
            <a:ext cx="429576" cy="104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ko-KR" sz="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SBIFS</a:t>
            </a:r>
            <a:endParaRPr lang="ko-KR" altLang="en-US" sz="6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7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SSW frame transmission</a:t>
            </a:r>
            <a:br>
              <a:rPr lang="en-US" dirty="0" smtClean="0"/>
            </a:br>
            <a:r>
              <a:rPr lang="en-US" sz="2400" u="sng" dirty="0" smtClean="0"/>
              <a:t>Fixed SSW slot time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52600"/>
            <a:ext cx="8077201" cy="4495800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By using short SSW frames in a SSW slot, more SSW frames are transmitted within a SSW slot. </a:t>
            </a:r>
          </a:p>
          <a:p>
            <a:pPr lvl="1"/>
            <a:r>
              <a:rPr lang="en-US" dirty="0" smtClean="0"/>
              <a:t>Therefore, definition for number of short SSW frame is needed.</a:t>
            </a:r>
          </a:p>
          <a:p>
            <a:r>
              <a:rPr lang="en-US" sz="2000" dirty="0" smtClean="0"/>
              <a:t>FSS </a:t>
            </a:r>
            <a:r>
              <a:rPr lang="en-US" sz="2000" dirty="0"/>
              <a:t>field in DMG beacon frame can be used to indicate the number of Short SSW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lvl="1"/>
            <a:endParaRPr lang="en-US" altLang="ko-KR" sz="1600" b="0" dirty="0" smtClean="0"/>
          </a:p>
          <a:p>
            <a:pPr lvl="1"/>
            <a:r>
              <a:rPr lang="en-US" altLang="ko-KR" sz="1600" b="0" dirty="0" smtClean="0"/>
              <a:t>The </a:t>
            </a:r>
            <a:r>
              <a:rPr lang="en-US" altLang="ko-KR" sz="1600" b="0" dirty="0"/>
              <a:t>FSS subfield specifies the number of SSW frames allowed per sector sweep slot minus one </a:t>
            </a:r>
            <a:r>
              <a:rPr lang="en-US" altLang="ko-KR" sz="1600" b="0" dirty="0" smtClean="0"/>
              <a:t>.The </a:t>
            </a:r>
            <a:r>
              <a:rPr lang="en-US" altLang="ko-KR" sz="1600" b="0" dirty="0"/>
              <a:t>range of this subfield is 0 to 15</a:t>
            </a:r>
            <a:r>
              <a:rPr lang="en-US" altLang="ko-KR" sz="1600" b="0" dirty="0" smtClean="0"/>
              <a:t>.</a:t>
            </a:r>
          </a:p>
          <a:p>
            <a:pPr lvl="1"/>
            <a:r>
              <a:rPr lang="en-US" altLang="ko-KR" sz="1600" dirty="0" smtClean="0"/>
              <a:t>However, there </a:t>
            </a:r>
            <a:r>
              <a:rPr lang="en-US" altLang="ko-KR" sz="1600" dirty="0"/>
              <a:t>are no more reserved bits in beacon interval control </a:t>
            </a:r>
            <a:r>
              <a:rPr lang="en-US" altLang="ko-KR" sz="1600" dirty="0" smtClean="0"/>
              <a:t>field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to indicate.</a:t>
            </a:r>
            <a:endParaRPr lang="en-US" altLang="ko-KR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3975" y="3924300"/>
            <a:ext cx="6572250" cy="800100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8961" y="4818063"/>
            <a:ext cx="319087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21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00200"/>
            <a:ext cx="8001001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Without explicit indication method, we propose implicit indication method using FSS subfield</a:t>
            </a:r>
            <a:endParaRPr lang="en-US" dirty="0"/>
          </a:p>
          <a:p>
            <a:pPr lvl="1"/>
            <a:r>
              <a:rPr lang="en-US" dirty="0" smtClean="0"/>
              <a:t>we define the table for interpreting to EDMG STA transmitting </a:t>
            </a:r>
            <a:r>
              <a:rPr lang="en-US" dirty="0" err="1" smtClean="0"/>
              <a:t>sSSW</a:t>
            </a:r>
            <a:r>
              <a:rPr lang="en-US" dirty="0" smtClean="0"/>
              <a:t> frame in A-BFT</a:t>
            </a:r>
            <a:endParaRPr lang="en-US" dirty="0"/>
          </a:p>
          <a:p>
            <a:pPr lvl="1"/>
            <a:r>
              <a:rPr lang="en-US" altLang="ko-KR" dirty="0" smtClean="0"/>
              <a:t>Based </a:t>
            </a:r>
            <a:r>
              <a:rPr lang="en-US" altLang="ko-KR" dirty="0"/>
              <a:t>on the number of </a:t>
            </a:r>
            <a:r>
              <a:rPr lang="en-US" altLang="ko-KR" dirty="0" smtClean="0"/>
              <a:t>SSWs indicated by FSS, </a:t>
            </a:r>
            <a:r>
              <a:rPr lang="en-US" altLang="ko-KR" dirty="0"/>
              <a:t>a table defines the number of </a:t>
            </a:r>
            <a:r>
              <a:rPr lang="en-US" altLang="ko-KR" dirty="0" err="1" smtClean="0"/>
              <a:t>sSSWs</a:t>
            </a:r>
            <a:r>
              <a:rPr lang="en-US" altLang="ko-KR" dirty="0" smtClean="0"/>
              <a:t> </a:t>
            </a:r>
            <a:r>
              <a:rPr lang="en-US" altLang="ko-KR" dirty="0"/>
              <a:t>that </a:t>
            </a:r>
            <a:r>
              <a:rPr lang="en-US" altLang="ko-KR" dirty="0" smtClean="0"/>
              <a:t>can </a:t>
            </a:r>
            <a:r>
              <a:rPr lang="en-US" altLang="ko-KR" dirty="0"/>
              <a:t>be </a:t>
            </a:r>
            <a:r>
              <a:rPr lang="en-US" altLang="ko-KR" dirty="0" smtClean="0"/>
              <a:t>transmitted during </a:t>
            </a:r>
            <a:r>
              <a:rPr lang="en-US" altLang="ko-KR" dirty="0"/>
              <a:t>that time.</a:t>
            </a:r>
            <a:endParaRPr lang="en-US" u="sng" dirty="0" smtClean="0"/>
          </a:p>
          <a:p>
            <a:pPr lvl="2"/>
            <a:r>
              <a:rPr lang="en-US" altLang="ko-KR" dirty="0" smtClean="0"/>
              <a:t>Pros.</a:t>
            </a:r>
          </a:p>
          <a:p>
            <a:pPr lvl="3"/>
            <a:r>
              <a:rPr lang="en-US" altLang="ko-KR" dirty="0" smtClean="0"/>
              <a:t>It does not have to define a new field.</a:t>
            </a:r>
            <a:endParaRPr lang="en-US" altLang="ko-KR" dirty="0"/>
          </a:p>
          <a:p>
            <a:pPr lvl="2"/>
            <a:r>
              <a:rPr lang="en-US" altLang="ko-KR" dirty="0" smtClean="0"/>
              <a:t>Cons.</a:t>
            </a:r>
            <a:endParaRPr lang="en-US" altLang="ko-KR" dirty="0"/>
          </a:p>
          <a:p>
            <a:pPr lvl="3"/>
            <a:r>
              <a:rPr lang="en-US" altLang="ko-KR" dirty="0" smtClean="0"/>
              <a:t>All kinds of values can not be expressed.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005585"/>
              </p:ext>
            </p:extLst>
          </p:nvPr>
        </p:nvGraphicFramePr>
        <p:xfrm>
          <a:off x="1600200" y="5191125"/>
          <a:ext cx="6388091" cy="99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1373"/>
                <a:gridCol w="229333"/>
                <a:gridCol w="229333"/>
                <a:gridCol w="229333"/>
                <a:gridCol w="229333"/>
                <a:gridCol w="229333"/>
                <a:gridCol w="229333"/>
                <a:gridCol w="319072"/>
                <a:gridCol w="319072"/>
                <a:gridCol w="319072"/>
                <a:gridCol w="319072"/>
                <a:gridCol w="320748"/>
                <a:gridCol w="317396"/>
                <a:gridCol w="319072"/>
                <a:gridCol w="319072"/>
                <a:gridCol w="319072"/>
                <a:gridCol w="319072"/>
              </a:tblGrid>
              <a:tr h="2476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FSS subfield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1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3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5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6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7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8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9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10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11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12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13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14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15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Number of SSW frames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1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3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5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6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7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8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9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10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11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12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13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 dirty="0">
                          <a:effectLst/>
                        </a:rPr>
                        <a:t>14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15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u="none" strike="noStrike">
                          <a:effectLst/>
                        </a:rPr>
                        <a:t>16</a:t>
                      </a:r>
                      <a:endParaRPr lang="en-US" altLang="ko-KR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4953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Number of </a:t>
                      </a:r>
                      <a:br>
                        <a:rPr lang="en-US" sz="1200" u="none" strike="noStrike">
                          <a:effectLst/>
                        </a:rPr>
                      </a:br>
                      <a:r>
                        <a:rPr lang="en-US" sz="1200" u="none" strike="noStrike">
                          <a:effectLst/>
                        </a:rPr>
                        <a:t>Short SSW frames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>
                          <a:effectLst/>
                        </a:rPr>
                        <a:t>1</a:t>
                      </a:r>
                      <a:endParaRPr lang="en-US" altLang="ko-KR" sz="1200" b="1" i="0" u="none" strike="noStrike" dirty="0">
                        <a:solidFill>
                          <a:srgbClr val="F4B084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>
                          <a:effectLst/>
                        </a:rPr>
                        <a:t>3</a:t>
                      </a:r>
                      <a:endParaRPr lang="en-US" altLang="ko-KR" sz="1200" b="1" i="0" u="none" strike="noStrike">
                        <a:solidFill>
                          <a:srgbClr val="F4B084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>
                          <a:effectLst/>
                        </a:rPr>
                        <a:t>4</a:t>
                      </a:r>
                      <a:endParaRPr lang="en-US" altLang="ko-KR" sz="1200" b="1" i="0" u="none" strike="noStrike">
                        <a:solidFill>
                          <a:srgbClr val="F4B084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>
                          <a:effectLst/>
                        </a:rPr>
                        <a:t>6</a:t>
                      </a:r>
                      <a:endParaRPr lang="en-US" altLang="ko-KR" sz="1200" b="1" i="0" u="none" strike="noStrike" dirty="0">
                        <a:solidFill>
                          <a:srgbClr val="F4B084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>
                          <a:effectLst/>
                        </a:rPr>
                        <a:t>8</a:t>
                      </a:r>
                      <a:endParaRPr lang="en-US" altLang="ko-KR" sz="1200" b="1" i="0" u="none" strike="noStrike" dirty="0">
                        <a:solidFill>
                          <a:srgbClr val="F4B084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>
                          <a:effectLst/>
                        </a:rPr>
                        <a:t>9</a:t>
                      </a:r>
                      <a:endParaRPr lang="en-US" altLang="ko-KR" sz="1200" b="1" i="0" u="none" strike="noStrike" dirty="0">
                        <a:solidFill>
                          <a:srgbClr val="F4B084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>
                          <a:effectLst/>
                        </a:rPr>
                        <a:t>11</a:t>
                      </a:r>
                      <a:endParaRPr lang="en-US" altLang="ko-KR" sz="1200" b="1" i="0" u="none" strike="noStrike" dirty="0">
                        <a:solidFill>
                          <a:srgbClr val="F4B084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>
                          <a:effectLst/>
                        </a:rPr>
                        <a:t>12</a:t>
                      </a:r>
                      <a:endParaRPr lang="en-US" altLang="ko-KR" sz="1200" b="1" i="0" u="none" strike="noStrike" dirty="0">
                        <a:solidFill>
                          <a:srgbClr val="F4B084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>
                          <a:effectLst/>
                        </a:rPr>
                        <a:t>14</a:t>
                      </a:r>
                      <a:endParaRPr lang="en-US" altLang="ko-KR" sz="1200" b="1" i="0" u="none" strike="noStrike" dirty="0">
                        <a:solidFill>
                          <a:srgbClr val="F4B084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>
                          <a:effectLst/>
                        </a:rPr>
                        <a:t>16</a:t>
                      </a:r>
                      <a:endParaRPr lang="en-US" altLang="ko-KR" sz="1200" b="1" i="0" u="none" strike="noStrike" dirty="0">
                        <a:solidFill>
                          <a:srgbClr val="F4B084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>
                          <a:effectLst/>
                        </a:rPr>
                        <a:t>17</a:t>
                      </a:r>
                      <a:endParaRPr lang="en-US" altLang="ko-KR" sz="1200" b="1" i="0" u="none" strike="noStrike" dirty="0">
                        <a:solidFill>
                          <a:srgbClr val="F4B084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>
                          <a:effectLst/>
                        </a:rPr>
                        <a:t>19</a:t>
                      </a:r>
                      <a:endParaRPr lang="en-US" altLang="ko-KR" sz="1200" b="1" i="0" u="none" strike="noStrike" dirty="0">
                        <a:solidFill>
                          <a:srgbClr val="F4B084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>
                          <a:effectLst/>
                        </a:rPr>
                        <a:t>21</a:t>
                      </a:r>
                      <a:endParaRPr lang="en-US" altLang="ko-KR" sz="1200" b="1" i="0" u="none" strike="noStrike" dirty="0">
                        <a:solidFill>
                          <a:srgbClr val="F4B084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>
                          <a:effectLst/>
                        </a:rPr>
                        <a:t>22</a:t>
                      </a:r>
                      <a:endParaRPr lang="en-US" altLang="ko-KR" sz="1200" b="1" i="0" u="none" strike="noStrike" dirty="0">
                        <a:solidFill>
                          <a:srgbClr val="F4B084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>
                          <a:effectLst/>
                        </a:rPr>
                        <a:t>24</a:t>
                      </a:r>
                      <a:endParaRPr lang="en-US" altLang="ko-KR" sz="1200" b="1" i="0" u="none" strike="noStrike" dirty="0">
                        <a:solidFill>
                          <a:srgbClr val="F4B084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u="none" strike="noStrike" dirty="0">
                          <a:effectLst/>
                        </a:rPr>
                        <a:t>25</a:t>
                      </a:r>
                      <a:endParaRPr lang="en-US" altLang="ko-KR" sz="1200" b="1" i="0" u="none" strike="noStrike" dirty="0">
                        <a:solidFill>
                          <a:srgbClr val="F4B084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92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571500"/>
            <a:ext cx="7772400" cy="1066800"/>
          </a:xfrm>
        </p:spPr>
        <p:txBody>
          <a:bodyPr/>
          <a:lstStyle/>
          <a:p>
            <a:r>
              <a:rPr lang="en-US" dirty="0" smtClean="0"/>
              <a:t>Proposed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447800"/>
            <a:ext cx="8001001" cy="4572000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Based on the number of </a:t>
            </a:r>
            <a:r>
              <a:rPr lang="en-US" altLang="ko-KR" sz="2000" dirty="0" smtClean="0"/>
              <a:t>SSWs (+SBIFS), calculating the </a:t>
            </a:r>
            <a:r>
              <a:rPr lang="en-US" altLang="ko-KR" sz="2000" dirty="0"/>
              <a:t>number of </a:t>
            </a:r>
            <a:r>
              <a:rPr lang="en-US" altLang="ko-KR" sz="2000" dirty="0" err="1"/>
              <a:t>sSSWs</a:t>
            </a:r>
            <a:r>
              <a:rPr lang="en-US" altLang="ko-KR" sz="2000" dirty="0"/>
              <a:t> that can be transmitted during that time</a:t>
            </a:r>
            <a:r>
              <a:rPr lang="en-US" altLang="ko-KR" sz="2000" dirty="0" smtClean="0"/>
              <a:t>.</a:t>
            </a:r>
          </a:p>
          <a:p>
            <a:pPr lvl="1"/>
            <a:r>
              <a:rPr lang="en-US" altLang="ko-KR" sz="1600" kern="1200" dirty="0">
                <a:latin typeface="Times New Roman" pitchFamily="18" charset="0"/>
              </a:rPr>
              <a:t>The </a:t>
            </a:r>
            <a:r>
              <a:rPr lang="en-US" altLang="ko-KR" sz="1600" kern="1200" dirty="0" err="1" smtClean="0">
                <a:latin typeface="Times New Roman" pitchFamily="18" charset="0"/>
              </a:rPr>
              <a:t>sSSW</a:t>
            </a:r>
            <a:r>
              <a:rPr lang="en-US" altLang="ko-KR" sz="1600" kern="1200" dirty="0" smtClean="0">
                <a:latin typeface="Times New Roman" pitchFamily="18" charset="0"/>
              </a:rPr>
              <a:t> </a:t>
            </a:r>
            <a:r>
              <a:rPr lang="en-US" altLang="ko-KR" sz="1600" kern="1200" dirty="0">
                <a:latin typeface="Times New Roman" pitchFamily="18" charset="0"/>
              </a:rPr>
              <a:t>time is defined as the maximum value that does not affect the next slot </a:t>
            </a:r>
            <a:r>
              <a:rPr lang="en-US" altLang="ko-KR" sz="1600" kern="1200" dirty="0" smtClean="0">
                <a:latin typeface="Times New Roman" pitchFamily="18" charset="0"/>
              </a:rPr>
              <a:t>time.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266183"/>
              </p:ext>
            </p:extLst>
          </p:nvPr>
        </p:nvGraphicFramePr>
        <p:xfrm>
          <a:off x="1295400" y="2819400"/>
          <a:ext cx="6908800" cy="3361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7100"/>
                <a:gridCol w="1536700"/>
                <a:gridCol w="1193800"/>
                <a:gridCol w="1625600"/>
                <a:gridCol w="1625600"/>
              </a:tblGrid>
              <a:tr h="3341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FSS subfield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time based on </a:t>
                      </a:r>
                      <a:br>
                        <a:rPr lang="en-US" sz="1100" b="1" u="none" strike="noStrike" dirty="0">
                          <a:effectLst/>
                        </a:rPr>
                      </a:br>
                      <a:r>
                        <a:rPr lang="en-US" sz="1100" b="1" u="none" strike="noStrike" dirty="0">
                          <a:effectLst/>
                        </a:rPr>
                        <a:t>the number of SSWs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Number of SSW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Number of short SSW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time based on </a:t>
                      </a:r>
                      <a:br>
                        <a:rPr lang="en-US" sz="1100" b="1" u="none" strike="noStrike" dirty="0">
                          <a:effectLst/>
                        </a:rPr>
                      </a:br>
                      <a:r>
                        <a:rPr lang="en-US" sz="1100" b="1" u="none" strike="noStrike" dirty="0">
                          <a:effectLst/>
                        </a:rPr>
                        <a:t>the number of SSWs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8765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14.91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8.8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18765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30.82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3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28.4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18765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46.73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3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38.2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18765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3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62.64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4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57.8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18765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78.55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8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77.4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21239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94.46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9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87.2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110.37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7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11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106.8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18765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7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126.28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116.6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18765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142.19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9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14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136.2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18765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9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158.1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155.8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18765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174.01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17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165.6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18765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189.92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19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185.2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18765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205.83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204.8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18765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221.74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14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214.6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18765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14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237.65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24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234.2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18765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253.56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25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244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87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200"/>
            <a:ext cx="7858125" cy="41148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We proposed </a:t>
            </a:r>
            <a:r>
              <a:rPr lang="en-US" altLang="ko-KR" dirty="0"/>
              <a:t>t</a:t>
            </a:r>
            <a:r>
              <a:rPr lang="en-US" altLang="ko-KR" dirty="0" smtClean="0"/>
              <a:t>o use the FSS field to indicate the number of Short SSW.</a:t>
            </a:r>
          </a:p>
          <a:p>
            <a:endParaRPr lang="en-US" altLang="ko-KR" dirty="0" smtClean="0"/>
          </a:p>
          <a:p>
            <a:pPr marL="342900" lvl="1" indent="-342900">
              <a:buFontTx/>
              <a:buChar char="•"/>
            </a:pPr>
            <a:r>
              <a:rPr lang="en-US" altLang="ko-KR" sz="2400" b="1" dirty="0"/>
              <a:t>We define the </a:t>
            </a:r>
            <a:r>
              <a:rPr lang="en-US" altLang="ko-KR" sz="2400" b="1" dirty="0" smtClean="0"/>
              <a:t>new table </a:t>
            </a:r>
            <a:r>
              <a:rPr lang="en-US" altLang="ko-KR" sz="2400" b="1" dirty="0"/>
              <a:t>to use FSS field to express the number of short SSW frames.</a:t>
            </a:r>
          </a:p>
          <a:p>
            <a:endParaRPr lang="en-US" altLang="ko-KR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270202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poll/motion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28800"/>
            <a:ext cx="7858125" cy="4267200"/>
          </a:xfrm>
        </p:spPr>
        <p:txBody>
          <a:bodyPr/>
          <a:lstStyle/>
          <a:p>
            <a:r>
              <a:rPr lang="en-US" altLang="ko-KR" dirty="0"/>
              <a:t>Do you agree to include the text for Short SSW frame for A-BFT proposed in </a:t>
            </a:r>
            <a:r>
              <a:rPr lang="en-US" altLang="ko-KR" dirty="0" smtClean="0"/>
              <a:t>(11-17-0746-00-00ay </a:t>
            </a:r>
            <a:r>
              <a:rPr lang="en-US" altLang="ko-KR" dirty="0"/>
              <a:t>Short SSW frame for </a:t>
            </a:r>
            <a:r>
              <a:rPr lang="en-US" altLang="ko-KR" dirty="0" smtClean="0"/>
              <a:t>A-BFT text) </a:t>
            </a:r>
            <a:r>
              <a:rPr lang="en-US" altLang="ko-KR" dirty="0"/>
              <a:t>to the spec draft?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105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61534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48541</TotalTime>
  <Words>722</Words>
  <Application>Microsoft Office PowerPoint</Application>
  <PresentationFormat>화면 슬라이드 쇼(4:3)</PresentationFormat>
  <Paragraphs>275</Paragraphs>
  <Slides>8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802-11-Submission</vt:lpstr>
      <vt:lpstr>Short SSW Frame for A-BFT</vt:lpstr>
      <vt:lpstr>Introduction</vt:lpstr>
      <vt:lpstr>Recap </vt:lpstr>
      <vt:lpstr>Short SSW frame transmission Fixed SSW slot time</vt:lpstr>
      <vt:lpstr>Proposed method</vt:lpstr>
      <vt:lpstr>Proposed method</vt:lpstr>
      <vt:lpstr>Summary</vt:lpstr>
      <vt:lpstr>Straw poll/motion #1</vt:lpstr>
    </vt:vector>
  </TitlesOfParts>
  <Company>Marvell Semiconductor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admin</cp:lastModifiedBy>
  <cp:revision>2242</cp:revision>
  <cp:lastPrinted>2014-11-04T15:04:57Z</cp:lastPrinted>
  <dcterms:created xsi:type="dcterms:W3CDTF">2007-04-17T18:10:23Z</dcterms:created>
  <dcterms:modified xsi:type="dcterms:W3CDTF">2017-05-07T06:26:18Z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