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501" r:id="rId2"/>
    <p:sldId id="467" r:id="rId3"/>
    <p:sldId id="619" r:id="rId4"/>
    <p:sldId id="612" r:id="rId5"/>
    <p:sldId id="626" r:id="rId6"/>
    <p:sldId id="624" r:id="rId7"/>
    <p:sldId id="625" r:id="rId8"/>
    <p:sldId id="548" r:id="rId9"/>
    <p:sldId id="616" r:id="rId10"/>
  </p:sldIdLst>
  <p:sldSz cx="9144000" cy="6858000" type="screen4x3"/>
  <p:notesSz cx="6807200" cy="9939338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보통 스타일 2 - 강조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보통 스타일 2 - 강조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보통 스타일 2 - 강조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C083E6E3-FA7D-4D7B-A595-EF9225AFEA82}" styleName="밝은 스타일 1 - 강조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D27102A9-8310-4765-A935-A1911B00CA55}" styleName="밝은 스타일 1 - 강조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616DA210-FB5B-4158-B5E0-FEB733F419BA}" styleName="밝은 스타일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718" autoAdjust="0"/>
    <p:restoredTop sz="94240" autoAdjust="0"/>
  </p:normalViewPr>
  <p:slideViewPr>
    <p:cSldViewPr>
      <p:cViewPr varScale="1">
        <p:scale>
          <a:sx n="105" d="100"/>
          <a:sy n="105" d="100"/>
        </p:scale>
        <p:origin x="-2022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7" d="100"/>
          <a:sy n="57" d="100"/>
        </p:scale>
        <p:origin x="-1590" y="-96"/>
      </p:cViewPr>
      <p:guideLst>
        <p:guide orient="horz" pos="3131"/>
        <p:guide pos="214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427432" y="202803"/>
            <a:ext cx="697179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590" y="202803"/>
            <a:ext cx="9160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551440" y="9619701"/>
            <a:ext cx="165109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9132" y="9619701"/>
            <a:ext cx="51777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3F99EF29-387F-42BB-8A81-132E16DF844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81033" y="414847"/>
            <a:ext cx="54451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81033" y="9619701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81033" y="9607801"/>
            <a:ext cx="559630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837981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469510" y="117795"/>
            <a:ext cx="697179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2071" y="117795"/>
            <a:ext cx="9160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7100" y="750888"/>
            <a:ext cx="4953000" cy="371633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7004" y="4721442"/>
            <a:ext cx="4993193" cy="4473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053930" y="9623102"/>
            <a:ext cx="211275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 smtClean="0"/>
            </a:lvl5pPr>
          </a:lstStyle>
          <a:p>
            <a:pPr lvl="4"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9205" y="9623102"/>
            <a:ext cx="51777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870C1BA4-1CEE-4CD8-8532-343A8D2B315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10643" y="9623102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10643" y="9621402"/>
            <a:ext cx="5385916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35838" y="317937"/>
            <a:ext cx="55355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109202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John Doe, Some Company</a:t>
            </a:r>
          </a:p>
        </p:txBody>
      </p:sp>
      <p:sp>
        <p:nvSpPr>
          <p:cNvPr id="1024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51798" y="9623102"/>
            <a:ext cx="415178" cy="184666"/>
          </a:xfrm>
          <a:noFill/>
        </p:spPr>
        <p:txBody>
          <a:bodyPr/>
          <a:lstStyle/>
          <a:p>
            <a:r>
              <a:rPr lang="en-US" dirty="0"/>
              <a:t>Page </a:t>
            </a:r>
            <a:fld id="{9A6FF2A5-3843-4034-80EC-B86A7C49C53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02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7100" y="750888"/>
            <a:ext cx="4953000" cy="3716337"/>
          </a:xfrm>
          <a:ln/>
        </p:spPr>
      </p:sp>
      <p:sp>
        <p:nvSpPr>
          <p:cNvPr id="102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8019613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53000" cy="3716337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>
          <a:xfrm>
            <a:off x="3251798" y="9623102"/>
            <a:ext cx="415178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55287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53000" cy="3716337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>
          <a:xfrm>
            <a:off x="3251798" y="9623102"/>
            <a:ext cx="415178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552872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53000" cy="3716337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>
          <a:xfrm>
            <a:off x="3251798" y="9623102"/>
            <a:ext cx="415178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552872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53000" cy="3716337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>
          <a:xfrm>
            <a:off x="3251798" y="9623102"/>
            <a:ext cx="415178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552872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53000" cy="3716337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>
          <a:xfrm>
            <a:off x="3251798" y="9623102"/>
            <a:ext cx="415178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552872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53000" cy="3716337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>
          <a:xfrm>
            <a:off x="3251798" y="9623102"/>
            <a:ext cx="415178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552872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53000" cy="3716337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>
          <a:xfrm>
            <a:off x="3251798" y="9623102"/>
            <a:ext cx="415178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552872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53000" cy="3716337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>
          <a:xfrm>
            <a:off x="3174854" y="9623102"/>
            <a:ext cx="492122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55287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67085262-DAF8-40EB-B101-2C509DD6478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US" dirty="0" smtClean="0"/>
              <a:t>LG</a:t>
            </a:r>
            <a:endParaRPr lang="en-US" dirty="0"/>
          </a:p>
        </p:txBody>
      </p:sp>
      <p:sp>
        <p:nvSpPr>
          <p:cNvPr id="7" name="Footer Placeholder 5"/>
          <p:cNvSpPr txBox="1">
            <a:spLocks noChangeArrowheads="1"/>
          </p:cNvSpPr>
          <p:nvPr userDrawn="1"/>
        </p:nvSpPr>
        <p:spPr bwMode="auto">
          <a:xfrm flipH="1">
            <a:off x="685800" y="304800"/>
            <a:ext cx="14478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l">
              <a:defRPr/>
            </a:pPr>
            <a:r>
              <a:rPr lang="en-US" sz="1800" b="1" baseline="0" dirty="0" smtClean="0"/>
              <a:t>March 2017</a:t>
            </a:r>
            <a:endParaRPr lang="en-US" sz="1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LG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78767F8E-C671-44AE-B57E-1FAC75A3C92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LG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5C694010-9FAD-4A5E-AE03-53FD22EA53F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3099D1E7-2CFE-4362-BB72-AF97192842E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US" dirty="0" smtClean="0"/>
              <a:t>LG</a:t>
            </a:r>
            <a:endParaRPr lang="en-US" dirty="0"/>
          </a:p>
        </p:txBody>
      </p:sp>
      <p:sp>
        <p:nvSpPr>
          <p:cNvPr id="7" name="Footer Placeholder 5"/>
          <p:cNvSpPr txBox="1">
            <a:spLocks noChangeArrowheads="1"/>
          </p:cNvSpPr>
          <p:nvPr userDrawn="1"/>
        </p:nvSpPr>
        <p:spPr bwMode="auto">
          <a:xfrm flipH="1">
            <a:off x="685800" y="304800"/>
            <a:ext cx="18288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l">
              <a:defRPr/>
            </a:pPr>
            <a:r>
              <a:rPr lang="en-US" sz="1800" b="1" baseline="0" dirty="0" smtClean="0"/>
              <a:t>May </a:t>
            </a:r>
            <a:r>
              <a:rPr lang="en-US" sz="1800" b="1" baseline="0" dirty="0" smtClean="0"/>
              <a:t>2017</a:t>
            </a:r>
            <a:endParaRPr lang="en-US" sz="1800" b="1" dirty="0"/>
          </a:p>
        </p:txBody>
      </p:sp>
      <p:sp>
        <p:nvSpPr>
          <p:cNvPr id="8" name="Rectangle 7"/>
          <p:cNvSpPr>
            <a:spLocks noChangeArrowheads="1"/>
          </p:cNvSpPr>
          <p:nvPr userDrawn="1"/>
        </p:nvSpPr>
        <p:spPr bwMode="auto">
          <a:xfrm>
            <a:off x="51751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/>
            <a:r>
              <a:rPr lang="en-US" altLang="en-US" sz="1800" b="1" dirty="0"/>
              <a:t>doc.: IEEE </a:t>
            </a:r>
            <a:r>
              <a:rPr lang="en-US" altLang="en-US" sz="1800" b="1" dirty="0" smtClean="0"/>
              <a:t>802.11-17/0742r0</a:t>
            </a:r>
            <a:endParaRPr lang="en-US" altLang="en-US" sz="1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9CC4226-5898-4289-B3B7-B3B63847237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US" dirty="0" smtClean="0"/>
              <a:t>LG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LG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52FA7AA-22C1-4E97-88D6-3976232AE53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LG</a:t>
            </a:r>
            <a:endParaRPr lang="en-US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29B3BF4-2FB5-48DF-B7F8-378C94E27CD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LG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2EA5A18A-0502-4C7F-91C7-3FAD3C70332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LG</a:t>
            </a:r>
            <a:endParaRPr lang="en-US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57D10478-073E-41FC-8CD8-273C831393D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LG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62DA8EA7-967B-44C3-81AE-E347CC116DA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LG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4E488B76-7930-427E-B17C-4A951210E5A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US" dirty="0" smtClean="0"/>
              <a:t>LG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US" dirty="0"/>
              <a:t>Slide </a:t>
            </a:r>
            <a:fld id="{1020D93E-1000-485A-B4A0-9946B8CFFE0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/>
              <a:t>Beamforming Training for </a:t>
            </a:r>
            <a:br>
              <a:rPr lang="en-US" dirty="0" smtClean="0"/>
            </a:br>
            <a:r>
              <a:rPr lang="en-US" dirty="0" smtClean="0"/>
              <a:t>Channel Bonding &amp; Channel Aggregation</a:t>
            </a:r>
          </a:p>
        </p:txBody>
      </p:sp>
      <p:sp>
        <p:nvSpPr>
          <p:cNvPr id="7173" name="Rectangle 6"/>
          <p:cNvSpPr>
            <a:spLocks noGrp="1" noChangeArrowheads="1"/>
          </p:cNvSpPr>
          <p:nvPr>
            <p:ph idx="1"/>
          </p:nvPr>
        </p:nvSpPr>
        <p:spPr>
          <a:xfrm>
            <a:off x="762000" y="21336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</a:t>
            </a:r>
            <a:r>
              <a:rPr lang="en-US" sz="2000" b="0" dirty="0" smtClean="0"/>
              <a:t>2017-05-09</a:t>
            </a:r>
            <a:endParaRPr lang="en-US" sz="2000" b="0" dirty="0" smtClean="0"/>
          </a:p>
        </p:txBody>
      </p:sp>
      <p:sp>
        <p:nvSpPr>
          <p:cNvPr id="7171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 dirty="0"/>
              <a:t>Slide </a:t>
            </a:r>
            <a:fld id="{8ECFE58B-6F90-4BB0-B09C-F6AB727C71EB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7170" name="Footer Placeholder 3"/>
          <p:cNvSpPr>
            <a:spLocks noGrp="1"/>
          </p:cNvSpPr>
          <p:nvPr>
            <p:ph type="ftr" sz="quarter" idx="3"/>
          </p:nvPr>
        </p:nvSpPr>
        <p:spPr>
          <a:noFill/>
        </p:spPr>
        <p:txBody>
          <a:bodyPr/>
          <a:lstStyle/>
          <a:p>
            <a:r>
              <a:rPr lang="en-US" dirty="0" smtClean="0"/>
              <a:t>LG</a:t>
            </a:r>
            <a:endParaRPr lang="en-US" dirty="0"/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914400" y="2812266"/>
            <a:ext cx="1368339" cy="2500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 smtClean="0"/>
              <a:t>Authors:</a:t>
            </a:r>
            <a:endParaRPr lang="en-US" sz="2000" dirty="0"/>
          </a:p>
        </p:txBody>
      </p:sp>
      <p:graphicFrame>
        <p:nvGraphicFramePr>
          <p:cNvPr id="3" name="개체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95197059"/>
              </p:ext>
            </p:extLst>
          </p:nvPr>
        </p:nvGraphicFramePr>
        <p:xfrm>
          <a:off x="1022350" y="3368675"/>
          <a:ext cx="7143750" cy="2760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10" name="Document" r:id="rId4" imgW="8950789" imgH="3459911" progId="Word.Document.8">
                  <p:embed/>
                </p:oleObj>
              </mc:Choice>
              <mc:Fallback>
                <p:oleObj name="Document" r:id="rId4" imgW="8950789" imgH="3459911" progId="Word.Document.8">
                  <p:embed/>
                  <p:pic>
                    <p:nvPicPr>
                      <p:cNvPr id="0" name="개체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22350" y="3368675"/>
                        <a:ext cx="7143750" cy="27606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9434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Introduction </a:t>
            </a:r>
            <a:endParaRPr lang="ko-KR" altLang="en-US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99D1E7-2CFE-4362-BB72-AF97192842EA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LG</a:t>
            </a:r>
            <a:endParaRPr lang="en-US" dirty="0"/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b="0" dirty="0" smtClean="0"/>
              <a:t>The EDMG STA can perform the BF training for CB &amp; CA by using BRP packets.</a:t>
            </a:r>
          </a:p>
          <a:p>
            <a:endParaRPr lang="en-US" altLang="ko-KR" sz="1800" b="0" dirty="0"/>
          </a:p>
          <a:p>
            <a:r>
              <a:rPr lang="en-US" altLang="ko-KR" sz="1800" b="0" dirty="0" smtClean="0"/>
              <a:t>The BRP PPDU can be different depending on the following cases.</a:t>
            </a:r>
          </a:p>
          <a:p>
            <a:pPr lvl="1"/>
            <a:r>
              <a:rPr lang="en-US" altLang="ko-KR" sz="1600" b="0" dirty="0" smtClean="0"/>
              <a:t>Case1</a:t>
            </a:r>
            <a:r>
              <a:rPr lang="en-US" altLang="ko-KR" sz="1600" b="0" dirty="0"/>
              <a:t>: </a:t>
            </a:r>
            <a:r>
              <a:rPr lang="en-US" altLang="ko-KR" sz="1600" b="0" dirty="0" smtClean="0"/>
              <a:t>an </a:t>
            </a:r>
            <a:r>
              <a:rPr lang="en-US" altLang="ko-KR" sz="1600" b="0" dirty="0"/>
              <a:t>initiator has trained BF on a </a:t>
            </a:r>
            <a:r>
              <a:rPr lang="en-US" altLang="ko-KR" sz="1600" b="0" dirty="0" smtClean="0"/>
              <a:t>bonded and aggregated </a:t>
            </a:r>
            <a:r>
              <a:rPr lang="en-US" altLang="ko-KR" sz="1600" b="0" dirty="0"/>
              <a:t>channel with a </a:t>
            </a:r>
            <a:r>
              <a:rPr lang="en-US" altLang="ko-KR" sz="1600" b="0" dirty="0" smtClean="0"/>
              <a:t>responder. </a:t>
            </a:r>
          </a:p>
          <a:p>
            <a:pPr lvl="1"/>
            <a:r>
              <a:rPr lang="en-US" altLang="ko-KR" sz="1600" b="1" dirty="0" smtClean="0"/>
              <a:t>Case2</a:t>
            </a:r>
            <a:r>
              <a:rPr lang="en-US" altLang="ko-KR" sz="1600" b="1" dirty="0"/>
              <a:t>: an initiator has not trained BF on </a:t>
            </a:r>
            <a:r>
              <a:rPr lang="en-US" altLang="ko-KR" sz="1600" b="1" dirty="0" smtClean="0"/>
              <a:t>a bonded and </a:t>
            </a:r>
            <a:r>
              <a:rPr lang="en-US" altLang="ko-KR" sz="1600" b="1" dirty="0"/>
              <a:t>aggregated channel with a </a:t>
            </a:r>
            <a:r>
              <a:rPr lang="en-US" altLang="ko-KR" sz="1600" b="1" dirty="0" smtClean="0"/>
              <a:t>responder.</a:t>
            </a:r>
          </a:p>
          <a:p>
            <a:pPr marL="0" indent="0">
              <a:buNone/>
            </a:pPr>
            <a:endParaRPr lang="en-US" altLang="ko-KR" sz="1800" b="0" dirty="0" smtClean="0"/>
          </a:p>
          <a:p>
            <a:endParaRPr lang="en-US" altLang="ko-KR" sz="1600" b="0" dirty="0" smtClean="0"/>
          </a:p>
        </p:txBody>
      </p:sp>
    </p:spTree>
    <p:extLst>
      <p:ext uri="{BB962C8B-B14F-4D97-AF65-F5344CB8AC3E}">
        <p14:creationId xmlns:p14="http://schemas.microsoft.com/office/powerpoint/2010/main" val="421145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85800" y="594188"/>
            <a:ext cx="7772400" cy="1158412"/>
          </a:xfrm>
        </p:spPr>
        <p:txBody>
          <a:bodyPr/>
          <a:lstStyle/>
          <a:p>
            <a:r>
              <a:rPr lang="en-US" altLang="ko-KR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Existing BRP PPDU format</a:t>
            </a:r>
            <a:br>
              <a:rPr lang="en-US" altLang="ko-KR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ko-KR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(BF </a:t>
            </a:r>
            <a:r>
              <a:rPr lang="en-US" altLang="ko-KR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 a bonded </a:t>
            </a:r>
            <a:r>
              <a:rPr lang="en-US" altLang="ko-KR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channel was trained)</a:t>
            </a:r>
            <a:endParaRPr lang="ko-KR" altLang="en-US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99D1E7-2CFE-4362-BB72-AF97192842EA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LG</a:t>
            </a:r>
            <a:endParaRPr lang="en-US" dirty="0"/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724400"/>
          </a:xfrm>
        </p:spPr>
        <p:txBody>
          <a:bodyPr/>
          <a:lstStyle/>
          <a:p>
            <a:r>
              <a:rPr lang="en-US" altLang="ko-KR" sz="1600" b="0" dirty="0" smtClean="0"/>
              <a:t>If an initiator has trained BF on a bonded channel with a responder, the initiator and responder can transmit the following PPDU format in order to refine the beam over a bonded channel.</a:t>
            </a:r>
          </a:p>
          <a:p>
            <a:endParaRPr lang="en-US" altLang="ko-KR" sz="1600" b="0" dirty="0" smtClean="0"/>
          </a:p>
          <a:p>
            <a:endParaRPr lang="en-US" altLang="ko-KR" sz="1600" b="0" dirty="0" smtClean="0"/>
          </a:p>
          <a:p>
            <a:endParaRPr lang="en-US" altLang="ko-KR" sz="1600" b="0" dirty="0"/>
          </a:p>
          <a:p>
            <a:endParaRPr lang="en-US" altLang="ko-KR" sz="1600" b="0" dirty="0" smtClean="0"/>
          </a:p>
          <a:p>
            <a:endParaRPr lang="en-US" altLang="ko-KR" sz="1600" b="0" dirty="0"/>
          </a:p>
          <a:p>
            <a:endParaRPr lang="en-US" altLang="ko-KR" sz="1600" b="0" dirty="0" smtClean="0"/>
          </a:p>
          <a:p>
            <a:endParaRPr lang="en-US" altLang="ko-KR" sz="1600" b="0" dirty="0"/>
          </a:p>
          <a:p>
            <a:endParaRPr lang="en-US" altLang="ko-KR" sz="1600" b="0" dirty="0" smtClean="0"/>
          </a:p>
          <a:p>
            <a:endParaRPr lang="en-US" altLang="ko-KR" sz="1600" b="0" dirty="0"/>
          </a:p>
          <a:p>
            <a:pPr marL="0" indent="0">
              <a:buNone/>
            </a:pPr>
            <a:endParaRPr lang="en-US" altLang="ko-KR" sz="1600" b="0" dirty="0"/>
          </a:p>
          <a:p>
            <a:pPr>
              <a:buFont typeface="Wingdings" panose="05000000000000000000" pitchFamily="2" charset="2"/>
              <a:buChar char="Ø"/>
            </a:pPr>
            <a:endParaRPr lang="en-US" altLang="ko-KR" sz="16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altLang="ko-KR" sz="1400" dirty="0" smtClean="0"/>
              <a:t>This </a:t>
            </a:r>
            <a:r>
              <a:rPr lang="en-US" altLang="ko-KR" sz="1400" dirty="0"/>
              <a:t>PPDU format </a:t>
            </a:r>
            <a:r>
              <a:rPr lang="en-US" altLang="ko-KR" sz="1400" dirty="0" smtClean="0"/>
              <a:t>is </a:t>
            </a:r>
            <a:r>
              <a:rPr lang="en-US" altLang="ko-KR" sz="1400" dirty="0"/>
              <a:t>suitable for </a:t>
            </a:r>
            <a:r>
              <a:rPr lang="en-US" altLang="ko-KR" sz="1400" dirty="0" smtClean="0"/>
              <a:t>beam refinement if the best sector over a bonded channel is already known.</a:t>
            </a:r>
            <a:endParaRPr lang="en-US" altLang="ko-KR" sz="1400" dirty="0"/>
          </a:p>
          <a:p>
            <a:endParaRPr lang="en-US" altLang="ko-KR" sz="1600" b="0" dirty="0" smtClean="0"/>
          </a:p>
          <a:p>
            <a:endParaRPr lang="en-US" altLang="ko-KR" sz="1600" b="0" dirty="0"/>
          </a:p>
          <a:p>
            <a:endParaRPr lang="en-US" altLang="ko-KR" sz="1600" b="0" dirty="0" smtClean="0"/>
          </a:p>
          <a:p>
            <a:endParaRPr lang="en-US" altLang="ko-KR" sz="1600" b="0" dirty="0" smtClean="0"/>
          </a:p>
        </p:txBody>
      </p:sp>
      <p:pic>
        <p:nvPicPr>
          <p:cNvPr id="6152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7462" y="3925922"/>
            <a:ext cx="1191538" cy="8802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53" name="Picture 9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59347" y="4092987"/>
            <a:ext cx="1217763" cy="6567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54" name="Picture 10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32280" y="3937001"/>
            <a:ext cx="1217763" cy="10068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55" name="Picture 11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3336" y="2475194"/>
            <a:ext cx="5192716" cy="11838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1" name="TextBox 40"/>
          <p:cNvSpPr txBox="1"/>
          <p:nvPr/>
        </p:nvSpPr>
        <p:spPr>
          <a:xfrm>
            <a:off x="676844" y="6215390"/>
            <a:ext cx="520102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100" dirty="0" smtClean="0"/>
              <a:t>*Sector m: the best sector from previous BF results over a bonded channel</a:t>
            </a:r>
            <a:endParaRPr lang="ko-KR" altLang="en-US" sz="1100" dirty="0"/>
          </a:p>
        </p:txBody>
      </p:sp>
      <p:sp>
        <p:nvSpPr>
          <p:cNvPr id="42" name="TextBox 41"/>
          <p:cNvSpPr txBox="1"/>
          <p:nvPr/>
        </p:nvSpPr>
        <p:spPr>
          <a:xfrm>
            <a:off x="1143000" y="4979413"/>
            <a:ext cx="23690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en-US" altLang="ko-KR" b="0" dirty="0" smtClean="0"/>
              <a:t>The duplicate part of PPDU can be decoded through the primary channel</a:t>
            </a:r>
            <a:endParaRPr lang="ko-KR" altLang="en-US" b="0" dirty="0"/>
          </a:p>
        </p:txBody>
      </p:sp>
      <p:sp>
        <p:nvSpPr>
          <p:cNvPr id="43" name="TextBox 42"/>
          <p:cNvSpPr txBox="1"/>
          <p:nvPr/>
        </p:nvSpPr>
        <p:spPr>
          <a:xfrm>
            <a:off x="3701266" y="4992469"/>
            <a:ext cx="23690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en-US" altLang="ko-KR" b="0" dirty="0" smtClean="0"/>
              <a:t>The bonded part of PPDU can be decoded through a bonded channel</a:t>
            </a:r>
            <a:endParaRPr lang="ko-KR" altLang="en-US" b="0" dirty="0"/>
          </a:p>
        </p:txBody>
      </p:sp>
      <p:sp>
        <p:nvSpPr>
          <p:cNvPr id="44" name="TextBox 43"/>
          <p:cNvSpPr txBox="1"/>
          <p:nvPr/>
        </p:nvSpPr>
        <p:spPr>
          <a:xfrm>
            <a:off x="6248400" y="4992469"/>
            <a:ext cx="23690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en-US" altLang="ko-KR" b="0" dirty="0" smtClean="0"/>
              <a:t>This training part of PPDU  conducts beam refinement for a bonded channel.  </a:t>
            </a:r>
          </a:p>
        </p:txBody>
      </p:sp>
      <p:cxnSp>
        <p:nvCxnSpPr>
          <p:cNvPr id="7" name="직선 화살표 연결선 6"/>
          <p:cNvCxnSpPr/>
          <p:nvPr/>
        </p:nvCxnSpPr>
        <p:spPr bwMode="auto">
          <a:xfrm flipH="1">
            <a:off x="3124200" y="3659050"/>
            <a:ext cx="304800" cy="27795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9" name="직선 화살표 연결선 8"/>
          <p:cNvCxnSpPr/>
          <p:nvPr/>
        </p:nvCxnSpPr>
        <p:spPr bwMode="auto">
          <a:xfrm flipH="1">
            <a:off x="5105400" y="3659050"/>
            <a:ext cx="533400" cy="46910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19" name="직선 화살표 연결선 18"/>
          <p:cNvCxnSpPr/>
          <p:nvPr/>
        </p:nvCxnSpPr>
        <p:spPr bwMode="auto">
          <a:xfrm>
            <a:off x="6884991" y="3659050"/>
            <a:ext cx="506409" cy="39290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1281007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85800" y="631556"/>
            <a:ext cx="7772400" cy="1121044"/>
          </a:xfrm>
        </p:spPr>
        <p:txBody>
          <a:bodyPr/>
          <a:lstStyle/>
          <a:p>
            <a:r>
              <a:rPr lang="en-US" altLang="ko-KR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Proposed BRP </a:t>
            </a:r>
            <a:r>
              <a:rPr lang="en-US" altLang="ko-KR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PPDU format</a:t>
            </a:r>
            <a:br>
              <a:rPr lang="en-US" altLang="ko-KR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ko-KR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(BF </a:t>
            </a:r>
            <a:r>
              <a:rPr lang="en-US" altLang="ko-KR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 a bonded </a:t>
            </a:r>
            <a:r>
              <a:rPr lang="en-US" altLang="ko-KR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channel was not trained)</a:t>
            </a:r>
            <a:endParaRPr lang="ko-KR" altLang="en-US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99D1E7-2CFE-4362-BB72-AF97192842EA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LG</a:t>
            </a:r>
            <a:endParaRPr lang="en-US" dirty="0"/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724400"/>
          </a:xfrm>
        </p:spPr>
        <p:txBody>
          <a:bodyPr/>
          <a:lstStyle/>
          <a:p>
            <a:r>
              <a:rPr lang="en-US" altLang="ko-KR" sz="1600" b="0" dirty="0" smtClean="0"/>
              <a:t>If </a:t>
            </a:r>
            <a:r>
              <a:rPr lang="en-US" altLang="ko-KR" sz="1600" b="0" dirty="0"/>
              <a:t>an initiator </a:t>
            </a:r>
            <a:r>
              <a:rPr lang="en-US" altLang="ko-KR" sz="1600" b="0" dirty="0" smtClean="0"/>
              <a:t>has not </a:t>
            </a:r>
            <a:r>
              <a:rPr lang="en-US" altLang="ko-KR" sz="1600" b="0" dirty="0"/>
              <a:t>trained BF on a bonded channel with a </a:t>
            </a:r>
            <a:r>
              <a:rPr lang="en-US" altLang="ko-KR" sz="1600" b="0" dirty="0" smtClean="0"/>
              <a:t>responder, the following PPDU </a:t>
            </a:r>
            <a:r>
              <a:rPr lang="en-US" altLang="ko-KR" sz="1600" b="0" dirty="0"/>
              <a:t>format is </a:t>
            </a:r>
            <a:r>
              <a:rPr lang="en-US" altLang="ko-KR" sz="1600" b="0" dirty="0" smtClean="0"/>
              <a:t>suitable </a:t>
            </a:r>
            <a:r>
              <a:rPr lang="en-US" altLang="ko-KR" sz="1600" b="0" dirty="0"/>
              <a:t>for initiating BF training for </a:t>
            </a:r>
            <a:r>
              <a:rPr lang="en-US" altLang="ko-KR" sz="1600" b="0" dirty="0" smtClean="0"/>
              <a:t>CB.</a:t>
            </a:r>
            <a:endParaRPr lang="en-US" altLang="ko-KR" sz="1600" dirty="0" smtClean="0"/>
          </a:p>
          <a:p>
            <a:endParaRPr lang="en-US" altLang="ko-KR" sz="1600" b="1" dirty="0" smtClean="0"/>
          </a:p>
          <a:p>
            <a:endParaRPr lang="en-US" altLang="ko-KR" sz="1600" dirty="0"/>
          </a:p>
          <a:p>
            <a:endParaRPr lang="en-US" altLang="ko-KR" sz="1600" b="1" dirty="0" smtClean="0"/>
          </a:p>
          <a:p>
            <a:endParaRPr lang="en-US" altLang="ko-KR" sz="1600" dirty="0"/>
          </a:p>
          <a:p>
            <a:endParaRPr lang="en-US" altLang="ko-KR" sz="1600" b="1" dirty="0" smtClean="0"/>
          </a:p>
          <a:p>
            <a:endParaRPr lang="en-US" altLang="ko-KR" sz="1600" dirty="0"/>
          </a:p>
          <a:p>
            <a:endParaRPr lang="en-US" altLang="ko-KR" sz="1600" b="1" dirty="0" smtClean="0"/>
          </a:p>
          <a:p>
            <a:endParaRPr lang="en-US" altLang="ko-KR" sz="1600" dirty="0"/>
          </a:p>
          <a:p>
            <a:endParaRPr lang="en-US" altLang="ko-KR" sz="1600" b="1" dirty="0" smtClean="0"/>
          </a:p>
          <a:p>
            <a:endParaRPr lang="en-US" altLang="ko-KR" sz="1600" dirty="0"/>
          </a:p>
          <a:p>
            <a:endParaRPr lang="en-US" altLang="ko-KR" sz="1600" b="1" dirty="0" smtClean="0"/>
          </a:p>
          <a:p>
            <a:pPr marL="0" indent="0">
              <a:buNone/>
            </a:pPr>
            <a:endParaRPr lang="en-US" altLang="ko-KR" sz="1600" b="1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altLang="ko-KR" sz="1600" b="1" dirty="0" smtClean="0"/>
              <a:t>This PP</a:t>
            </a:r>
            <a:r>
              <a:rPr lang="en-US" altLang="ko-KR" sz="1600" dirty="0" smtClean="0"/>
              <a:t>DU</a:t>
            </a:r>
            <a:r>
              <a:rPr lang="en-US" altLang="ko-KR" sz="1600" b="1" dirty="0" smtClean="0"/>
              <a:t> format should be allowed in order to achieve BF training for CB.</a:t>
            </a:r>
            <a:endParaRPr lang="en-US" altLang="ko-KR" sz="1600" b="1" dirty="0"/>
          </a:p>
        </p:txBody>
      </p:sp>
      <p:sp>
        <p:nvSpPr>
          <p:cNvPr id="21" name="TextBox 20"/>
          <p:cNvSpPr txBox="1"/>
          <p:nvPr/>
        </p:nvSpPr>
        <p:spPr>
          <a:xfrm>
            <a:off x="5616624" y="4855494"/>
            <a:ext cx="268917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en-US" altLang="ko-KR" b="0" dirty="0" smtClean="0"/>
              <a:t>This training part of PPDU conducts BF training for a bonded channel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en-US" altLang="ko-KR" b="0" dirty="0" smtClean="0"/>
              <a:t>Until conducting this part, the best sector for a bonded channel cannot be founded.  </a:t>
            </a: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5503" y="2259813"/>
            <a:ext cx="4691687" cy="12746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4156" y="3704026"/>
            <a:ext cx="1323110" cy="9723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220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200" y="3704026"/>
            <a:ext cx="1356030" cy="1117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2" name="TextBox 41"/>
          <p:cNvSpPr txBox="1"/>
          <p:nvPr/>
        </p:nvSpPr>
        <p:spPr>
          <a:xfrm>
            <a:off x="685800" y="6172200"/>
            <a:ext cx="337468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100" dirty="0" smtClean="0"/>
              <a:t>*Sector n: the best sector from previous SLS results</a:t>
            </a:r>
            <a:endParaRPr lang="ko-KR" altLang="en-US" sz="1100" dirty="0"/>
          </a:p>
        </p:txBody>
      </p:sp>
      <p:sp>
        <p:nvSpPr>
          <p:cNvPr id="3" name="TextBox 2"/>
          <p:cNvSpPr txBox="1"/>
          <p:nvPr/>
        </p:nvSpPr>
        <p:spPr>
          <a:xfrm>
            <a:off x="1981838" y="4809204"/>
            <a:ext cx="21877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ko-KR" dirty="0"/>
              <a:t>The duplicate part of PPDU can be decoded through the </a:t>
            </a:r>
            <a:r>
              <a:rPr lang="en-US" altLang="ko-KR" dirty="0" smtClean="0"/>
              <a:t>primary channel</a:t>
            </a:r>
            <a:endParaRPr lang="ko-KR" altLang="en-US" dirty="0"/>
          </a:p>
        </p:txBody>
      </p:sp>
      <p:cxnSp>
        <p:nvCxnSpPr>
          <p:cNvPr id="35" name="직선 화살표 연결선 34"/>
          <p:cNvCxnSpPr>
            <a:stCxn id="9218" idx="2"/>
          </p:cNvCxnSpPr>
          <p:nvPr/>
        </p:nvCxnSpPr>
        <p:spPr bwMode="auto">
          <a:xfrm flipH="1">
            <a:off x="3886200" y="3534452"/>
            <a:ext cx="435147" cy="31518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41" name="직선 화살표 연결선 40"/>
          <p:cNvCxnSpPr/>
          <p:nvPr/>
        </p:nvCxnSpPr>
        <p:spPr bwMode="auto">
          <a:xfrm>
            <a:off x="6324600" y="3534452"/>
            <a:ext cx="228600" cy="27554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4270612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85800" y="631556"/>
            <a:ext cx="7772400" cy="1121044"/>
          </a:xfrm>
        </p:spPr>
        <p:txBody>
          <a:bodyPr/>
          <a:lstStyle/>
          <a:p>
            <a:r>
              <a:rPr lang="en-US" altLang="ko-KR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Proposed BRP </a:t>
            </a:r>
            <a:r>
              <a:rPr lang="en-US" altLang="ko-KR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PPDU format</a:t>
            </a:r>
            <a:br>
              <a:rPr lang="en-US" altLang="ko-KR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ko-KR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(BF on a </a:t>
            </a:r>
            <a:r>
              <a:rPr lang="en-US" altLang="ko-KR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aggregated </a:t>
            </a:r>
            <a:r>
              <a:rPr lang="en-US" altLang="ko-KR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channel was not trained)</a:t>
            </a:r>
            <a:endParaRPr lang="ko-KR" altLang="en-US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99D1E7-2CFE-4362-BB72-AF97192842EA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LG</a:t>
            </a:r>
            <a:endParaRPr lang="en-US" dirty="0"/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724400"/>
          </a:xfrm>
        </p:spPr>
        <p:txBody>
          <a:bodyPr/>
          <a:lstStyle/>
          <a:p>
            <a:r>
              <a:rPr lang="en-US" altLang="ko-KR" sz="1600" b="0" dirty="0" smtClean="0"/>
              <a:t>If </a:t>
            </a:r>
            <a:r>
              <a:rPr lang="en-US" altLang="ko-KR" sz="1600" b="0" dirty="0"/>
              <a:t>an initiator </a:t>
            </a:r>
            <a:r>
              <a:rPr lang="en-US" altLang="ko-KR" sz="1600" b="0" dirty="0" smtClean="0"/>
              <a:t>has not </a:t>
            </a:r>
            <a:r>
              <a:rPr lang="en-US" altLang="ko-KR" sz="1600" b="0" dirty="0"/>
              <a:t>trained BF on </a:t>
            </a:r>
            <a:r>
              <a:rPr lang="en-US" altLang="ko-KR" sz="1600" b="0" dirty="0" smtClean="0"/>
              <a:t>an aggregated </a:t>
            </a:r>
            <a:r>
              <a:rPr lang="en-US" altLang="ko-KR" sz="1600" b="0" dirty="0"/>
              <a:t>channel with a </a:t>
            </a:r>
            <a:r>
              <a:rPr lang="en-US" altLang="ko-KR" sz="1600" b="0" dirty="0" smtClean="0"/>
              <a:t>responder, the following PPDU </a:t>
            </a:r>
            <a:r>
              <a:rPr lang="en-US" altLang="ko-KR" sz="1600" b="0" dirty="0"/>
              <a:t>format is </a:t>
            </a:r>
            <a:r>
              <a:rPr lang="en-US" altLang="ko-KR" sz="1600" b="0" dirty="0" smtClean="0"/>
              <a:t>suitable </a:t>
            </a:r>
            <a:r>
              <a:rPr lang="en-US" altLang="ko-KR" sz="1600" b="0" dirty="0"/>
              <a:t>for initiating BF training for </a:t>
            </a:r>
            <a:r>
              <a:rPr lang="en-US" altLang="ko-KR" sz="1600" b="0" dirty="0" smtClean="0"/>
              <a:t>CA.</a:t>
            </a:r>
            <a:endParaRPr lang="en-US" altLang="ko-KR" sz="1600" dirty="0" smtClean="0"/>
          </a:p>
          <a:p>
            <a:endParaRPr lang="en-US" altLang="ko-KR" sz="1600" b="1" dirty="0" smtClean="0"/>
          </a:p>
          <a:p>
            <a:endParaRPr lang="en-US" altLang="ko-KR" sz="1600" dirty="0"/>
          </a:p>
          <a:p>
            <a:endParaRPr lang="en-US" altLang="ko-KR" sz="1600" b="1" dirty="0" smtClean="0"/>
          </a:p>
          <a:p>
            <a:endParaRPr lang="en-US" altLang="ko-KR" sz="1600" dirty="0"/>
          </a:p>
          <a:p>
            <a:endParaRPr lang="en-US" altLang="ko-KR" sz="1600" b="1" dirty="0" smtClean="0"/>
          </a:p>
          <a:p>
            <a:endParaRPr lang="en-US" altLang="ko-KR" sz="1600" dirty="0"/>
          </a:p>
          <a:p>
            <a:endParaRPr lang="en-US" altLang="ko-KR" sz="1600" b="1" dirty="0" smtClean="0"/>
          </a:p>
          <a:p>
            <a:endParaRPr lang="en-US" altLang="ko-KR" sz="1600" dirty="0"/>
          </a:p>
          <a:p>
            <a:endParaRPr lang="en-US" altLang="ko-KR" sz="1600" b="1" dirty="0" smtClean="0"/>
          </a:p>
          <a:p>
            <a:endParaRPr lang="en-US" altLang="ko-KR" sz="1600" dirty="0"/>
          </a:p>
          <a:p>
            <a:endParaRPr lang="en-US" altLang="ko-KR" sz="1600" b="1" dirty="0" smtClean="0"/>
          </a:p>
          <a:p>
            <a:pPr marL="0" indent="0">
              <a:buNone/>
            </a:pPr>
            <a:endParaRPr lang="en-US" altLang="ko-KR" sz="1600" b="1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altLang="ko-KR" sz="1600" b="1" dirty="0" smtClean="0"/>
              <a:t>This PP</a:t>
            </a:r>
            <a:r>
              <a:rPr lang="en-US" altLang="ko-KR" sz="1600" dirty="0" smtClean="0"/>
              <a:t>DU</a:t>
            </a:r>
            <a:r>
              <a:rPr lang="en-US" altLang="ko-KR" sz="1600" b="1" dirty="0" smtClean="0"/>
              <a:t> format should be allowed in order to achieve BF training for CA.</a:t>
            </a:r>
            <a:endParaRPr lang="en-US" altLang="ko-KR" sz="1600" b="1" dirty="0"/>
          </a:p>
        </p:txBody>
      </p:sp>
      <p:sp>
        <p:nvSpPr>
          <p:cNvPr id="21" name="TextBox 20"/>
          <p:cNvSpPr txBox="1"/>
          <p:nvPr/>
        </p:nvSpPr>
        <p:spPr>
          <a:xfrm>
            <a:off x="5616624" y="4855494"/>
            <a:ext cx="268917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en-US" altLang="ko-KR" b="0" dirty="0" smtClean="0"/>
              <a:t>This training part of PPDU conducts BF training for an aggregated channel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ko-KR" b="0" dirty="0" smtClean="0"/>
              <a:t>Until conducting this part, the best sector for </a:t>
            </a:r>
            <a:r>
              <a:rPr lang="en-US" altLang="ko-KR" dirty="0"/>
              <a:t>an aggregated channel </a:t>
            </a:r>
            <a:r>
              <a:rPr lang="en-US" altLang="ko-KR" b="0" dirty="0" smtClean="0"/>
              <a:t>cannot be founded.  </a:t>
            </a:r>
          </a:p>
        </p:txBody>
      </p:sp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4156" y="3704026"/>
            <a:ext cx="1323110" cy="9723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220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200" y="3704026"/>
            <a:ext cx="1356030" cy="1117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2" name="TextBox 41"/>
          <p:cNvSpPr txBox="1"/>
          <p:nvPr/>
        </p:nvSpPr>
        <p:spPr>
          <a:xfrm>
            <a:off x="685800" y="6172200"/>
            <a:ext cx="337468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100" dirty="0" smtClean="0"/>
              <a:t>*Sector n: the best sector from previous SLS results</a:t>
            </a:r>
            <a:endParaRPr lang="ko-KR" altLang="en-US" sz="1100" dirty="0"/>
          </a:p>
        </p:txBody>
      </p:sp>
      <p:sp>
        <p:nvSpPr>
          <p:cNvPr id="3" name="TextBox 2"/>
          <p:cNvSpPr txBox="1"/>
          <p:nvPr/>
        </p:nvSpPr>
        <p:spPr>
          <a:xfrm>
            <a:off x="1981838" y="4809204"/>
            <a:ext cx="21877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ko-KR" dirty="0"/>
              <a:t>The duplicate part of PPDU can be decoded through the </a:t>
            </a:r>
            <a:r>
              <a:rPr lang="en-US" altLang="ko-KR" dirty="0" smtClean="0"/>
              <a:t>primary channel</a:t>
            </a:r>
            <a:endParaRPr lang="ko-KR" altLang="en-US" dirty="0"/>
          </a:p>
        </p:txBody>
      </p:sp>
      <p:cxnSp>
        <p:nvCxnSpPr>
          <p:cNvPr id="35" name="직선 화살표 연결선 34"/>
          <p:cNvCxnSpPr/>
          <p:nvPr/>
        </p:nvCxnSpPr>
        <p:spPr bwMode="auto">
          <a:xfrm flipH="1">
            <a:off x="3886200" y="3534452"/>
            <a:ext cx="435147" cy="31518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41" name="직선 화살표 연결선 40"/>
          <p:cNvCxnSpPr/>
          <p:nvPr/>
        </p:nvCxnSpPr>
        <p:spPr bwMode="auto">
          <a:xfrm>
            <a:off x="6324600" y="3534452"/>
            <a:ext cx="228600" cy="27554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2221313"/>
            <a:ext cx="4845621" cy="13131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60371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85800" y="631556"/>
            <a:ext cx="7772400" cy="1121044"/>
          </a:xfrm>
        </p:spPr>
        <p:txBody>
          <a:bodyPr/>
          <a:lstStyle/>
          <a:p>
            <a:r>
              <a:rPr lang="en-US" altLang="ko-KR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Proposed Aggregation field </a:t>
            </a:r>
            <a:r>
              <a:rPr lang="en-US" altLang="ko-KR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ko-KR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ko-KR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EDMG control mode</a:t>
            </a:r>
            <a:endParaRPr lang="ko-KR" altLang="en-US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99D1E7-2CFE-4362-BB72-AF97192842EA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LG</a:t>
            </a:r>
            <a:endParaRPr lang="en-US" dirty="0"/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724400"/>
          </a:xfrm>
        </p:spPr>
        <p:txBody>
          <a:bodyPr/>
          <a:lstStyle/>
          <a:p>
            <a:r>
              <a:rPr lang="en-US" altLang="ko-KR" sz="1600" b="0" dirty="0" smtClean="0"/>
              <a:t>In </a:t>
            </a:r>
            <a:r>
              <a:rPr lang="en-US" altLang="ko-KR" sz="1600" b="0" dirty="0"/>
              <a:t>EDMG control </a:t>
            </a:r>
            <a:r>
              <a:rPr lang="en-US" altLang="ko-KR" sz="1600" b="0" dirty="0" smtClean="0"/>
              <a:t>mode, the </a:t>
            </a:r>
            <a:r>
              <a:rPr lang="en-US" altLang="ko-KR" sz="1600" b="0" dirty="0"/>
              <a:t>A</a:t>
            </a:r>
            <a:r>
              <a:rPr lang="en-US" altLang="ko-KR" sz="1600" b="0" dirty="0" smtClean="0"/>
              <a:t>ggregation field is not defined in EDMG Header-A.</a:t>
            </a:r>
          </a:p>
          <a:p>
            <a:r>
              <a:rPr lang="en-US" altLang="ko-KR" sz="1600" b="0" dirty="0" smtClean="0"/>
              <a:t>To indicate whether TRN format in EDMG control mode PPDU is bonded or aggregated, we propose </a:t>
            </a:r>
            <a:r>
              <a:rPr lang="en-US" altLang="ko-KR" sz="1600" b="0" dirty="0"/>
              <a:t>Aggregation field </a:t>
            </a:r>
            <a:r>
              <a:rPr lang="en-US" altLang="ko-KR" sz="1600" b="0" dirty="0" smtClean="0"/>
              <a:t>in EDMG Header-A</a:t>
            </a:r>
            <a:r>
              <a:rPr lang="en-US" altLang="ko-KR" sz="1600" b="0" dirty="0" smtClean="0"/>
              <a:t>.</a:t>
            </a:r>
          </a:p>
          <a:p>
            <a:endParaRPr lang="en-US" altLang="ko-KR" sz="1600" b="0" dirty="0"/>
          </a:p>
          <a:p>
            <a:endParaRPr lang="en-US" altLang="ko-KR" sz="1600" b="0" dirty="0" smtClean="0"/>
          </a:p>
          <a:p>
            <a:endParaRPr lang="en-US" altLang="ko-KR" sz="1600" b="0" dirty="0"/>
          </a:p>
          <a:p>
            <a:endParaRPr lang="en-US" altLang="ko-KR" sz="1600" b="0" dirty="0" smtClean="0"/>
          </a:p>
          <a:p>
            <a:endParaRPr lang="en-US" altLang="ko-KR" sz="1600" b="0" dirty="0"/>
          </a:p>
          <a:p>
            <a:endParaRPr lang="en-US" altLang="ko-KR" sz="1600" b="0" dirty="0" smtClean="0"/>
          </a:p>
          <a:p>
            <a:endParaRPr lang="en-US" altLang="ko-KR" sz="1600" dirty="0" smtClean="0"/>
          </a:p>
          <a:p>
            <a:endParaRPr lang="en-US" altLang="ko-KR" sz="1600" b="1" dirty="0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00300" y="2667000"/>
            <a:ext cx="4191000" cy="10095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2743200" y="4218801"/>
            <a:ext cx="3505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b="1" dirty="0" smtClean="0"/>
              <a:t>Table </a:t>
            </a:r>
            <a:r>
              <a:rPr lang="en-US" altLang="ko-KR" b="1" dirty="0" smtClean="0"/>
              <a:t>15 </a:t>
            </a:r>
            <a:r>
              <a:rPr lang="en-US" altLang="ko-KR" b="1" dirty="0" smtClean="0"/>
              <a:t>- EDMG </a:t>
            </a:r>
            <a:r>
              <a:rPr lang="en-US" altLang="ko-KR" b="1" dirty="0" smtClean="0"/>
              <a:t>Header-A2 </a:t>
            </a:r>
            <a:r>
              <a:rPr lang="en-US" altLang="ko-KR" b="1" dirty="0" smtClean="0"/>
              <a:t>subfield definition</a:t>
            </a:r>
            <a:endParaRPr lang="ko-KR" altLang="en-US" b="1" dirty="0"/>
          </a:p>
        </p:txBody>
      </p:sp>
      <p:graphicFrame>
        <p:nvGraphicFramePr>
          <p:cNvPr id="9" name="표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9154778"/>
              </p:ext>
            </p:extLst>
          </p:nvPr>
        </p:nvGraphicFramePr>
        <p:xfrm>
          <a:off x="762000" y="4575046"/>
          <a:ext cx="7772400" cy="1673354"/>
        </p:xfrm>
        <a:graphic>
          <a:graphicData uri="http://schemas.openxmlformats.org/drawingml/2006/table">
            <a:tbl>
              <a:tblPr firstRow="1" firstCol="1" bandRow="1"/>
              <a:tblGrid>
                <a:gridCol w="948233"/>
                <a:gridCol w="1472093"/>
                <a:gridCol w="921807"/>
                <a:gridCol w="4430267"/>
              </a:tblGrid>
              <a:tr h="15773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b="1" kern="100" dirty="0">
                          <a:effectLst/>
                          <a:latin typeface="Times New Roman"/>
                          <a:ea typeface="맑은 고딕"/>
                        </a:rPr>
                        <a:t>Field</a:t>
                      </a:r>
                      <a:endParaRPr lang="ko-KR" sz="1800" kern="100" dirty="0">
                        <a:effectLst/>
                        <a:latin typeface="Times New Roman"/>
                        <a:ea typeface="맑은 고딕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b="1" kern="100">
                          <a:effectLst/>
                          <a:latin typeface="Times New Roman"/>
                          <a:ea typeface="맑은 고딕"/>
                        </a:rPr>
                        <a:t>Number of bits</a:t>
                      </a:r>
                      <a:endParaRPr lang="ko-KR" sz="1800" kern="100">
                        <a:effectLst/>
                        <a:latin typeface="Times New Roman"/>
                        <a:ea typeface="맑은 고딕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b="1" kern="100">
                          <a:effectLst/>
                          <a:latin typeface="Times New Roman"/>
                          <a:ea typeface="맑은 고딕"/>
                        </a:rPr>
                        <a:t>Start bit</a:t>
                      </a:r>
                      <a:endParaRPr lang="ko-KR" sz="1800" kern="100">
                        <a:effectLst/>
                        <a:latin typeface="Times New Roman"/>
                        <a:ea typeface="맑은 고딕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b="1" kern="100">
                          <a:effectLst/>
                          <a:latin typeface="Times New Roman"/>
                          <a:ea typeface="맑은 고딕"/>
                        </a:rPr>
                        <a:t>Description</a:t>
                      </a:r>
                      <a:endParaRPr lang="ko-KR" sz="1800" kern="100">
                        <a:effectLst/>
                        <a:latin typeface="Times New Roman"/>
                        <a:ea typeface="맑은 고딕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8867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맑은 고딕"/>
                        </a:rPr>
                        <a:t>Aggregation</a:t>
                      </a:r>
                      <a:endParaRPr lang="ko-KR" sz="1800" kern="100">
                        <a:effectLst/>
                        <a:latin typeface="Times New Roman"/>
                        <a:ea typeface="맑은 고딕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맑은 고딕"/>
                        </a:rPr>
                        <a:t>1</a:t>
                      </a:r>
                      <a:endParaRPr lang="ko-KR" sz="1800" kern="100">
                        <a:effectLst/>
                        <a:latin typeface="Times New Roman"/>
                        <a:ea typeface="맑은 고딕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맑은 고딕"/>
                        </a:rPr>
                        <a:t>0</a:t>
                      </a:r>
                      <a:endParaRPr lang="ko-KR" sz="1800" kern="100">
                        <a:effectLst/>
                        <a:latin typeface="Times New Roman"/>
                        <a:ea typeface="맑은 고딕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맑은 고딕"/>
                        </a:rPr>
                        <a:t>If this field set to 0, the BW field specifies that the TRN field of</a:t>
                      </a:r>
                      <a:endParaRPr lang="ko-KR" sz="1800" kern="100" dirty="0">
                        <a:effectLst/>
                        <a:latin typeface="Times New Roman"/>
                        <a:ea typeface="맑은 고딕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맑은 고딕"/>
                        </a:rPr>
                        <a:t>the PPDU is appended on a 2.16 GHz, 4.32 GHz, 6.48 GHz or</a:t>
                      </a:r>
                      <a:endParaRPr lang="ko-KR" sz="1800" kern="100" dirty="0">
                        <a:effectLst/>
                        <a:latin typeface="Times New Roman"/>
                        <a:ea typeface="맑은 고딕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맑은 고딕"/>
                        </a:rPr>
                        <a:t>8.64 GHz channel. If this field set to 1, the BW field specifies a</a:t>
                      </a:r>
                      <a:endParaRPr lang="ko-KR" sz="1800" kern="100" dirty="0">
                        <a:effectLst/>
                        <a:latin typeface="Times New Roman"/>
                        <a:ea typeface="맑은 고딕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맑은 고딕"/>
                        </a:rPr>
                        <a:t>2.16+2.16 GHz or 4.32+4.32 GHz channel.</a:t>
                      </a:r>
                      <a:endParaRPr lang="ko-KR" sz="1800" kern="100" dirty="0">
                        <a:effectLst/>
                        <a:latin typeface="Times New Roman"/>
                        <a:ea typeface="맑은 고딕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맑은 고딕"/>
                        </a:rPr>
                        <a:t>This field is reserved if the value of the EDMG TRN Length field is 0.</a:t>
                      </a:r>
                      <a:endParaRPr lang="ko-KR" sz="1800" kern="100" dirty="0">
                        <a:effectLst/>
                        <a:latin typeface="Times New Roman"/>
                        <a:ea typeface="맑은 고딕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773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  <a:latin typeface="Times New Roman"/>
                          <a:ea typeface="맑은 고딕"/>
                        </a:rPr>
                        <a:t>Reserved</a:t>
                      </a:r>
                      <a:endParaRPr lang="ko-KR" sz="1800" kern="100">
                        <a:effectLst/>
                        <a:latin typeface="Times New Roman"/>
                        <a:ea typeface="맑은 고딕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맑은 고딕"/>
                        </a:rPr>
                        <a:t>7</a:t>
                      </a:r>
                      <a:endParaRPr lang="ko-KR" sz="1800" kern="100">
                        <a:effectLst/>
                        <a:latin typeface="Times New Roman"/>
                        <a:ea typeface="맑은 고딕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맑은 고딕"/>
                        </a:rPr>
                        <a:t>1</a:t>
                      </a:r>
                      <a:endParaRPr lang="ko-KR" sz="1800" kern="100">
                        <a:effectLst/>
                        <a:latin typeface="Times New Roman"/>
                        <a:ea typeface="맑은 고딕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  <a:latin typeface="Times New Roman"/>
                          <a:ea typeface="맑은 고딕"/>
                        </a:rPr>
                        <a:t>Set to 0 by the transmitter and ignored by the receiver.</a:t>
                      </a:r>
                      <a:endParaRPr lang="ko-KR" sz="1800" kern="100">
                        <a:effectLst/>
                        <a:latin typeface="Times New Roman"/>
                        <a:ea typeface="맑은 고딕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773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  <a:latin typeface="Times New Roman"/>
                          <a:ea typeface="맑은 고딕"/>
                        </a:rPr>
                        <a:t>CRC</a:t>
                      </a:r>
                      <a:endParaRPr lang="ko-KR" sz="1800" kern="100">
                        <a:effectLst/>
                        <a:latin typeface="Times New Roman"/>
                        <a:ea typeface="맑은 고딕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  <a:latin typeface="Times New Roman"/>
                          <a:ea typeface="맑은 고딕"/>
                        </a:rPr>
                        <a:t>16</a:t>
                      </a:r>
                      <a:endParaRPr lang="ko-KR" sz="1800" kern="100">
                        <a:effectLst/>
                        <a:latin typeface="Times New Roman"/>
                        <a:ea typeface="맑은 고딕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  <a:latin typeface="Times New Roman"/>
                          <a:ea typeface="맑은 고딕"/>
                        </a:rPr>
                        <a:t>8</a:t>
                      </a:r>
                      <a:endParaRPr lang="ko-KR" sz="1800" kern="100">
                        <a:effectLst/>
                        <a:latin typeface="Times New Roman"/>
                        <a:ea typeface="맑은 고딕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  <a:latin typeface="Times New Roman"/>
                          <a:ea typeface="맑은 고딕"/>
                        </a:rPr>
                        <a:t>Header Check sequence. Calculation of the header check sequence is defined in 20.3.7.</a:t>
                      </a:r>
                      <a:endParaRPr lang="ko-KR" sz="1800" kern="100" dirty="0">
                        <a:effectLst/>
                        <a:latin typeface="Times New Roman"/>
                        <a:ea typeface="맑은 고딕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02130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85800" y="631556"/>
            <a:ext cx="7772400" cy="1121044"/>
          </a:xfrm>
        </p:spPr>
        <p:txBody>
          <a:bodyPr/>
          <a:lstStyle/>
          <a:p>
            <a:r>
              <a:rPr lang="en-US" altLang="ko-KR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Examples of EDMG control mode PPDUs </a:t>
            </a:r>
            <a:br>
              <a:rPr lang="en-US" altLang="ko-KR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ko-KR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BF training for CB &amp; CA</a:t>
            </a:r>
            <a:endParaRPr lang="ko-KR" altLang="en-US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99D1E7-2CFE-4362-BB72-AF97192842EA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LG</a:t>
            </a:r>
            <a:endParaRPr lang="en-US" dirty="0"/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33261" y="1752600"/>
            <a:ext cx="3696139" cy="12439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685800" y="2209800"/>
            <a:ext cx="2286000" cy="76944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ko-KR" sz="1100" dirty="0"/>
              <a:t>BW field set to </a:t>
            </a:r>
            <a:r>
              <a:rPr lang="en-US" altLang="ko-KR" sz="1100" dirty="0" smtClean="0"/>
              <a:t>6.48GHz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altLang="ko-KR" sz="110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ko-KR" sz="1100" dirty="0" smtClean="0"/>
              <a:t>Aggregation field set to 0</a:t>
            </a:r>
            <a:br>
              <a:rPr lang="en-US" altLang="ko-KR" sz="1100" dirty="0" smtClean="0"/>
            </a:br>
            <a:r>
              <a:rPr lang="en-US" altLang="ko-KR" sz="1100" dirty="0" smtClean="0"/>
              <a:t>(6.48GHz channel)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99161" y="3534343"/>
            <a:ext cx="2286000" cy="76944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ko-KR" sz="1100" dirty="0"/>
              <a:t>BW field set to </a:t>
            </a:r>
            <a:r>
              <a:rPr lang="en-US" altLang="ko-KR" sz="1100" dirty="0" smtClean="0"/>
              <a:t>4.32GHz</a:t>
            </a:r>
            <a:endParaRPr lang="en-US" altLang="ko-KR" sz="1100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altLang="ko-KR" sz="110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ko-KR" sz="1100" dirty="0" smtClean="0"/>
              <a:t>Aggregation </a:t>
            </a:r>
            <a:r>
              <a:rPr lang="en-US" altLang="ko-KR" sz="1100" dirty="0" smtClean="0"/>
              <a:t>field set to 1</a:t>
            </a:r>
            <a:br>
              <a:rPr lang="en-US" altLang="ko-KR" sz="1100" dirty="0" smtClean="0"/>
            </a:br>
            <a:r>
              <a:rPr lang="en-US" altLang="ko-KR" sz="1100" dirty="0" smtClean="0"/>
              <a:t>(2.16+2.16GHz channel)</a:t>
            </a: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6622" y="3200400"/>
            <a:ext cx="3858978" cy="93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161" y="4457700"/>
            <a:ext cx="3791170" cy="161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" name="TextBox 13"/>
          <p:cNvSpPr txBox="1"/>
          <p:nvPr/>
        </p:nvSpPr>
        <p:spPr>
          <a:xfrm>
            <a:off x="601980" y="5050700"/>
            <a:ext cx="2286000" cy="76944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ko-KR" sz="1100" dirty="0"/>
              <a:t>BW field set to </a:t>
            </a:r>
            <a:r>
              <a:rPr lang="en-US" altLang="ko-KR" sz="1100" dirty="0" smtClean="0"/>
              <a:t>8.64GHz</a:t>
            </a:r>
            <a:endParaRPr lang="en-US" altLang="ko-KR" sz="1100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altLang="ko-KR" sz="110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ko-KR" sz="1100" dirty="0" smtClean="0"/>
              <a:t>Aggregation field set to 1</a:t>
            </a:r>
            <a:br>
              <a:rPr lang="en-US" altLang="ko-KR" sz="1100" dirty="0" smtClean="0"/>
            </a:br>
            <a:r>
              <a:rPr lang="en-US" altLang="ko-KR" sz="1100" dirty="0" smtClean="0"/>
              <a:t>(4.32+4.32GHz channel)</a:t>
            </a:r>
          </a:p>
        </p:txBody>
      </p:sp>
    </p:spTree>
    <p:extLst>
      <p:ext uri="{BB962C8B-B14F-4D97-AF65-F5344CB8AC3E}">
        <p14:creationId xmlns:p14="http://schemas.microsoft.com/office/powerpoint/2010/main" val="1906495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Conclusion</a:t>
            </a:r>
            <a:endParaRPr lang="ko-KR" altLang="en-US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95800"/>
          </a:xfrm>
        </p:spPr>
        <p:txBody>
          <a:bodyPr/>
          <a:lstStyle/>
          <a:p>
            <a:pPr marL="400050"/>
            <a:r>
              <a:rPr lang="en-US" altLang="ko-KR" sz="1800" b="0" dirty="0" smtClean="0"/>
              <a:t>We proposed that EDMG BRP packet is transmitted by the EDMG control mode PPDU in order to perform BF for </a:t>
            </a:r>
            <a:r>
              <a:rPr lang="en-US" altLang="ko-KR" sz="1800" b="0" dirty="0" smtClean="0"/>
              <a:t>CB &amp; CA</a:t>
            </a:r>
            <a:r>
              <a:rPr lang="en-US" altLang="ko-KR" sz="1800" b="0" dirty="0" smtClean="0"/>
              <a:t>.</a:t>
            </a:r>
            <a:endParaRPr lang="en-US" altLang="ko-KR" sz="1600" dirty="0" smtClean="0"/>
          </a:p>
          <a:p>
            <a:pPr marL="1143000" lvl="2"/>
            <a:endParaRPr lang="en-US" altLang="ko-KR" sz="160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99D1E7-2CFE-4362-BB72-AF97192842EA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LG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9913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SP/Motion</a:t>
            </a:r>
            <a:endParaRPr lang="ko-KR" altLang="en-US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b="0" dirty="0" smtClean="0"/>
              <a:t>Do you agree to include the text for </a:t>
            </a:r>
            <a:r>
              <a:rPr lang="en-US" altLang="ko-KR" sz="2000" b="0" dirty="0" smtClean="0"/>
              <a:t>the beamforming </a:t>
            </a:r>
            <a:r>
              <a:rPr lang="en-US" altLang="ko-KR" sz="2000" b="0" dirty="0" smtClean="0"/>
              <a:t>training for channel bonding and channel aggregation proposed in </a:t>
            </a:r>
            <a:r>
              <a:rPr lang="en-US" altLang="ko-KR" sz="2000" b="0" dirty="0"/>
              <a:t>(11-17-0743-00-00ay-Beamforming Training for CB &amp; CA) </a:t>
            </a:r>
            <a:r>
              <a:rPr lang="en-US" altLang="ko-KR" sz="2000" b="0" dirty="0" smtClean="0"/>
              <a:t>to the draft?</a:t>
            </a:r>
          </a:p>
          <a:p>
            <a:pPr marL="400050" lvl="1" indent="0">
              <a:buNone/>
            </a:pPr>
            <a:endParaRPr lang="en-US" altLang="ko-KR" sz="1800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99D1E7-2CFE-4362-BB72-AF97192842EA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LG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0649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Ccor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 Submission Templat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Ccord Submission 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 Submission 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ACcord Submission Template</Template>
  <TotalTime>190670</TotalTime>
  <Words>760</Words>
  <Application>Microsoft Office PowerPoint</Application>
  <PresentationFormat>화면 슬라이드 쇼(4:3)</PresentationFormat>
  <Paragraphs>165</Paragraphs>
  <Slides>9</Slides>
  <Notes>9</Notes>
  <HiddenSlides>0</HiddenSlides>
  <MMClips>0</MMClips>
  <ScaleCrop>false</ScaleCrop>
  <HeadingPairs>
    <vt:vector size="6" baseType="variant">
      <vt:variant>
        <vt:lpstr>테마</vt:lpstr>
      </vt:variant>
      <vt:variant>
        <vt:i4>1</vt:i4>
      </vt:variant>
      <vt:variant>
        <vt:lpstr>포함된 OLE 서버</vt:lpstr>
      </vt:variant>
      <vt:variant>
        <vt:i4>1</vt:i4>
      </vt:variant>
      <vt:variant>
        <vt:lpstr>슬라이드 제목</vt:lpstr>
      </vt:variant>
      <vt:variant>
        <vt:i4>9</vt:i4>
      </vt:variant>
    </vt:vector>
  </HeadingPairs>
  <TitlesOfParts>
    <vt:vector size="11" baseType="lpstr">
      <vt:lpstr>ACcord Submission Template</vt:lpstr>
      <vt:lpstr>Microsoft Word 97 - 2003 Document</vt:lpstr>
      <vt:lpstr>Beamforming Training for  Channel Bonding &amp; Channel Aggregation</vt:lpstr>
      <vt:lpstr>Introduction </vt:lpstr>
      <vt:lpstr>Existing BRP PPDU format (BF on a bonded channel was trained)</vt:lpstr>
      <vt:lpstr>Proposed BRP PPDU format (BF on a bonded channel was not trained)</vt:lpstr>
      <vt:lpstr>Proposed BRP PPDU format (BF on a aggregated channel was not trained)</vt:lpstr>
      <vt:lpstr>Proposed Aggregation field  in EDMG control mode</vt:lpstr>
      <vt:lpstr>Examples of EDMG control mode PPDUs  for BF training for CB &amp; CA</vt:lpstr>
      <vt:lpstr>Conclusion</vt:lpstr>
      <vt:lpstr>SP/Motion</vt:lpstr>
    </vt:vector>
  </TitlesOfParts>
  <Company>&lt;Company Name&gt;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&lt;Document Title&gt;</dc:title>
  <dc:creator>박성진</dc:creator>
  <cp:lastModifiedBy>admin</cp:lastModifiedBy>
  <cp:revision>2428</cp:revision>
  <cp:lastPrinted>2017-01-11T10:11:33Z</cp:lastPrinted>
  <dcterms:created xsi:type="dcterms:W3CDTF">2009-12-02T19:05:24Z</dcterms:created>
  <dcterms:modified xsi:type="dcterms:W3CDTF">2017-05-08T07:11:38Z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