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76" r:id="rId6"/>
    <p:sldId id="273" r:id="rId7"/>
    <p:sldId id="299" r:id="rId8"/>
    <p:sldId id="309" r:id="rId9"/>
    <p:sldId id="317" r:id="rId10"/>
    <p:sldId id="306" r:id="rId11"/>
    <p:sldId id="307" r:id="rId12"/>
    <p:sldId id="318" r:id="rId13"/>
    <p:sldId id="314" r:id="rId14"/>
    <p:sldId id="319" r:id="rId15"/>
    <p:sldId id="320" r:id="rId16"/>
    <p:sldId id="321" r:id="rId17"/>
    <p:sldId id="313" r:id="rId18"/>
    <p:sldId id="312" r:id="rId19"/>
    <p:sldId id="322" r:id="rId20"/>
    <p:sldId id="311" r:id="rId21"/>
    <p:sldId id="284" r:id="rId22"/>
    <p:sldId id="305"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71" d="100"/>
          <a:sy n="71" d="100"/>
        </p:scale>
        <p:origin x="520" y="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5" d="100"/>
          <a:sy n="65" d="100"/>
        </p:scale>
        <p:origin x="3139"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802.11-15/0728r1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2015</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802.11-yy/0728r1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88372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10905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810195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03085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83021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53035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519826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69483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581212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755938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485153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587648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39727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802.11-15/0728r1</a:t>
            </a:r>
          </a:p>
        </p:txBody>
      </p:sp>
      <p:sp>
        <p:nvSpPr>
          <p:cNvPr id="5" name="Date Placeholder 4"/>
          <p:cNvSpPr>
            <a:spLocks noGrp="1"/>
          </p:cNvSpPr>
          <p:nvPr>
            <p:ph type="dt" idx="11"/>
          </p:nvPr>
        </p:nvSpPr>
        <p:spPr/>
        <p:txBody>
          <a:bodyPr/>
          <a:lstStyle/>
          <a:p>
            <a:r>
              <a:rPr lang="en-US"/>
              <a:t>May 2015</a:t>
            </a:r>
            <a:endParaRPr lang="en-US" dirty="0"/>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085222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2017</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2017</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2017</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2015</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802.11-17/0728r1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AP Power Saving</a:t>
            </a:r>
            <a:endParaRPr lang="en-GB" sz="2800"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2480577533"/>
              </p:ext>
            </p:extLst>
          </p:nvPr>
        </p:nvGraphicFramePr>
        <p:xfrm>
          <a:off x="793750" y="3932238"/>
          <a:ext cx="7578725" cy="2325687"/>
        </p:xfrm>
        <a:graphic>
          <a:graphicData uri="http://schemas.openxmlformats.org/presentationml/2006/ole">
            <mc:AlternateContent xmlns:mc="http://schemas.openxmlformats.org/markup-compatibility/2006">
              <mc:Choice xmlns:v="urn:schemas-microsoft-com:vml" Requires="v">
                <p:oleObj spid="_x0000_s3311" name="Document" r:id="rId4" imgW="8240744" imgH="2528378" progId="Word.Document.8">
                  <p:embed/>
                </p:oleObj>
              </mc:Choice>
              <mc:Fallback>
                <p:oleObj name="Document" r:id="rId4" imgW="8240744" imgH="2528378" progId="Word.Document.8">
                  <p:embed/>
                  <p:pic>
                    <p:nvPicPr>
                      <p:cNvPr id="0" name="Picture 3"/>
                      <p:cNvPicPr>
                        <a:picLocks noChangeAspect="1" noChangeArrowheads="1"/>
                      </p:cNvPicPr>
                      <p:nvPr/>
                    </p:nvPicPr>
                    <p:blipFill>
                      <a:blip r:embed="rId5"/>
                      <a:srcRect/>
                      <a:stretch>
                        <a:fillRect/>
                      </a:stretch>
                    </p:blipFill>
                    <p:spPr bwMode="auto">
                      <a:xfrm>
                        <a:off x="793750" y="3932238"/>
                        <a:ext cx="7578725" cy="2325687"/>
                      </a:xfrm>
                      <a:prstGeom prst="rect">
                        <a:avLst/>
                      </a:prstGeom>
                      <a:noFill/>
                      <a:extLst/>
                    </p:spPr>
                  </p:pic>
                </p:oleObj>
              </mc:Fallback>
            </mc:AlternateContent>
          </a:graphicData>
        </a:graphic>
      </p:graphicFrame>
      <p:sp>
        <p:nvSpPr>
          <p:cNvPr id="3076" name="Rectangle 4"/>
          <p:cNvSpPr>
            <a:spLocks noChangeArrowheads="1"/>
          </p:cNvSpPr>
          <p:nvPr/>
        </p:nvSpPr>
        <p:spPr bwMode="auto">
          <a:xfrm>
            <a:off x="534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(1/4)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325160"/>
            <a:ext cx="6912768" cy="4689978"/>
          </a:xfrm>
          <a:prstGeom prst="rect">
            <a:avLst/>
          </a:prstGeom>
        </p:spPr>
      </p:pic>
    </p:spTree>
    <p:extLst>
      <p:ext uri="{BB962C8B-B14F-4D97-AF65-F5344CB8AC3E}">
        <p14:creationId xmlns:p14="http://schemas.microsoft.com/office/powerpoint/2010/main" val="2914860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(2/4)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1124744"/>
            <a:ext cx="7744916" cy="5237385"/>
          </a:xfrm>
          <a:prstGeom prst="rect">
            <a:avLst/>
          </a:prstGeom>
        </p:spPr>
      </p:pic>
    </p:spTree>
    <p:extLst>
      <p:ext uri="{BB962C8B-B14F-4D97-AF65-F5344CB8AC3E}">
        <p14:creationId xmlns:p14="http://schemas.microsoft.com/office/powerpoint/2010/main" val="2930559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(3/4)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7744916" cy="4896544"/>
          </a:xfrm>
          <a:prstGeom prst="rect">
            <a:avLst/>
          </a:prstGeom>
        </p:spPr>
      </p:pic>
    </p:spTree>
    <p:extLst>
      <p:ext uri="{BB962C8B-B14F-4D97-AF65-F5344CB8AC3E}">
        <p14:creationId xmlns:p14="http://schemas.microsoft.com/office/powerpoint/2010/main" val="3258328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Results (4/4)</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268760"/>
            <a:ext cx="7744916" cy="4896544"/>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1124744"/>
            <a:ext cx="7632848" cy="5309393"/>
          </a:xfrm>
          <a:prstGeom prst="rect">
            <a:avLst/>
          </a:prstGeom>
        </p:spPr>
      </p:pic>
    </p:spTree>
    <p:extLst>
      <p:ext uri="{BB962C8B-B14F-4D97-AF65-F5344CB8AC3E}">
        <p14:creationId xmlns:p14="http://schemas.microsoft.com/office/powerpoint/2010/main" val="3026376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Observations</a:t>
            </a:r>
          </a:p>
        </p:txBody>
      </p:sp>
      <p:sp>
        <p:nvSpPr>
          <p:cNvPr id="3" name="Content Placeholder 2"/>
          <p:cNvSpPr>
            <a:spLocks noGrp="1"/>
          </p:cNvSpPr>
          <p:nvPr>
            <p:ph idx="1"/>
          </p:nvPr>
        </p:nvSpPr>
        <p:spPr>
          <a:xfrm>
            <a:off x="251520" y="1124744"/>
            <a:ext cx="8640960" cy="4113213"/>
          </a:xfrm>
        </p:spPr>
        <p:txBody>
          <a:bodyPr/>
          <a:lstStyle/>
          <a:p>
            <a:pPr>
              <a:buFont typeface="Arial" panose="020B0604020202020204" pitchFamily="34" charset="0"/>
              <a:buChar char="•"/>
            </a:pPr>
            <a:r>
              <a:rPr lang="en-US" dirty="0"/>
              <a:t>Impact by AP’s PCR Duty Cycle</a:t>
            </a:r>
          </a:p>
          <a:p>
            <a:pPr lvl="1">
              <a:buFont typeface="Arial" panose="020B0604020202020204" pitchFamily="34" charset="0"/>
              <a:buChar char="•"/>
            </a:pPr>
            <a:r>
              <a:rPr lang="en-US" b="1" i="1" dirty="0">
                <a:solidFill>
                  <a:srgbClr val="00B050"/>
                </a:solidFill>
              </a:rPr>
              <a:t>In all scenarios with DC &lt; 1, significant power saving is achieved</a:t>
            </a:r>
            <a:endParaRPr lang="en-US" dirty="0"/>
          </a:p>
          <a:p>
            <a:pPr lvl="2">
              <a:buFont typeface="Arial" panose="020B0604020202020204" pitchFamily="34" charset="0"/>
              <a:buChar char="•"/>
            </a:pPr>
            <a:r>
              <a:rPr lang="en-US" dirty="0"/>
              <a:t>When AP’s PCR’s DC = ½, AP’s power consumption is </a:t>
            </a:r>
            <a:r>
              <a:rPr lang="en-US" b="1" i="1" dirty="0">
                <a:solidFill>
                  <a:srgbClr val="00B050"/>
                </a:solidFill>
              </a:rPr>
              <a:t>slightly higher than 50%</a:t>
            </a:r>
            <a:r>
              <a:rPr lang="en-US" dirty="0"/>
              <a:t> of that when AP’s PCR’s DC = 1</a:t>
            </a:r>
          </a:p>
          <a:p>
            <a:pPr lvl="2">
              <a:buFont typeface="Arial" panose="020B0604020202020204" pitchFamily="34" charset="0"/>
              <a:buChar char="•"/>
            </a:pPr>
            <a:r>
              <a:rPr lang="en-US" dirty="0"/>
              <a:t>When AP’s PCR’s DC = 1/4, AP’s power consumption is </a:t>
            </a:r>
            <a:r>
              <a:rPr lang="en-US" b="1" i="1" dirty="0">
                <a:solidFill>
                  <a:srgbClr val="00B050"/>
                </a:solidFill>
              </a:rPr>
              <a:t>slightly higher than 25%</a:t>
            </a:r>
            <a:r>
              <a:rPr lang="en-US" dirty="0"/>
              <a:t> of that when AP’s PCR’s DC = 1</a:t>
            </a:r>
          </a:p>
          <a:p>
            <a:pPr lvl="2">
              <a:buFont typeface="Arial" panose="020B0604020202020204" pitchFamily="34" charset="0"/>
              <a:buChar char="•"/>
            </a:pPr>
            <a:r>
              <a:rPr lang="en-US" dirty="0"/>
              <a:t>When AP’s PCR’s DC = 0, AP’s power consumption is </a:t>
            </a:r>
            <a:r>
              <a:rPr lang="en-US" b="1" i="1" dirty="0">
                <a:solidFill>
                  <a:srgbClr val="00B050"/>
                </a:solidFill>
              </a:rPr>
              <a:t>around 1.2% - 5.2% </a:t>
            </a:r>
            <a:r>
              <a:rPr lang="en-US" dirty="0"/>
              <a:t>(depending on PCR beacon rate) of that when AP’s PCR’s DC = 1</a:t>
            </a:r>
          </a:p>
          <a:p>
            <a:pPr>
              <a:buFont typeface="Arial" panose="020B0604020202020204" pitchFamily="34" charset="0"/>
              <a:buChar char="•"/>
            </a:pPr>
            <a:r>
              <a:rPr lang="en-US" dirty="0"/>
              <a:t>Impact by Packet Arrival Rate</a:t>
            </a:r>
          </a:p>
          <a:p>
            <a:pPr lvl="1">
              <a:buFont typeface="Arial" panose="020B0604020202020204" pitchFamily="34" charset="0"/>
              <a:buChar char="•"/>
            </a:pPr>
            <a:r>
              <a:rPr lang="en-US" dirty="0"/>
              <a:t>Small impact when packet arrival interval increase 5 -&gt; 50s except when DC = 0</a:t>
            </a:r>
          </a:p>
          <a:p>
            <a:pPr>
              <a:buFont typeface="Arial" panose="020B0604020202020204" pitchFamily="34" charset="0"/>
              <a:buChar char="•"/>
            </a:pPr>
            <a:r>
              <a:rPr lang="en-US" dirty="0"/>
              <a:t>Impact by Number of STAs</a:t>
            </a:r>
          </a:p>
          <a:p>
            <a:pPr lvl="1">
              <a:buFont typeface="Arial" panose="020B0604020202020204" pitchFamily="34" charset="0"/>
              <a:buChar char="•"/>
            </a:pPr>
            <a:r>
              <a:rPr lang="en-US" dirty="0"/>
              <a:t>No significant impact when the number of STAs is increased from 30 to 50</a:t>
            </a:r>
          </a:p>
          <a:p>
            <a:pPr>
              <a:buFont typeface="Arial" panose="020B0604020202020204" pitchFamily="34" charset="0"/>
              <a:buChar char="•"/>
            </a:pPr>
            <a:r>
              <a:rPr lang="en-US" dirty="0"/>
              <a:t>Impact by PCR Beacon </a:t>
            </a:r>
            <a:r>
              <a:rPr lang="en-US" dirty="0" err="1"/>
              <a:t>Tx</a:t>
            </a:r>
            <a:r>
              <a:rPr lang="en-US" dirty="0"/>
              <a:t> Rate</a:t>
            </a:r>
          </a:p>
          <a:p>
            <a:pPr lvl="1">
              <a:buFont typeface="Arial" panose="020B0604020202020204" pitchFamily="34" charset="0"/>
              <a:buChar char="•"/>
            </a:pPr>
            <a:r>
              <a:rPr lang="en-US" dirty="0"/>
              <a:t>Only significant when AP PCR DC = 0</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4226384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3587"/>
            <a:ext cx="7770813" cy="1065213"/>
          </a:xfrm>
        </p:spPr>
        <p:txBody>
          <a:bodyPr/>
          <a:lstStyle/>
          <a:p>
            <a:r>
              <a:rPr lang="en-US" dirty="0"/>
              <a:t>When is AP Power Saving Desirable</a:t>
            </a:r>
          </a:p>
        </p:txBody>
      </p:sp>
      <p:sp>
        <p:nvSpPr>
          <p:cNvPr id="3" name="Content Placeholder 2"/>
          <p:cNvSpPr>
            <a:spLocks noGrp="1"/>
          </p:cNvSpPr>
          <p:nvPr>
            <p:ph idx="1"/>
          </p:nvPr>
        </p:nvSpPr>
        <p:spPr>
          <a:xfrm>
            <a:off x="395536" y="1556792"/>
            <a:ext cx="8424936" cy="4113213"/>
          </a:xfrm>
        </p:spPr>
        <p:txBody>
          <a:bodyPr/>
          <a:lstStyle/>
          <a:p>
            <a:pPr>
              <a:buFont typeface="Arial" panose="020B0604020202020204" pitchFamily="34" charset="0"/>
              <a:buChar char="•"/>
            </a:pPr>
            <a:r>
              <a:rPr lang="en-US" dirty="0"/>
              <a:t>When aggregated traffic in the entire network is low</a:t>
            </a:r>
          </a:p>
          <a:p>
            <a:pPr lvl="1">
              <a:buFont typeface="Arial" panose="020B0604020202020204" pitchFamily="34" charset="0"/>
              <a:buChar char="•"/>
            </a:pPr>
            <a:r>
              <a:rPr lang="en-US" dirty="0"/>
              <a:t>It is suitable for some number of </a:t>
            </a:r>
            <a:r>
              <a:rPr lang="en-US" dirty="0" err="1"/>
              <a:t>IoT</a:t>
            </a:r>
            <a:r>
              <a:rPr lang="en-US" dirty="0"/>
              <a:t> usage models and scenarios</a:t>
            </a:r>
          </a:p>
          <a:p>
            <a:pPr lvl="2">
              <a:buFont typeface="Arial" panose="020B0604020202020204" pitchFamily="34" charset="0"/>
              <a:buChar char="•"/>
            </a:pPr>
            <a:r>
              <a:rPr lang="en-US" dirty="0"/>
              <a:t>However, power saving and network lifetime may be critical in these scenarios</a:t>
            </a:r>
          </a:p>
          <a:p>
            <a:pPr>
              <a:buFont typeface="Arial" panose="020B0604020202020204" pitchFamily="34" charset="0"/>
              <a:buChar char="•"/>
            </a:pPr>
            <a:r>
              <a:rPr lang="en-US" dirty="0"/>
              <a:t>Wake up AP procedure may enable low latency while maintaining low power consumptions</a:t>
            </a:r>
          </a:p>
          <a:p>
            <a:pPr lvl="1">
              <a:buFont typeface="Arial" panose="020B0604020202020204" pitchFamily="34" charset="0"/>
              <a:buChar char="•"/>
            </a:pPr>
            <a:r>
              <a:rPr lang="en-US" dirty="0"/>
              <a:t>Latency can also be critical for some of the </a:t>
            </a:r>
            <a:r>
              <a:rPr lang="en-US" dirty="0" err="1"/>
              <a:t>IoT</a:t>
            </a:r>
            <a:r>
              <a:rPr lang="en-US" dirty="0"/>
              <a:t> scenarios where power saving is critical as well</a:t>
            </a:r>
          </a:p>
          <a:p>
            <a:pPr>
              <a:buFont typeface="Arial" panose="020B0604020202020204" pitchFamily="34" charset="0"/>
              <a:buChar char="•"/>
            </a:pPr>
            <a:r>
              <a:rPr lang="en-US" dirty="0"/>
              <a:t>When a STA can send a Wake up Packet</a:t>
            </a:r>
          </a:p>
          <a:p>
            <a:pPr lvl="1">
              <a:buFont typeface="Arial" panose="020B0604020202020204" pitchFamily="34" charset="0"/>
              <a:buChar char="•"/>
            </a:pPr>
            <a:r>
              <a:rPr lang="en-US" dirty="0"/>
              <a:t>Likely possible if a STA can use its OFDM transmitter to transmit WUP</a:t>
            </a:r>
          </a:p>
          <a:p>
            <a:pPr>
              <a:buFont typeface="Arial" panose="020B0604020202020204" pitchFamily="34" charset="0"/>
              <a:buChar char="•"/>
            </a:pPr>
            <a:r>
              <a:rPr lang="en-US" dirty="0"/>
              <a:t>It may not be appropriate if:</a:t>
            </a:r>
          </a:p>
          <a:p>
            <a:pPr lvl="1">
              <a:buFont typeface="Arial" panose="020B0604020202020204" pitchFamily="34" charset="0"/>
              <a:buChar char="•"/>
            </a:pPr>
            <a:r>
              <a:rPr lang="en-US" dirty="0"/>
              <a:t>A large number of active STAs present in the BSS</a:t>
            </a:r>
          </a:p>
          <a:p>
            <a:pPr lvl="1">
              <a:buFont typeface="Arial" panose="020B0604020202020204" pitchFamily="34" charset="0"/>
              <a:buChar char="•"/>
            </a:pPr>
            <a:r>
              <a:rPr lang="en-US" dirty="0"/>
              <a:t>Traffic load is heavy in the BSS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158236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134672" cy="1065213"/>
          </a:xfrm>
        </p:spPr>
        <p:txBody>
          <a:bodyPr/>
          <a:lstStyle/>
          <a:p>
            <a:r>
              <a:rPr lang="en-US" dirty="0"/>
              <a:t>Technical changes needed for AP Power Save</a:t>
            </a:r>
          </a:p>
        </p:txBody>
      </p:sp>
      <p:sp>
        <p:nvSpPr>
          <p:cNvPr id="3" name="Content Placeholder 2"/>
          <p:cNvSpPr>
            <a:spLocks noGrp="1"/>
          </p:cNvSpPr>
          <p:nvPr>
            <p:ph idx="1"/>
          </p:nvPr>
        </p:nvSpPr>
        <p:spPr>
          <a:xfrm>
            <a:off x="395536" y="1332011"/>
            <a:ext cx="8424936" cy="4113213"/>
          </a:xfrm>
        </p:spPr>
        <p:txBody>
          <a:bodyPr/>
          <a:lstStyle/>
          <a:p>
            <a:pPr>
              <a:buFont typeface="Arial" panose="020B0604020202020204" pitchFamily="34" charset="0"/>
              <a:buChar char="•"/>
            </a:pPr>
            <a:r>
              <a:rPr lang="en-US" dirty="0"/>
              <a:t>An AP power saving mode:</a:t>
            </a:r>
          </a:p>
          <a:p>
            <a:pPr lvl="1">
              <a:buFont typeface="Arial" panose="020B0604020202020204" pitchFamily="34" charset="0"/>
              <a:buChar char="•"/>
            </a:pPr>
            <a:r>
              <a:rPr lang="en-US" dirty="0"/>
              <a:t>Only when scenario is appropriate</a:t>
            </a:r>
          </a:p>
          <a:p>
            <a:pPr lvl="2">
              <a:buFont typeface="Arial" panose="020B0604020202020204" pitchFamily="34" charset="0"/>
              <a:buChar char="•"/>
            </a:pPr>
            <a:r>
              <a:rPr lang="en-US" dirty="0"/>
              <a:t>E.g., AP delivered together with a cattle monitoring sensor network</a:t>
            </a:r>
          </a:p>
          <a:p>
            <a:pPr lvl="1">
              <a:buFont typeface="Arial" panose="020B0604020202020204" pitchFamily="34" charset="0"/>
              <a:buChar char="•"/>
            </a:pPr>
            <a:r>
              <a:rPr lang="en-US" dirty="0"/>
              <a:t>Only when all STAs associated with it support AP power saving</a:t>
            </a:r>
          </a:p>
          <a:p>
            <a:pPr lvl="2">
              <a:buFont typeface="Arial" panose="020B0604020202020204" pitchFamily="34" charset="0"/>
              <a:buChar char="•"/>
            </a:pPr>
            <a:r>
              <a:rPr lang="en-US" dirty="0"/>
              <a:t>Indicated by capability</a:t>
            </a:r>
          </a:p>
          <a:p>
            <a:pPr>
              <a:buFont typeface="Arial" panose="020B0604020202020204" pitchFamily="34" charset="0"/>
              <a:buChar char="•"/>
            </a:pPr>
            <a:r>
              <a:rPr lang="en-US" dirty="0"/>
              <a:t>An AP power saving mode with these restrictions should not violate the PAR</a:t>
            </a:r>
          </a:p>
          <a:p>
            <a:pPr>
              <a:buFont typeface="Arial" panose="020B0604020202020204" pitchFamily="34" charset="0"/>
              <a:buChar char="•"/>
            </a:pPr>
            <a:r>
              <a:rPr lang="en-US" dirty="0"/>
              <a:t>Cost, e.g.:</a:t>
            </a:r>
          </a:p>
          <a:p>
            <a:pPr lvl="1">
              <a:buFont typeface="Arial" panose="020B0604020202020204" pitchFamily="34" charset="0"/>
              <a:buChar char="•"/>
            </a:pPr>
            <a:r>
              <a:rPr lang="en-US" dirty="0"/>
              <a:t>A low-cost WUR receiver at AP (An mobile AP may already have a WUR if it also acts as a WUR STA)</a:t>
            </a:r>
          </a:p>
          <a:p>
            <a:pPr lvl="1">
              <a:buFont typeface="Arial" panose="020B0604020202020204" pitchFamily="34" charset="0"/>
              <a:buChar char="•"/>
            </a:pPr>
            <a:r>
              <a:rPr lang="en-US" dirty="0"/>
              <a:t>Procedure for going into power saving for APs of which all associated STAs have indicated of capable of handling AP Power Saving</a:t>
            </a:r>
          </a:p>
          <a:p>
            <a:pPr lvl="1">
              <a:buFont typeface="Arial" panose="020B0604020202020204" pitchFamily="34" charset="0"/>
              <a:buChar char="•"/>
            </a:pPr>
            <a:r>
              <a:rPr lang="en-US" dirty="0"/>
              <a:t>Wake up procedure for AP</a:t>
            </a:r>
          </a:p>
          <a:p>
            <a:pPr lvl="1">
              <a:buFont typeface="Arial" panose="020B0604020202020204" pitchFamily="34" charset="0"/>
              <a:buChar char="•"/>
            </a:pPr>
            <a:r>
              <a:rPr lang="en-US" dirty="0"/>
              <a:t>AP Discovery process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3552270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Conclusions</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An AP Power Save feature may enable critical functionalities for some </a:t>
            </a:r>
            <a:r>
              <a:rPr lang="en-US" dirty="0" err="1"/>
              <a:t>IoT</a:t>
            </a:r>
            <a:r>
              <a:rPr lang="en-US" dirty="0"/>
              <a:t> scenarios</a:t>
            </a:r>
          </a:p>
          <a:p>
            <a:pPr lvl="1">
              <a:buFont typeface="Arial" panose="020B0604020202020204" pitchFamily="34" charset="0"/>
              <a:buChar char="•"/>
            </a:pPr>
            <a:r>
              <a:rPr lang="en-US" dirty="0"/>
              <a:t>Allow long period of low power operation of its BSS while maintaining low latency for APs that are operated on battery power</a:t>
            </a:r>
          </a:p>
          <a:p>
            <a:pPr marL="457200" lvl="1" indent="0"/>
            <a:endParaRPr lang="en-US" dirty="0"/>
          </a:p>
          <a:p>
            <a:pPr>
              <a:buFont typeface="Arial" panose="020B0604020202020204" pitchFamily="34" charset="0"/>
              <a:buChar char="•"/>
            </a:pPr>
            <a:r>
              <a:rPr lang="en-US" dirty="0"/>
              <a:t>Simulation shows that AP power save provides significant energy saving benefits even with PCR DC = ½. With DC = 0, AP’s power consumption could be as low as 1.2% of that when DC = 0</a:t>
            </a:r>
          </a:p>
          <a:p>
            <a:pPr>
              <a:buFont typeface="Arial" panose="020B0604020202020204" pitchFamily="34" charset="0"/>
              <a:buChar char="•"/>
            </a:pPr>
            <a:endParaRPr lang="en-US" dirty="0"/>
          </a:p>
          <a:p>
            <a:pPr>
              <a:buFont typeface="Arial" panose="020B0604020202020204" pitchFamily="34" charset="0"/>
              <a:buChar char="•"/>
            </a:pPr>
            <a:r>
              <a:rPr lang="en-US" dirty="0"/>
              <a:t>802.11ba should consider to optionally put 11ba APs to power saving mode when a certain set of restrictions are met</a:t>
            </a:r>
          </a:p>
          <a:p>
            <a:pPr lvl="1">
              <a:buFont typeface="Arial" panose="020B0604020202020204" pitchFamily="34" charset="0"/>
              <a:buChar char="•"/>
            </a:pPr>
            <a:r>
              <a:rPr lang="en-US" dirty="0"/>
              <a:t>E.g., when all associated STAs support AP power saving capabilities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215557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May 2017</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Rectangle 1"/>
          <p:cNvSpPr txBox="1">
            <a:spLocks noChangeArrowheads="1"/>
          </p:cNvSpPr>
          <p:nvPr/>
        </p:nvSpPr>
        <p:spPr>
          <a:xfrm>
            <a:off x="685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685800" y="1700808"/>
            <a:ext cx="7772400"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11-17/0029r5, WUR Usage Model Document, Mar. 2017</a:t>
            </a:r>
          </a:p>
          <a:p>
            <a:pPr marL="0" indent="0"/>
            <a:endParaRPr lang="en-US" sz="2000" kern="0" dirty="0"/>
          </a:p>
          <a:p>
            <a:pPr marL="0" indent="0"/>
            <a:r>
              <a:rPr lang="en-US" sz="2000" kern="0" dirty="0"/>
              <a:t>[2] 11-17/0343r3, WUR Beacon, Mar. 2017</a:t>
            </a:r>
          </a:p>
          <a:p>
            <a:pPr marL="0" indent="0"/>
            <a:endParaRPr lang="en-US" sz="2000" kern="0" dirty="0"/>
          </a:p>
          <a:p>
            <a:pPr marL="0" indent="0"/>
            <a:r>
              <a:rPr lang="en-US" sz="2000" kern="0"/>
              <a:t>[3] </a:t>
            </a:r>
            <a:r>
              <a:rPr lang="en-US" sz="2000" kern="0" dirty="0"/>
              <a:t>11-17/0124r1, WUR MAC and Wakeup Frame, Jan. 2017</a:t>
            </a:r>
          </a:p>
          <a:p>
            <a:pPr marL="0" indent="0"/>
            <a:endParaRPr lang="en-US" sz="2000" kern="0" dirty="0"/>
          </a:p>
          <a:p>
            <a:pPr marL="0" indent="0"/>
            <a:r>
              <a:rPr lang="en-US" sz="2000" kern="0" dirty="0"/>
              <a:t>[4] 11-16/1400r0, Power Efficient WUR AP Discovery, Nov. 2016</a:t>
            </a:r>
          </a:p>
          <a:p>
            <a:pPr marL="0" indent="0"/>
            <a:endParaRPr lang="en-US" sz="2000" kern="0" dirty="0"/>
          </a:p>
          <a:p>
            <a:pPr marL="0" indent="0"/>
            <a:r>
              <a:rPr lang="en-US" sz="2000" kern="0" dirty="0"/>
              <a:t>[5] 11-16/0029r4, WUR Usage Model Document, Jan. 2017</a:t>
            </a:r>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Straw Poll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3" name="Footer Placeholder 2"/>
          <p:cNvSpPr>
            <a:spLocks noGrp="1"/>
          </p:cNvSpPr>
          <p:nvPr>
            <p:ph type="ftr" idx="4294967295"/>
          </p:nvPr>
        </p:nvSpPr>
        <p:spPr>
          <a:xfrm>
            <a:off x="5357818" y="6475413"/>
            <a:ext cx="3184520" cy="180975"/>
          </a:xfrm>
          <a:prstGeom prst="rect">
            <a:avLst/>
          </a:prstGeom>
        </p:spPr>
        <p:txBody>
          <a:bodyPr/>
          <a:lstStyle/>
          <a:p>
            <a:r>
              <a:rPr lang="en-GB" dirty="0"/>
              <a:t>Xiaofei Wang (InterDigital)</a:t>
            </a:r>
          </a:p>
        </p:txBody>
      </p:sp>
      <p:sp>
        <p:nvSpPr>
          <p:cNvPr id="2" name="Date Placeholder 1"/>
          <p:cNvSpPr>
            <a:spLocks noGrp="1"/>
          </p:cNvSpPr>
          <p:nvPr>
            <p:ph type="dt" idx="4294967295"/>
          </p:nvPr>
        </p:nvSpPr>
        <p:spPr>
          <a:xfrm>
            <a:off x="696912" y="333375"/>
            <a:ext cx="1874823" cy="273050"/>
          </a:xfrm>
          <a:prstGeom prst="rect">
            <a:avLst/>
          </a:prstGeom>
        </p:spPr>
        <p:txBody>
          <a:bodyPr/>
          <a:lstStyle/>
          <a:p>
            <a:r>
              <a:rPr lang="en-US" dirty="0"/>
              <a:t>May 2017</a:t>
            </a:r>
            <a:endParaRPr lang="en-GB" dirty="0"/>
          </a:p>
        </p:txBody>
      </p:sp>
      <p:sp>
        <p:nvSpPr>
          <p:cNvPr id="7" name="Rectangle 2"/>
          <p:cNvSpPr txBox="1">
            <a:spLocks noGrp="1" noChangeArrowheads="1"/>
          </p:cNvSpPr>
          <p:nvPr>
            <p:ph idx="1"/>
          </p:nvPr>
        </p:nvSpPr>
        <p:spPr>
          <a:xfrm>
            <a:off x="685800" y="1628800"/>
            <a:ext cx="7770813" cy="411321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Do you agree to add to the 802.11ba SFD</a:t>
            </a:r>
          </a:p>
          <a:p>
            <a:pPr lvl="1">
              <a:buFont typeface="Arial" panose="020B0604020202020204" pitchFamily="34" charset="0"/>
              <a:buChar char="•"/>
            </a:pPr>
            <a:r>
              <a:rPr lang="en-US" dirty="0"/>
              <a:t>AP may go into WUR power saving mode by turning off its PCR and monitoring for WUR packets using its WUR when certain criteria are met, e.g., when all STAs are associated with it support AP WUR power saving.</a:t>
            </a:r>
            <a:endParaRPr lang="en-GB" dirty="0"/>
          </a:p>
        </p:txBody>
      </p:sp>
    </p:spTree>
    <p:extLst>
      <p:ext uri="{BB962C8B-B14F-4D97-AF65-F5344CB8AC3E}">
        <p14:creationId xmlns:p14="http://schemas.microsoft.com/office/powerpoint/2010/main" val="1311371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May 2017</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723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provide simulation results of AP power saving and discuss the benefits of AP power saving.</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Introduction</a:t>
            </a:r>
          </a:p>
        </p:txBody>
      </p:sp>
      <p:sp>
        <p:nvSpPr>
          <p:cNvPr id="3" name="Content Placeholder 2"/>
          <p:cNvSpPr>
            <a:spLocks noGrp="1"/>
          </p:cNvSpPr>
          <p:nvPr>
            <p:ph idx="1"/>
          </p:nvPr>
        </p:nvSpPr>
        <p:spPr>
          <a:xfrm>
            <a:off x="685800" y="1187995"/>
            <a:ext cx="7770813" cy="4113213"/>
          </a:xfrm>
        </p:spPr>
        <p:txBody>
          <a:bodyPr/>
          <a:lstStyle/>
          <a:p>
            <a:pPr>
              <a:buFont typeface="Arial" panose="020B0604020202020204" pitchFamily="34" charset="0"/>
              <a:buChar char="•"/>
            </a:pPr>
            <a:r>
              <a:rPr lang="en-US" dirty="0"/>
              <a:t>Multiple usage scenarios have been proposed that involve mobile[1]</a:t>
            </a:r>
          </a:p>
          <a:p>
            <a:pPr lvl="1">
              <a:buFont typeface="Arial" panose="020B0604020202020204" pitchFamily="34" charset="0"/>
              <a:buChar char="•"/>
            </a:pPr>
            <a:r>
              <a:rPr lang="en-US" dirty="0"/>
              <a:t>UM 3: Cattle farm</a:t>
            </a:r>
          </a:p>
          <a:p>
            <a:pPr lvl="1">
              <a:buFont typeface="Arial" panose="020B0604020202020204" pitchFamily="34" charset="0"/>
              <a:buChar char="•"/>
            </a:pPr>
            <a:r>
              <a:rPr lang="en-US" dirty="0"/>
              <a:t>UM 5 &amp; 6: Wearable devices</a:t>
            </a:r>
          </a:p>
          <a:p>
            <a:pPr>
              <a:buFont typeface="Arial" panose="020B0604020202020204" pitchFamily="34" charset="0"/>
              <a:buChar char="•"/>
            </a:pPr>
            <a:r>
              <a:rPr lang="en-US" dirty="0"/>
              <a:t>Power consumption is a very important issue for mobile AP</a:t>
            </a:r>
          </a:p>
          <a:p>
            <a:pPr lvl="1">
              <a:buFont typeface="Arial" panose="020B0604020202020204" pitchFamily="34" charset="0"/>
              <a:buChar char="•"/>
            </a:pPr>
            <a:r>
              <a:rPr lang="en-US" dirty="0"/>
              <a:t>Mobile APs could be cell phones or ad hoc deployed devices operating on batteries without power plugs</a:t>
            </a:r>
          </a:p>
          <a:p>
            <a:pPr lvl="1">
              <a:buFont typeface="Arial" panose="020B0604020202020204" pitchFamily="34" charset="0"/>
              <a:buChar char="•"/>
            </a:pPr>
            <a:r>
              <a:rPr lang="en-US" dirty="0"/>
              <a:t>Power saving prolongs network lifetime; improves user experience</a:t>
            </a:r>
          </a:p>
          <a:p>
            <a:pPr lvl="1">
              <a:buFont typeface="Arial" panose="020B0604020202020204" pitchFamily="34" charset="0"/>
              <a:buChar char="•"/>
            </a:pPr>
            <a:r>
              <a:rPr lang="en-US" dirty="0"/>
              <a:t>Other benefits: regulatory, interference, security, etc.</a:t>
            </a:r>
          </a:p>
          <a:p>
            <a:pPr>
              <a:buFont typeface="Arial" panose="020B0604020202020204" pitchFamily="34" charset="0"/>
              <a:buChar char="•"/>
            </a:pPr>
            <a:r>
              <a:rPr lang="en-US" dirty="0"/>
              <a:t>In this contribution, we provide simulation results on power savings for AP based on a number of scenarios</a:t>
            </a:r>
          </a:p>
          <a:p>
            <a:pPr lvl="1">
              <a:buFont typeface="Arial" panose="020B0604020202020204" pitchFamily="34" charset="0"/>
              <a:buChar char="•"/>
            </a:pPr>
            <a:r>
              <a:rPr lang="en-US" dirty="0"/>
              <a:t>AP power saving with varying duty cycles for AP’s PCR</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(1)</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1: AP’s PCR is always on, i.e., duty cycle 1</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dirty="0"/>
              <a:t>UL data only; </a:t>
            </a:r>
          </a:p>
          <a:p>
            <a:pPr lvl="1">
              <a:buFont typeface="Arial" panose="020B0604020202020204" pitchFamily="34" charset="0"/>
              <a:buChar char="•"/>
            </a:pPr>
            <a:r>
              <a:rPr lang="en-US" b="1" dirty="0"/>
              <a:t>STA behavior</a:t>
            </a:r>
            <a:r>
              <a:rPr lang="en-US" dirty="0"/>
              <a:t>: transmit data to AP directly when data arrives; No need for UL WUR packet from STA to AP</a:t>
            </a:r>
          </a:p>
          <a:p>
            <a:pPr lvl="1">
              <a:buFont typeface="Arial" panose="020B0604020202020204" pitchFamily="34" charset="0"/>
              <a:buChar char="•"/>
            </a:pPr>
            <a:r>
              <a:rPr lang="en-US" dirty="0"/>
              <a:t>AP power consumption is simulated</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132" name="Picture 131"/>
          <p:cNvPicPr>
            <a:picLocks noChangeAspect="1"/>
          </p:cNvPicPr>
          <p:nvPr/>
        </p:nvPicPr>
        <p:blipFill rotWithShape="1">
          <a:blip r:embed="rId3"/>
          <a:srcRect r="28586" b="25993"/>
          <a:stretch/>
        </p:blipFill>
        <p:spPr>
          <a:xfrm>
            <a:off x="771525" y="3789040"/>
            <a:ext cx="7770813" cy="2939356"/>
          </a:xfrm>
          <a:prstGeom prst="rect">
            <a:avLst/>
          </a:prstGeom>
        </p:spPr>
      </p:pic>
    </p:spTree>
    <p:extLst>
      <p:ext uri="{BB962C8B-B14F-4D97-AF65-F5344CB8AC3E}">
        <p14:creationId xmlns:p14="http://schemas.microsoft.com/office/powerpoint/2010/main" val="282619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2: AP’s PCR is on duty cycle 1/2</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½;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Tree>
    <p:extLst>
      <p:ext uri="{BB962C8B-B14F-4D97-AF65-F5344CB8AC3E}">
        <p14:creationId xmlns:p14="http://schemas.microsoft.com/office/powerpoint/2010/main" val="3476539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(3)</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3: AP’s PCR is on duty cycle 1/4</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duty cycle: </a:t>
            </a:r>
            <a:r>
              <a:rPr lang="en-US" dirty="0"/>
              <a:t>of 1/4; UL data only; </a:t>
            </a:r>
          </a:p>
          <a:p>
            <a:pPr lvl="1">
              <a:buFont typeface="Arial" panose="020B0604020202020204" pitchFamily="34" charset="0"/>
              <a:buChar char="•"/>
            </a:pPr>
            <a:r>
              <a:rPr lang="en-US" b="1" dirty="0"/>
              <a:t>STA behavior</a:t>
            </a:r>
            <a:r>
              <a:rPr lang="en-US" dirty="0"/>
              <a:t>: STA transmits PCR packet directly when AP is awake. Otherwise STA sends WUP to AP followed by PCR packet exch.</a:t>
            </a:r>
          </a:p>
          <a:p>
            <a:pPr marL="800100" lvl="1" indent="-342900">
              <a:buFont typeface="Arial" panose="020B0604020202020204" pitchFamily="34" charset="0"/>
              <a:buChar char="•"/>
            </a:pPr>
            <a:r>
              <a:rPr lang="en-US" b="1" dirty="0"/>
              <a:t>AP’s WUR is always on except when PCR is on</a:t>
            </a:r>
          </a:p>
          <a:p>
            <a:pPr lvl="1">
              <a:buFont typeface="Arial" panose="020B0604020202020204" pitchFamily="34" charset="0"/>
              <a:buChar char="•"/>
            </a:pPr>
            <a:r>
              <a:rPr lang="en-US" dirty="0"/>
              <a:t>AP power consumption is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25993"/>
          <a:stretch/>
        </p:blipFill>
        <p:spPr>
          <a:xfrm>
            <a:off x="899592" y="4077072"/>
            <a:ext cx="7200800" cy="2664296"/>
          </a:xfrm>
          <a:prstGeom prst="rect">
            <a:avLst/>
          </a:prstGeom>
        </p:spPr>
      </p:pic>
    </p:spTree>
    <p:extLst>
      <p:ext uri="{BB962C8B-B14F-4D97-AF65-F5344CB8AC3E}">
        <p14:creationId xmlns:p14="http://schemas.microsoft.com/office/powerpoint/2010/main" val="426992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AP Power Saving Scenarios (4)</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a:t>Scenario 4: AP’s PCR is always off except when being woken up or sending beacons, i.e., duty cycle 0</a:t>
            </a:r>
          </a:p>
          <a:p>
            <a:pPr lvl="1">
              <a:buFont typeface="Arial" panose="020B0604020202020204" pitchFamily="34" charset="0"/>
              <a:buChar char="•"/>
            </a:pPr>
            <a:r>
              <a:rPr lang="en-US" b="1" dirty="0"/>
              <a:t>PCR beacons</a:t>
            </a:r>
            <a:r>
              <a:rPr lang="en-US" dirty="0"/>
              <a:t>: </a:t>
            </a:r>
            <a:r>
              <a:rPr lang="en-US" b="1" dirty="0"/>
              <a:t>BI</a:t>
            </a:r>
            <a:r>
              <a:rPr lang="en-US" dirty="0"/>
              <a:t>: 100 </a:t>
            </a:r>
            <a:r>
              <a:rPr lang="en-US" dirty="0" err="1"/>
              <a:t>ms</a:t>
            </a:r>
            <a:r>
              <a:rPr lang="en-US" dirty="0"/>
              <a:t>  </a:t>
            </a:r>
            <a:r>
              <a:rPr lang="en-US" b="1" dirty="0"/>
              <a:t>Size</a:t>
            </a:r>
            <a:r>
              <a:rPr lang="en-US" dirty="0"/>
              <a:t>: 100 bytes  </a:t>
            </a:r>
            <a:r>
              <a:rPr lang="en-US" b="1" dirty="0"/>
              <a:t>TX MCS</a:t>
            </a:r>
            <a:r>
              <a:rPr lang="en-US" dirty="0"/>
              <a:t>: 1 Mbps/6.5 Mbps</a:t>
            </a:r>
          </a:p>
          <a:p>
            <a:pPr lvl="1">
              <a:buFont typeface="Arial" panose="020B0604020202020204" pitchFamily="34" charset="0"/>
              <a:buChar char="•"/>
            </a:pPr>
            <a:r>
              <a:rPr lang="en-US" b="1" dirty="0"/>
              <a:t>WUR beacons</a:t>
            </a:r>
            <a:r>
              <a:rPr lang="en-US" dirty="0"/>
              <a:t>: </a:t>
            </a:r>
            <a:r>
              <a:rPr lang="en-US" b="1" dirty="0"/>
              <a:t>BI</a:t>
            </a:r>
            <a:r>
              <a:rPr lang="en-US" dirty="0"/>
              <a:t>: 10s 	</a:t>
            </a:r>
            <a:r>
              <a:rPr lang="en-US" b="1" dirty="0"/>
              <a:t>TX duration</a:t>
            </a:r>
            <a:r>
              <a:rPr lang="en-US" dirty="0"/>
              <a:t>: 144 us [2]</a:t>
            </a:r>
          </a:p>
          <a:p>
            <a:pPr lvl="1">
              <a:buFont typeface="Arial" panose="020B0604020202020204" pitchFamily="34" charset="0"/>
              <a:buChar char="•"/>
            </a:pPr>
            <a:r>
              <a:rPr lang="en-US" b="1" dirty="0"/>
              <a:t>AP’s PCR is off except when</a:t>
            </a:r>
            <a:r>
              <a:rPr lang="en-US" dirty="0"/>
              <a:t>: 1)Transmitting beacon; 2)When woken up by a STA; AP’s WUR is always on except when PCR is on</a:t>
            </a:r>
          </a:p>
          <a:p>
            <a:pPr lvl="1">
              <a:buFont typeface="Arial" panose="020B0604020202020204" pitchFamily="34" charset="0"/>
              <a:buChar char="•"/>
            </a:pPr>
            <a:r>
              <a:rPr lang="en-US" b="1" dirty="0"/>
              <a:t>STA behavior</a:t>
            </a:r>
            <a:r>
              <a:rPr lang="en-US" dirty="0"/>
              <a:t>: When having data, always send a WUP to wake up AP before continuing on with PCR packet exchanges</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rotWithShape="1">
          <a:blip r:embed="rId3"/>
          <a:srcRect r="28694" b="47291"/>
          <a:stretch/>
        </p:blipFill>
        <p:spPr>
          <a:xfrm>
            <a:off x="1045748" y="4110844"/>
            <a:ext cx="7198660" cy="2243810"/>
          </a:xfrm>
          <a:prstGeom prst="rect">
            <a:avLst/>
          </a:prstGeom>
        </p:spPr>
      </p:pic>
    </p:spTree>
    <p:extLst>
      <p:ext uri="{BB962C8B-B14F-4D97-AF65-F5344CB8AC3E}">
        <p14:creationId xmlns:p14="http://schemas.microsoft.com/office/powerpoint/2010/main" val="1835107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(1/2)</a:t>
            </a:r>
          </a:p>
        </p:txBody>
      </p:sp>
      <p:sp>
        <p:nvSpPr>
          <p:cNvPr id="3" name="Content Placeholder 2"/>
          <p:cNvSpPr>
            <a:spLocks noGrp="1"/>
          </p:cNvSpPr>
          <p:nvPr>
            <p:ph idx="1"/>
          </p:nvPr>
        </p:nvSpPr>
        <p:spPr>
          <a:xfrm>
            <a:off x="395536" y="1124744"/>
            <a:ext cx="8424936" cy="4113213"/>
          </a:xfrm>
        </p:spPr>
        <p:txBody>
          <a:bodyPr/>
          <a:lstStyle/>
          <a:p>
            <a:pPr>
              <a:buFont typeface="Arial" panose="020B0604020202020204" pitchFamily="34" charset="0"/>
              <a:buChar char="•"/>
            </a:pPr>
            <a:r>
              <a:rPr lang="en-US" dirty="0" err="1"/>
              <a:t>Matlab</a:t>
            </a:r>
            <a:r>
              <a:rPr lang="en-US" dirty="0"/>
              <a:t> Simulations</a:t>
            </a:r>
          </a:p>
          <a:p>
            <a:pPr lvl="1">
              <a:buFont typeface="Arial" panose="020B0604020202020204" pitchFamily="34" charset="0"/>
              <a:buChar char="•"/>
            </a:pPr>
            <a:r>
              <a:rPr lang="en-US" dirty="0"/>
              <a:t>Simulation time: 100s</a:t>
            </a:r>
          </a:p>
          <a:p>
            <a:pPr>
              <a:buFont typeface="Arial" panose="020B0604020202020204" pitchFamily="34" charset="0"/>
              <a:buChar char="•"/>
            </a:pPr>
            <a:r>
              <a:rPr lang="en-US" dirty="0"/>
              <a:t>Usage Model 3: Cattle farm:</a:t>
            </a:r>
          </a:p>
          <a:p>
            <a:pPr lvl="1">
              <a:buFont typeface="Arial" panose="020B0604020202020204" pitchFamily="34" charset="0"/>
              <a:buChar char="•"/>
            </a:pPr>
            <a:r>
              <a:rPr lang="en-US" dirty="0"/>
              <a:t>1 farmer (Mobile AP)</a:t>
            </a:r>
          </a:p>
          <a:p>
            <a:pPr lvl="1">
              <a:buFont typeface="Arial" panose="020B0604020202020204" pitchFamily="34" charset="0"/>
              <a:buChar char="•"/>
            </a:pPr>
            <a:r>
              <a:rPr lang="en-US" dirty="0"/>
              <a:t>30/50 cows (STAs)</a:t>
            </a:r>
          </a:p>
          <a:p>
            <a:pPr>
              <a:buFont typeface="Arial" panose="020B0604020202020204" pitchFamily="34" charset="0"/>
              <a:buChar char="•"/>
            </a:pPr>
            <a:r>
              <a:rPr lang="en-US" dirty="0"/>
              <a:t>Traffic Assumptions:</a:t>
            </a:r>
          </a:p>
          <a:p>
            <a:pPr lvl="1">
              <a:buFont typeface="Arial" panose="020B0604020202020204" pitchFamily="34" charset="0"/>
              <a:buChar char="•"/>
            </a:pPr>
            <a:r>
              <a:rPr lang="en-US" dirty="0"/>
              <a:t>UL data only</a:t>
            </a:r>
          </a:p>
          <a:p>
            <a:pPr lvl="1">
              <a:buFont typeface="Arial" panose="020B0604020202020204" pitchFamily="34" charset="0"/>
              <a:buChar char="•"/>
            </a:pPr>
            <a:r>
              <a:rPr lang="en-US" dirty="0"/>
              <a:t>Packet arrival interval per STA: [5:5:50] s </a:t>
            </a:r>
          </a:p>
          <a:p>
            <a:pPr lvl="1">
              <a:buFont typeface="Arial" panose="020B0604020202020204" pitchFamily="34" charset="0"/>
              <a:buChar char="•"/>
            </a:pPr>
            <a:r>
              <a:rPr lang="en-US" dirty="0"/>
              <a:t>Packet size: 32 bytes</a:t>
            </a:r>
          </a:p>
          <a:p>
            <a:pPr>
              <a:buFont typeface="Arial" panose="020B0604020202020204" pitchFamily="34" charset="0"/>
              <a:buChar char="•"/>
            </a:pPr>
            <a:r>
              <a:rPr lang="en-US" dirty="0"/>
              <a:t>AP PCR Duty cycle: </a:t>
            </a:r>
          </a:p>
          <a:p>
            <a:pPr lvl="1">
              <a:buFont typeface="Arial" panose="020B0604020202020204" pitchFamily="34" charset="0"/>
              <a:buChar char="•"/>
            </a:pPr>
            <a:r>
              <a:rPr lang="en-US" dirty="0"/>
              <a:t>[1, ½, 1/4, 0]</a:t>
            </a:r>
          </a:p>
          <a:p>
            <a:pPr>
              <a:buFont typeface="Arial" panose="020B0604020202020204" pitchFamily="34" charset="0"/>
              <a:buChar char="•"/>
            </a:pPr>
            <a:r>
              <a:rPr lang="en-US" dirty="0"/>
              <a:t>AP Power Consumptions simulated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spTree>
    <p:extLst>
      <p:ext uri="{BB962C8B-B14F-4D97-AF65-F5344CB8AC3E}">
        <p14:creationId xmlns:p14="http://schemas.microsoft.com/office/powerpoint/2010/main" val="4004972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7563"/>
            <a:ext cx="7770813" cy="1065213"/>
          </a:xfrm>
        </p:spPr>
        <p:txBody>
          <a:bodyPr/>
          <a:lstStyle/>
          <a:p>
            <a:r>
              <a:rPr lang="en-US" dirty="0"/>
              <a:t>Simulation Assumptions (2/2)</a:t>
            </a:r>
          </a:p>
        </p:txBody>
      </p:sp>
      <p:sp>
        <p:nvSpPr>
          <p:cNvPr id="3" name="Content Placeholder 2"/>
          <p:cNvSpPr>
            <a:spLocks noGrp="1"/>
          </p:cNvSpPr>
          <p:nvPr>
            <p:ph idx="1"/>
          </p:nvPr>
        </p:nvSpPr>
        <p:spPr>
          <a:xfrm>
            <a:off x="395536" y="1124744"/>
            <a:ext cx="8424936" cy="4113213"/>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2017</a:t>
            </a:r>
            <a:endParaRPr lang="en-GB" dirty="0"/>
          </a:p>
        </p:txBody>
      </p:sp>
      <p:pic>
        <p:nvPicPr>
          <p:cNvPr id="7" name="Picture 6"/>
          <p:cNvPicPr>
            <a:picLocks noChangeAspect="1"/>
          </p:cNvPicPr>
          <p:nvPr/>
        </p:nvPicPr>
        <p:blipFill>
          <a:blip r:embed="rId3"/>
          <a:stretch>
            <a:fillRect/>
          </a:stretch>
        </p:blipFill>
        <p:spPr>
          <a:xfrm>
            <a:off x="696912" y="1607249"/>
            <a:ext cx="3875088" cy="4544318"/>
          </a:xfrm>
          <a:prstGeom prst="rect">
            <a:avLst/>
          </a:prstGeom>
        </p:spPr>
      </p:pic>
      <p:pic>
        <p:nvPicPr>
          <p:cNvPr id="8" name="Picture 7"/>
          <p:cNvPicPr>
            <a:picLocks noChangeAspect="1"/>
          </p:cNvPicPr>
          <p:nvPr/>
        </p:nvPicPr>
        <p:blipFill>
          <a:blip r:embed="rId4"/>
          <a:stretch>
            <a:fillRect/>
          </a:stretch>
        </p:blipFill>
        <p:spPr>
          <a:xfrm>
            <a:off x="4716016" y="1607248"/>
            <a:ext cx="3953644" cy="4544318"/>
          </a:xfrm>
          <a:prstGeom prst="rect">
            <a:avLst/>
          </a:prstGeom>
        </p:spPr>
      </p:pic>
    </p:spTree>
    <p:extLst>
      <p:ext uri="{BB962C8B-B14F-4D97-AF65-F5344CB8AC3E}">
        <p14:creationId xmlns:p14="http://schemas.microsoft.com/office/powerpoint/2010/main" val="27018744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149B6FD7-A7EF-4FFA-B3AA-4E285A044B96}">
  <ds:schemaRefs>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16994</TotalTime>
  <Words>1409</Words>
  <Application>Microsoft Office PowerPoint</Application>
  <PresentationFormat>On-screen Show (4:3)</PresentationFormat>
  <Paragraphs>270</Paragraphs>
  <Slides>19</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 Unicode MS</vt:lpstr>
      <vt:lpstr>MS Gothic</vt:lpstr>
      <vt:lpstr>Arial</vt:lpstr>
      <vt:lpstr>Times New Roman</vt:lpstr>
      <vt:lpstr>Office Theme</vt:lpstr>
      <vt:lpstr>Document</vt:lpstr>
      <vt:lpstr>AP Power Saving</vt:lpstr>
      <vt:lpstr>PowerPoint Presentation</vt:lpstr>
      <vt:lpstr>Introduction</vt:lpstr>
      <vt:lpstr>AP Power Saving Scenarios (1)</vt:lpstr>
      <vt:lpstr>AP Power Saving Scenarios (2)</vt:lpstr>
      <vt:lpstr>AP Power Saving Scenarios (3)</vt:lpstr>
      <vt:lpstr>AP Power Saving Scenarios (4)</vt:lpstr>
      <vt:lpstr>Simulation Assumptions (1/2)</vt:lpstr>
      <vt:lpstr>Simulation Assumptions (2/2)</vt:lpstr>
      <vt:lpstr>Simulation Results (1/4)</vt:lpstr>
      <vt:lpstr>Simulation Results (2/4)</vt:lpstr>
      <vt:lpstr>Simulation Results (3/4)</vt:lpstr>
      <vt:lpstr>Simulation Results (4/4)</vt:lpstr>
      <vt:lpstr>Observations</vt:lpstr>
      <vt:lpstr>When is AP Power Saving Desirable</vt:lpstr>
      <vt:lpstr>Technical changes needed for AP Power Save</vt:lpstr>
      <vt:lpstr>Conclusions</vt:lpstr>
      <vt:lpstr>PowerPoint Presentation</vt:lpstr>
      <vt:lpstr>Straw Poll</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Power Saving</dc:title>
  <dc:creator>Xiaofei.Wang@InterDigital.com</dc:creator>
  <cp:lastModifiedBy>Wang, Xiaofei (Clement)</cp:lastModifiedBy>
  <cp:revision>267</cp:revision>
  <cp:lastPrinted>1601-01-01T00:00:00Z</cp:lastPrinted>
  <dcterms:created xsi:type="dcterms:W3CDTF">2014-04-14T10:59:07Z</dcterms:created>
  <dcterms:modified xsi:type="dcterms:W3CDTF">2017-05-10T12:47:28Z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