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4"/>
  </p:notesMasterIdLst>
  <p:handoutMasterIdLst>
    <p:handoutMasterId r:id="rId25"/>
  </p:handoutMasterIdLst>
  <p:sldIdLst>
    <p:sldId id="256" r:id="rId5"/>
    <p:sldId id="276" r:id="rId6"/>
    <p:sldId id="273" r:id="rId7"/>
    <p:sldId id="299" r:id="rId8"/>
    <p:sldId id="309" r:id="rId9"/>
    <p:sldId id="317" r:id="rId10"/>
    <p:sldId id="306" r:id="rId11"/>
    <p:sldId id="307" r:id="rId12"/>
    <p:sldId id="318" r:id="rId13"/>
    <p:sldId id="314" r:id="rId14"/>
    <p:sldId id="319" r:id="rId15"/>
    <p:sldId id="320" r:id="rId16"/>
    <p:sldId id="321" r:id="rId17"/>
    <p:sldId id="313" r:id="rId18"/>
    <p:sldId id="312" r:id="rId19"/>
    <p:sldId id="322" r:id="rId20"/>
    <p:sldId id="311" r:id="rId21"/>
    <p:sldId id="284" r:id="rId22"/>
    <p:sldId id="305" r:id="rId2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Rui" initials="YR" lastIdx="20" clrIdx="0">
    <p:extLst>
      <p:ext uri="{19B8F6BF-5375-455C-9EA6-DF929625EA0E}">
        <p15:presenceInfo xmlns:p15="http://schemas.microsoft.com/office/powerpoint/2012/main" userId="S-1-5-21-1844237615-1580818891-725345543-5130" providerId="AD"/>
      </p:ext>
    </p:extLst>
  </p:cmAuthor>
  <p:cmAuthor id="2" name="Levy, Joseph S" initials="LJS" lastIdx="7" clrIdx="1">
    <p:extLst>
      <p:ext uri="{19B8F6BF-5375-455C-9EA6-DF929625EA0E}">
        <p15:presenceInfo xmlns:p15="http://schemas.microsoft.com/office/powerpoint/2012/main" userId="S-1-5-21-1844237615-1580818891-725345543-5204" providerId="AD"/>
      </p:ext>
    </p:extLst>
  </p:cmAuthor>
  <p:cmAuthor id="3" name="Lou, Hanqing" initials="LH" lastIdx="9" clrIdx="2">
    <p:extLst>
      <p:ext uri="{19B8F6BF-5375-455C-9EA6-DF929625EA0E}">
        <p15:presenceInfo xmlns:p15="http://schemas.microsoft.com/office/powerpoint/2012/main" userId="S-1-5-21-1844237615-1580818891-725345543-194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751" autoAdjust="0"/>
    <p:restoredTop sz="94619" autoAdjust="0"/>
  </p:normalViewPr>
  <p:slideViewPr>
    <p:cSldViewPr>
      <p:cViewPr varScale="1">
        <p:scale>
          <a:sx n="71" d="100"/>
          <a:sy n="71" d="100"/>
        </p:scale>
        <p:origin x="520" y="5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3139" y="3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2724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71156" y="96838"/>
            <a:ext cx="2308994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802.11-15/0728r0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37289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2015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475213" y="8985250"/>
            <a:ext cx="1804938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802.11-yy/0728r0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802.11-15/0728r0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83728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802.11-15/0728r0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09054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802.11-15/0728r0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1952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802.11-15/0728r0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0854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802.11-15/0728r0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0211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802.11-15/0728r0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03558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802.11-15/0728r0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982664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802.11-15/0728r0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48333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802.11-15/0728r0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2125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802.11-15/0728r0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581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802.11-15/0728r0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3188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802.11-15/0728r0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7687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802.11-15/0728r0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9381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802.11-15/0728r0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1531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802.11-15/0728r0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6480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802.11-15/0728r0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7272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802.11-15/0728r0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52226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6408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55848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802.11-17/0728r0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May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AP Power Saving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3598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2017-05-08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0577533"/>
              </p:ext>
            </p:extLst>
          </p:nvPr>
        </p:nvGraphicFramePr>
        <p:xfrm>
          <a:off x="793750" y="3932238"/>
          <a:ext cx="7578725" cy="2325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7" name="Document" r:id="rId4" imgW="8240744" imgH="2528378" progId="Word.Document.8">
                  <p:embed/>
                </p:oleObj>
              </mc:Choice>
              <mc:Fallback>
                <p:oleObj name="Document" r:id="rId4" imgW="8240744" imgH="2528378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3750" y="3932238"/>
                        <a:ext cx="7578725" cy="232568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4988" y="303043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47563"/>
            <a:ext cx="7770813" cy="1065213"/>
          </a:xfrm>
        </p:spPr>
        <p:txBody>
          <a:bodyPr/>
          <a:lstStyle/>
          <a:p>
            <a:r>
              <a:rPr lang="en-US" dirty="0"/>
              <a:t>Simulation Results (1/4)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24744"/>
            <a:ext cx="8424936" cy="4113213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/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2017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325160"/>
            <a:ext cx="6912768" cy="4689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48606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47563"/>
            <a:ext cx="7770813" cy="1065213"/>
          </a:xfrm>
        </p:spPr>
        <p:txBody>
          <a:bodyPr/>
          <a:lstStyle/>
          <a:p>
            <a:r>
              <a:rPr lang="en-US" dirty="0"/>
              <a:t>Simulation Results (2/4)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24744"/>
            <a:ext cx="8424936" cy="4113213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/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2017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124744"/>
            <a:ext cx="7744916" cy="5237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5597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47563"/>
            <a:ext cx="7770813" cy="1065213"/>
          </a:xfrm>
        </p:spPr>
        <p:txBody>
          <a:bodyPr/>
          <a:lstStyle/>
          <a:p>
            <a:r>
              <a:rPr lang="en-US" dirty="0"/>
              <a:t>Simulation Results (3/4)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24744"/>
            <a:ext cx="8424936" cy="4113213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/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2017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268760"/>
            <a:ext cx="7744916" cy="4896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83287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47563"/>
            <a:ext cx="7770813" cy="1065213"/>
          </a:xfrm>
        </p:spPr>
        <p:txBody>
          <a:bodyPr/>
          <a:lstStyle/>
          <a:p>
            <a:r>
              <a:rPr lang="en-US" dirty="0"/>
              <a:t>Simulation Results (4/4)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24744"/>
            <a:ext cx="8424936" cy="4113213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/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2017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268760"/>
            <a:ext cx="7744916" cy="489654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124744"/>
            <a:ext cx="7632848" cy="5309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63767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47563"/>
            <a:ext cx="7770813" cy="1065213"/>
          </a:xfrm>
        </p:spPr>
        <p:txBody>
          <a:bodyPr/>
          <a:lstStyle/>
          <a:p>
            <a:r>
              <a:rPr lang="en-US" dirty="0"/>
              <a:t>Observations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24744"/>
            <a:ext cx="864096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Impact by AP’s PCR Duty Cycle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i="1" dirty="0">
                <a:solidFill>
                  <a:srgbClr val="00B050"/>
                </a:solidFill>
              </a:rPr>
              <a:t>In all scenarios with DC &lt; 1, significant power saving is achieved</a:t>
            </a: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When AP’s PCR’s DC = ½, AP’s power consumption is </a:t>
            </a:r>
            <a:r>
              <a:rPr lang="en-US" b="1" i="1" dirty="0">
                <a:solidFill>
                  <a:srgbClr val="00B050"/>
                </a:solidFill>
              </a:rPr>
              <a:t>slightly higher than 50%</a:t>
            </a:r>
            <a:r>
              <a:rPr lang="en-US" dirty="0"/>
              <a:t> of that when AP’s PCR’s DC = 1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When AP’s PCR’s DC = 1/4, AP’s power consumption is </a:t>
            </a:r>
            <a:r>
              <a:rPr lang="en-US" b="1" i="1" dirty="0">
                <a:solidFill>
                  <a:srgbClr val="00B050"/>
                </a:solidFill>
              </a:rPr>
              <a:t>slightly higher than 25%</a:t>
            </a:r>
            <a:r>
              <a:rPr lang="en-US" dirty="0"/>
              <a:t> of that when AP’s PCR’s DC = 1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When AP’s PCR’s DC = 0, AP’s power consumption is </a:t>
            </a:r>
            <a:r>
              <a:rPr lang="en-US" b="1" i="1" dirty="0">
                <a:solidFill>
                  <a:srgbClr val="00B050"/>
                </a:solidFill>
              </a:rPr>
              <a:t>around 1.2% - 5.2% </a:t>
            </a:r>
            <a:r>
              <a:rPr lang="en-US" dirty="0"/>
              <a:t>(depending on PCR beacon rate) of that when AP’s PCR’s DC = 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Impact by Packet Arrival Rate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Small impact when packet arrival interval increase 5 -&gt; 50s except when DC = 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Impact by Number of 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 significant impact when the number of STAs is increased from 30 to 50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Impact by PCR Beacon </a:t>
            </a:r>
            <a:r>
              <a:rPr lang="en-US" dirty="0" err="1"/>
              <a:t>Tx</a:t>
            </a:r>
            <a:r>
              <a:rPr lang="en-US" dirty="0"/>
              <a:t> Rate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Only significant when AP PCR DC = 0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63847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63587"/>
            <a:ext cx="7770813" cy="1065213"/>
          </a:xfrm>
        </p:spPr>
        <p:txBody>
          <a:bodyPr/>
          <a:lstStyle/>
          <a:p>
            <a:r>
              <a:rPr lang="en-US" dirty="0"/>
              <a:t>When is AP Power Saving Desirable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764059"/>
            <a:ext cx="842493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When aggregated traffic in the entire network is low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 is suitable for some number of </a:t>
            </a:r>
            <a:r>
              <a:rPr lang="en-US" dirty="0" err="1"/>
              <a:t>IoT</a:t>
            </a:r>
            <a:r>
              <a:rPr lang="en-US" dirty="0"/>
              <a:t> usage models and scenarios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However, power saving and network lifetime may be critical in these scenarios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Wake up AP procedure may enable low latency while maintaining low power consumptions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Latency can also be critical for some of the </a:t>
            </a:r>
            <a:r>
              <a:rPr lang="en-US" dirty="0" err="1"/>
              <a:t>IoT</a:t>
            </a:r>
            <a:r>
              <a:rPr lang="en-US" dirty="0"/>
              <a:t> scenarios where power saving is critical as well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 may not be appropriate if: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large number of active STAs present in the BSS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Traffic load is heavy in the BSS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/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2367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63587"/>
            <a:ext cx="7770813" cy="1065213"/>
          </a:xfrm>
        </p:spPr>
        <p:txBody>
          <a:bodyPr/>
          <a:lstStyle/>
          <a:p>
            <a:r>
              <a:rPr lang="en-US" dirty="0"/>
              <a:t>Technical changes needed for AP Power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332011"/>
            <a:ext cx="842493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 AP power saving mode: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Only when scenario is appropriate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E.g., AP delivered together with a cattle monitoring sensor network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Only when all STAs associated with it are capable of handling AP power saving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Indicated by capability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 AP power saving mode with these restrictions should not violate the PAR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Cost, e.g.: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low-cost WUR receiver at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Procedure for going into power saving for APs of which all associated STAs have indicated of capable of handling AP Power Saving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wake up procedure for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 Discovery process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/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22705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47563"/>
            <a:ext cx="7770813" cy="1065213"/>
          </a:xfrm>
        </p:spPr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24744"/>
            <a:ext cx="842493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 AP Power Save feature may enable critical functionalities for some </a:t>
            </a:r>
            <a:r>
              <a:rPr lang="en-US" dirty="0" err="1"/>
              <a:t>IoT</a:t>
            </a:r>
            <a:r>
              <a:rPr lang="en-US" dirty="0"/>
              <a:t> scenarios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Allow long period of low power operation of its BSS while maintaining low latency for APs that are operated on battery power</a:t>
            </a:r>
          </a:p>
          <a:p>
            <a:pPr marL="457200" lvl="1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Simulation shows that AP power save provides significant energy saving benefits even with PCR DC = ½. With DC = 0, AP’s consumption could be as low as 1.2% of that when DC = 0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802.11ba should consider to optionally put 11ba APs to power saving mode when a certain set of restrictions are met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/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5577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ln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/>
              <a:t>References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85800" y="1700808"/>
            <a:ext cx="7772400" cy="4208463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2000" kern="0" dirty="0"/>
              <a:t>[1] 11-17/0029r5, WUR Usage Model Document, Mar. 2017</a:t>
            </a:r>
          </a:p>
          <a:p>
            <a:pPr marL="0" indent="0"/>
            <a:endParaRPr lang="en-US" sz="2000" kern="0" dirty="0"/>
          </a:p>
          <a:p>
            <a:pPr marL="0" indent="0"/>
            <a:r>
              <a:rPr lang="en-US" sz="2000" kern="0" dirty="0"/>
              <a:t>[2] 11-17/0343r3, WUR Beacon, Mar. 2017</a:t>
            </a:r>
          </a:p>
          <a:p>
            <a:pPr marL="0" indent="0"/>
            <a:endParaRPr lang="en-US" sz="2000" kern="0" dirty="0"/>
          </a:p>
          <a:p>
            <a:pPr marL="0" indent="0"/>
            <a:r>
              <a:rPr lang="en-US" sz="2000" kern="0"/>
              <a:t>[3] </a:t>
            </a:r>
            <a:r>
              <a:rPr lang="en-US" sz="2000" kern="0" dirty="0"/>
              <a:t>11-17/0124r1, WUR MAC and Wakeup Frame, Jan. 2017</a:t>
            </a:r>
          </a:p>
          <a:p>
            <a:pPr marL="0" indent="0"/>
            <a:endParaRPr lang="en-US" sz="2000" kern="0" dirty="0"/>
          </a:p>
          <a:p>
            <a:pPr marL="0" indent="0"/>
            <a:r>
              <a:rPr lang="en-US" sz="2000" kern="0" dirty="0"/>
              <a:t>[4] 11-16/1400r0, Power Efficient WUR AP Discovery, Nov. 2016</a:t>
            </a:r>
          </a:p>
          <a:p>
            <a:pPr marL="0" indent="0"/>
            <a:endParaRPr lang="en-US" sz="2000" kern="0" dirty="0"/>
          </a:p>
          <a:p>
            <a:pPr marL="0" indent="0"/>
            <a:r>
              <a:rPr lang="en-US" sz="2000" kern="0" dirty="0"/>
              <a:t>[5] 11-16/0029r4, WUR Usage Model Document, Jan. 2017</a:t>
            </a:r>
          </a:p>
          <a:p>
            <a:pPr marL="0" indent="0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356821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May 2017</a:t>
            </a:r>
            <a:endParaRPr lang="en-GB" dirty="0"/>
          </a:p>
        </p:txBody>
      </p:sp>
      <p:sp>
        <p:nvSpPr>
          <p:cNvPr id="7" name="Rectangle 2"/>
          <p:cNvSpPr txBox="1">
            <a:spLocks noGrp="1" noChangeArrowheads="1"/>
          </p:cNvSpPr>
          <p:nvPr>
            <p:ph idx="1"/>
          </p:nvPr>
        </p:nvSpPr>
        <p:spPr>
          <a:xfrm>
            <a:off x="685800" y="1628800"/>
            <a:ext cx="7770813" cy="4113213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802.11ba SFD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“802.11ba shall consider an option for AP to go into power saving mode by turning off its PCR when certain criteria are met.”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1371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06B781AF-4CCF-49B0-A572-DE54FBE5D942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741928" y="648199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/>
              <a:t>Abstract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723106" y="2276872"/>
            <a:ext cx="7772400" cy="3682752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indent="0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/>
              <a:t>In this contribution, we provide simulation results of AP power saving and discuss the benefits of AP power saving.</a:t>
            </a:r>
          </a:p>
        </p:txBody>
      </p:sp>
    </p:spTree>
    <p:extLst>
      <p:ext uri="{BB962C8B-B14F-4D97-AF65-F5344CB8AC3E}">
        <p14:creationId xmlns:p14="http://schemas.microsoft.com/office/powerpoint/2010/main" val="3800146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47563"/>
            <a:ext cx="7770813" cy="106521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87995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Multiple usage scenarios have been proposed that involve mobile[1]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UM 3: Cattle farm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UM 5 &amp; 6: Wearable devices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Power consumption is a very important issue for mobile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Mobile APs could be cell phones or ad hoc deployed devices operating on batteries without power plugs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Power saving prolongs network lifetime; improves user experience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Other benefits: regulatory, interference, security, etc.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provide simulation results on power savings for AP based on a number of scenarios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 power saving with varying duty cycles for AP’s PCR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71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47563"/>
            <a:ext cx="7770813" cy="1065213"/>
          </a:xfrm>
        </p:spPr>
        <p:txBody>
          <a:bodyPr/>
          <a:lstStyle/>
          <a:p>
            <a:r>
              <a:rPr lang="en-US" dirty="0"/>
              <a:t>AP Power Saving Scenarios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24744"/>
            <a:ext cx="842493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Scenario 1: AP’s PCR is always on, i.e., duty cycle 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PCR beacons</a:t>
            </a:r>
            <a:r>
              <a:rPr lang="en-US" dirty="0"/>
              <a:t>: </a:t>
            </a:r>
            <a:r>
              <a:rPr lang="en-US" b="1" dirty="0"/>
              <a:t>BI</a:t>
            </a:r>
            <a:r>
              <a:rPr lang="en-US" dirty="0"/>
              <a:t>: 100 </a:t>
            </a:r>
            <a:r>
              <a:rPr lang="en-US" dirty="0" err="1"/>
              <a:t>ms</a:t>
            </a:r>
            <a:r>
              <a:rPr lang="en-US" dirty="0"/>
              <a:t>  </a:t>
            </a:r>
            <a:r>
              <a:rPr lang="en-US" b="1" dirty="0"/>
              <a:t>Size</a:t>
            </a:r>
            <a:r>
              <a:rPr lang="en-US" dirty="0"/>
              <a:t>: 100 bytes  </a:t>
            </a:r>
            <a:r>
              <a:rPr lang="en-US" b="1" dirty="0"/>
              <a:t>TX MCS</a:t>
            </a:r>
            <a:r>
              <a:rPr lang="en-US" dirty="0"/>
              <a:t>: 1 Mbps/6.5 Mbps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WUR beacons</a:t>
            </a:r>
            <a:r>
              <a:rPr lang="en-US" dirty="0"/>
              <a:t>: </a:t>
            </a:r>
            <a:r>
              <a:rPr lang="en-US" b="1" dirty="0"/>
              <a:t>BI</a:t>
            </a:r>
            <a:r>
              <a:rPr lang="en-US" dirty="0"/>
              <a:t>: 10s 	</a:t>
            </a:r>
            <a:r>
              <a:rPr lang="en-US" b="1" dirty="0"/>
              <a:t>TX duration</a:t>
            </a:r>
            <a:r>
              <a:rPr lang="en-US" dirty="0"/>
              <a:t>: 144 us [2]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UL data only;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STA behavior</a:t>
            </a:r>
            <a:r>
              <a:rPr lang="en-US" dirty="0"/>
              <a:t>: transmit data to AP directly when data arrives; No need for UL WUR packet from STA to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 power consumption is simulated</a:t>
            </a:r>
          </a:p>
          <a:p>
            <a:pPr marL="457200" lvl="1" indent="0" algn="ctr"/>
            <a:endParaRPr lang="en-US" dirty="0"/>
          </a:p>
          <a:p>
            <a:pPr marL="457200" lvl="1" indent="0"/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2017</a:t>
            </a:r>
            <a:endParaRPr lang="en-GB" dirty="0"/>
          </a:p>
        </p:txBody>
      </p:sp>
      <p:pic>
        <p:nvPicPr>
          <p:cNvPr id="132" name="Picture 131"/>
          <p:cNvPicPr>
            <a:picLocks noChangeAspect="1"/>
          </p:cNvPicPr>
          <p:nvPr/>
        </p:nvPicPr>
        <p:blipFill rotWithShape="1">
          <a:blip r:embed="rId3"/>
          <a:srcRect r="28586" b="25993"/>
          <a:stretch/>
        </p:blipFill>
        <p:spPr>
          <a:xfrm>
            <a:off x="771525" y="3789040"/>
            <a:ext cx="7770813" cy="2939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6197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47563"/>
            <a:ext cx="7770813" cy="1065213"/>
          </a:xfrm>
        </p:spPr>
        <p:txBody>
          <a:bodyPr/>
          <a:lstStyle/>
          <a:p>
            <a:r>
              <a:rPr lang="en-US" dirty="0"/>
              <a:t>AP Power Saving Scenarios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24744"/>
            <a:ext cx="842493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Scenario 2: AP’s PCR is on duty cycle 1/2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PCR beacons</a:t>
            </a:r>
            <a:r>
              <a:rPr lang="en-US" dirty="0"/>
              <a:t>: </a:t>
            </a:r>
            <a:r>
              <a:rPr lang="en-US" b="1" dirty="0"/>
              <a:t>BI</a:t>
            </a:r>
            <a:r>
              <a:rPr lang="en-US" dirty="0"/>
              <a:t>: 100 </a:t>
            </a:r>
            <a:r>
              <a:rPr lang="en-US" dirty="0" err="1"/>
              <a:t>ms</a:t>
            </a:r>
            <a:r>
              <a:rPr lang="en-US" dirty="0"/>
              <a:t>  </a:t>
            </a:r>
            <a:r>
              <a:rPr lang="en-US" b="1" dirty="0"/>
              <a:t>Size</a:t>
            </a:r>
            <a:r>
              <a:rPr lang="en-US" dirty="0"/>
              <a:t>: 100 bytes  </a:t>
            </a:r>
            <a:r>
              <a:rPr lang="en-US" b="1" dirty="0"/>
              <a:t>TX MCS</a:t>
            </a:r>
            <a:r>
              <a:rPr lang="en-US" dirty="0"/>
              <a:t>: 1 Mbps/6.5 Mbps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WUR beacons</a:t>
            </a:r>
            <a:r>
              <a:rPr lang="en-US" dirty="0"/>
              <a:t>: </a:t>
            </a:r>
            <a:r>
              <a:rPr lang="en-US" b="1" dirty="0"/>
              <a:t>BI</a:t>
            </a:r>
            <a:r>
              <a:rPr lang="en-US" dirty="0"/>
              <a:t>: 10s 	</a:t>
            </a:r>
            <a:r>
              <a:rPr lang="en-US" b="1" dirty="0"/>
              <a:t>TX duration</a:t>
            </a:r>
            <a:r>
              <a:rPr lang="en-US" dirty="0"/>
              <a:t>: 144 us [2]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AP’s PCR duty cycle: </a:t>
            </a:r>
            <a:r>
              <a:rPr lang="en-US" dirty="0"/>
              <a:t>of ½; UL data only;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STA behavior</a:t>
            </a:r>
            <a:r>
              <a:rPr lang="en-US" dirty="0"/>
              <a:t>: STA transmits PCR packet directly when AP is awake. Otherwise STA sends WUP to AP followed by PCR packet exch.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b="1" dirty="0"/>
              <a:t>AP’s WUR is always on except when PCR is 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 power consumption is simulated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/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2017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r="28694" b="25993"/>
          <a:stretch/>
        </p:blipFill>
        <p:spPr>
          <a:xfrm>
            <a:off x="899592" y="4077072"/>
            <a:ext cx="7200800" cy="2664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65390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47563"/>
            <a:ext cx="7770813" cy="1065213"/>
          </a:xfrm>
        </p:spPr>
        <p:txBody>
          <a:bodyPr/>
          <a:lstStyle/>
          <a:p>
            <a:r>
              <a:rPr lang="en-US" dirty="0"/>
              <a:t>AP Power Saving Scenarios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24744"/>
            <a:ext cx="842493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Scenario 3: AP’s PCR is on duty cycle 1/4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PCR beacons</a:t>
            </a:r>
            <a:r>
              <a:rPr lang="en-US" dirty="0"/>
              <a:t>: </a:t>
            </a:r>
            <a:r>
              <a:rPr lang="en-US" b="1" dirty="0"/>
              <a:t>BI</a:t>
            </a:r>
            <a:r>
              <a:rPr lang="en-US" dirty="0"/>
              <a:t>: 100 </a:t>
            </a:r>
            <a:r>
              <a:rPr lang="en-US" dirty="0" err="1"/>
              <a:t>ms</a:t>
            </a:r>
            <a:r>
              <a:rPr lang="en-US" dirty="0"/>
              <a:t>  </a:t>
            </a:r>
            <a:r>
              <a:rPr lang="en-US" b="1" dirty="0"/>
              <a:t>Size</a:t>
            </a:r>
            <a:r>
              <a:rPr lang="en-US" dirty="0"/>
              <a:t>: 100 bytes  </a:t>
            </a:r>
            <a:r>
              <a:rPr lang="en-US" b="1" dirty="0"/>
              <a:t>TX MCS</a:t>
            </a:r>
            <a:r>
              <a:rPr lang="en-US" dirty="0"/>
              <a:t>: 1 Mbps/6.5 Mbps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WUR beacons</a:t>
            </a:r>
            <a:r>
              <a:rPr lang="en-US" dirty="0"/>
              <a:t>: </a:t>
            </a:r>
            <a:r>
              <a:rPr lang="en-US" b="1" dirty="0"/>
              <a:t>BI</a:t>
            </a:r>
            <a:r>
              <a:rPr lang="en-US" dirty="0"/>
              <a:t>: 10s 	</a:t>
            </a:r>
            <a:r>
              <a:rPr lang="en-US" b="1" dirty="0"/>
              <a:t>TX duration</a:t>
            </a:r>
            <a:r>
              <a:rPr lang="en-US" dirty="0"/>
              <a:t>: 144 us [2]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AP’s PCR duty cycle: </a:t>
            </a:r>
            <a:r>
              <a:rPr lang="en-US" dirty="0"/>
              <a:t>of 1/4; UL data only;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STA behavior</a:t>
            </a:r>
            <a:r>
              <a:rPr lang="en-US" dirty="0"/>
              <a:t>: STA transmits PCR packet directly when AP is awake. Otherwise STA sends WUP to AP followed by PCR packet exch.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b="1" dirty="0"/>
              <a:t>AP’s WUR is always on except when PCR is 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 power consumption is simulated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/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2017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r="28694" b="25993"/>
          <a:stretch/>
        </p:blipFill>
        <p:spPr>
          <a:xfrm>
            <a:off x="899592" y="4077072"/>
            <a:ext cx="7200800" cy="2664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99254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47563"/>
            <a:ext cx="7770813" cy="1065213"/>
          </a:xfrm>
        </p:spPr>
        <p:txBody>
          <a:bodyPr/>
          <a:lstStyle/>
          <a:p>
            <a:r>
              <a:rPr lang="en-US" dirty="0"/>
              <a:t>AP Power Saving Scenarios (4)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24744"/>
            <a:ext cx="842493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Scenario 4: AP’s PCR is always off except when being woken up or sending beacons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PCR beacons</a:t>
            </a:r>
            <a:r>
              <a:rPr lang="en-US" dirty="0"/>
              <a:t>: </a:t>
            </a:r>
            <a:r>
              <a:rPr lang="en-US" b="1" dirty="0"/>
              <a:t>BI</a:t>
            </a:r>
            <a:r>
              <a:rPr lang="en-US" dirty="0"/>
              <a:t>: 100 </a:t>
            </a:r>
            <a:r>
              <a:rPr lang="en-US" dirty="0" err="1"/>
              <a:t>ms</a:t>
            </a:r>
            <a:r>
              <a:rPr lang="en-US" dirty="0"/>
              <a:t>  </a:t>
            </a:r>
            <a:r>
              <a:rPr lang="en-US" b="1" dirty="0"/>
              <a:t>Size</a:t>
            </a:r>
            <a:r>
              <a:rPr lang="en-US" dirty="0"/>
              <a:t>: 100 bytes  </a:t>
            </a:r>
            <a:r>
              <a:rPr lang="en-US" b="1" dirty="0"/>
              <a:t>TX MCS</a:t>
            </a:r>
            <a:r>
              <a:rPr lang="en-US" dirty="0"/>
              <a:t>: 1 Mbps/6.5 Mbps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WUR beacons</a:t>
            </a:r>
            <a:r>
              <a:rPr lang="en-US" dirty="0"/>
              <a:t>: </a:t>
            </a:r>
            <a:r>
              <a:rPr lang="en-US" b="1" dirty="0"/>
              <a:t>BI</a:t>
            </a:r>
            <a:r>
              <a:rPr lang="en-US" dirty="0"/>
              <a:t>: 10s 	</a:t>
            </a:r>
            <a:r>
              <a:rPr lang="en-US" b="1" dirty="0"/>
              <a:t>TX duration</a:t>
            </a:r>
            <a:r>
              <a:rPr lang="en-US" dirty="0"/>
              <a:t>: 144 us [2]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AP’s PCR is off except when</a:t>
            </a:r>
            <a:r>
              <a:rPr lang="en-US" dirty="0"/>
              <a:t>: 1)Transmitting beacon; 2)When woken up by a STA; AP’s WUR is always on except when PCR is 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STA behavior</a:t>
            </a:r>
            <a:r>
              <a:rPr lang="en-US" dirty="0"/>
              <a:t>: When having data, always send a WUP to wake up AP before continuing on with PCR packet exchanges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/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2017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r="28694" b="47291"/>
          <a:stretch/>
        </p:blipFill>
        <p:spPr>
          <a:xfrm>
            <a:off x="1045748" y="4110844"/>
            <a:ext cx="7198660" cy="2243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51077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47563"/>
            <a:ext cx="7770813" cy="1065213"/>
          </a:xfrm>
        </p:spPr>
        <p:txBody>
          <a:bodyPr/>
          <a:lstStyle/>
          <a:p>
            <a:r>
              <a:rPr lang="en-US" dirty="0"/>
              <a:t>Simulation Assumptions (1/2)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24744"/>
            <a:ext cx="842493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Matlab</a:t>
            </a:r>
            <a:r>
              <a:rPr lang="en-US" dirty="0"/>
              <a:t> Simulations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Simulation time: 100s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Usage Model 3: Cattle farm: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 farmer (Mobile AP)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30/50 cows (STAs)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Traffic Assumptions: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UL data only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Packet arrival interval per STA: [5:5:50] 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Packet size: 32 bytes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 PCR Duty cycle: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[1, ½, 1/4, 0]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 Power Consumptions simulated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/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49721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47563"/>
            <a:ext cx="7770813" cy="1065213"/>
          </a:xfrm>
        </p:spPr>
        <p:txBody>
          <a:bodyPr/>
          <a:lstStyle/>
          <a:p>
            <a:r>
              <a:rPr lang="en-US" dirty="0"/>
              <a:t>Simulation Assumptions (2/2)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24744"/>
            <a:ext cx="8424936" cy="4113213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/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2017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912" y="1607249"/>
            <a:ext cx="3875088" cy="454431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16016" y="1607248"/>
            <a:ext cx="3953644" cy="4544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18744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Overhead_Analysis_Draft.potx" id="{58D38F92-CE47-49A6-8D55-B6F683F34CA5}" vid="{B11CDA16-73AE-4FE4-927E-073FD3DED5C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f0f002001fb3fd8d0b30a99e294d422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3A2646E-62E3-4149-BBD2-CBA4DEF1368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0C680F0-332A-4214-AC5B-BC3BBD5CFB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149B6FD7-A7EF-4FFA-B3AA-4E285A044B96}">
  <ds:schemaRefs>
    <ds:schemaRef ds:uri="http://purl.org/dc/elements/1.1/"/>
    <ds:schemaRef ds:uri="http://purl.org/dc/dcmitype/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16336</TotalTime>
  <Words>1337</Words>
  <Application>Microsoft Office PowerPoint</Application>
  <PresentationFormat>On-screen Show (4:3)</PresentationFormat>
  <Paragraphs>267</Paragraphs>
  <Slides>19</Slides>
  <Notes>18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 Unicode MS</vt:lpstr>
      <vt:lpstr>MS Gothic</vt:lpstr>
      <vt:lpstr>Arial</vt:lpstr>
      <vt:lpstr>Times New Roman</vt:lpstr>
      <vt:lpstr>Office Theme</vt:lpstr>
      <vt:lpstr>Document</vt:lpstr>
      <vt:lpstr>AP Power Saving</vt:lpstr>
      <vt:lpstr>PowerPoint Presentation</vt:lpstr>
      <vt:lpstr>Introduction</vt:lpstr>
      <vt:lpstr>AP Power Saving Scenarios (1)</vt:lpstr>
      <vt:lpstr>AP Power Saving Scenarios (2)</vt:lpstr>
      <vt:lpstr>AP Power Saving Scenarios (3)</vt:lpstr>
      <vt:lpstr>AP Power Saving Scenarios (4)</vt:lpstr>
      <vt:lpstr>Simulation Assumptions (1/2)</vt:lpstr>
      <vt:lpstr>Simulation Assumptions (2/2)</vt:lpstr>
      <vt:lpstr>Simulation Results (1/4)</vt:lpstr>
      <vt:lpstr>Simulation Results (2/4)</vt:lpstr>
      <vt:lpstr>Simulation Results (3/4)</vt:lpstr>
      <vt:lpstr>Simulation Results (4/4)</vt:lpstr>
      <vt:lpstr>Observations</vt:lpstr>
      <vt:lpstr>When is AP Power Saving Desirable</vt:lpstr>
      <vt:lpstr>Technical changes needed for AP Power</vt:lpstr>
      <vt:lpstr>Conclusions</vt:lpstr>
      <vt:lpstr>PowerPoint Presentation</vt:lpstr>
      <vt:lpstr>Straw Poll</vt:lpstr>
    </vt:vector>
  </TitlesOfParts>
  <Company>InterDigital Communication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 Power Saving</dc:title>
  <dc:creator>Xiaofei.Wang@InterDigital.com</dc:creator>
  <cp:lastModifiedBy>Wang, Xiaofei (Clement)</cp:lastModifiedBy>
  <cp:revision>253</cp:revision>
  <cp:lastPrinted>1601-01-01T00:00:00Z</cp:lastPrinted>
  <dcterms:created xsi:type="dcterms:W3CDTF">2014-04-14T10:59:07Z</dcterms:created>
  <dcterms:modified xsi:type="dcterms:W3CDTF">2017-05-09T01:47:04Z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