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344" r:id="rId5"/>
    <p:sldId id="343" r:id="rId6"/>
    <p:sldId id="339" r:id="rId7"/>
    <p:sldId id="340" r:id="rId8"/>
    <p:sldId id="337" r:id="rId9"/>
    <p:sldId id="341" r:id="rId10"/>
    <p:sldId id="336" r:id="rId11"/>
    <p:sldId id="335" r:id="rId12"/>
    <p:sldId id="342" r:id="rId13"/>
    <p:sldId id="338" r:id="rId14"/>
    <p:sldId id="345" r:id="rId15"/>
    <p:sldId id="317" r:id="rId1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86376" autoAdjust="0"/>
  </p:normalViewPr>
  <p:slideViewPr>
    <p:cSldViewPr>
      <p:cViewPr varScale="1">
        <p:scale>
          <a:sx n="100" d="100"/>
          <a:sy n="100" d="100"/>
        </p:scale>
        <p:origin x="68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90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36326"/>
            <a:ext cx="8305800" cy="105594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Multi-Carrier OOK with Bipolar Modulation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altLang="en-US" sz="2000" b="0" dirty="0"/>
              <a:t>2017-05-03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29475"/>
              </p:ext>
            </p:extLst>
          </p:nvPr>
        </p:nvGraphicFramePr>
        <p:xfrm>
          <a:off x="457200" y="2895600"/>
          <a:ext cx="8305800" cy="298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+mj-lt"/>
                        </a:rPr>
                        <a:t>Shouxing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BlackBerry Ltd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1001 Farrar Rd, Ottawa, ON, Canada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+1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Stephen McCann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BlackBerry Ltd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The Pearce Building, West Street, Maidenhead, UK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+44 1753 667099</a:t>
                      </a:r>
                      <a:endParaRPr lang="en-GB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smccann@blackberry.com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Michael Montemurro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BlackBerry</a:t>
                      </a:r>
                      <a:r>
                        <a:rPr lang="en-US" sz="1400" baseline="0" dirty="0">
                          <a:latin typeface="+mj-lt"/>
                        </a:rPr>
                        <a:t> Ltd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4701 Tahoe Blvd, Mississauga, ON, Canada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+1 289-261-4183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mmontemurro@blackberry.com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  <a:tr h="61864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Ltd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+1 613-595-4156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051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PSD of Multi-Carrier BPPM-OOK </a:t>
            </a:r>
            <a:r>
              <a:rPr lang="en-US" b="0" dirty="0"/>
              <a:t>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1491151"/>
            <a:ext cx="323585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Subcarrier space is 2</a:t>
            </a:r>
            <a:r>
              <a:rPr lang="en-US" b="1" i="1" dirty="0">
                <a:solidFill>
                  <a:srgbClr val="C00000"/>
                </a:solidFill>
              </a:rPr>
              <a:t>/T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PSD overlapping of neighboring </a:t>
            </a:r>
          </a:p>
          <a:p>
            <a:r>
              <a:rPr lang="en-US" dirty="0">
                <a:solidFill>
                  <a:schemeClr val="tx1"/>
                </a:solidFill>
              </a:rPr>
              <a:t>     sub-carriers is </a:t>
            </a:r>
          </a:p>
          <a:p>
            <a:r>
              <a:rPr lang="en-US" dirty="0">
                <a:solidFill>
                  <a:schemeClr val="tx1"/>
                </a:solidFill>
              </a:rPr>
              <a:t>     greatly reduced.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Freq. diversity is improved.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Error rate performance in F-S fading channel may be improved.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23257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18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PSD of Multi-Carrier BPPM-OOK </a:t>
            </a:r>
            <a:r>
              <a:rPr lang="en-US" b="0" dirty="0"/>
              <a:t>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2438400"/>
            <a:ext cx="358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Subcarrier space is </a:t>
            </a:r>
            <a:r>
              <a:rPr lang="en-US" b="1" i="1" dirty="0">
                <a:solidFill>
                  <a:srgbClr val="C00000"/>
                </a:solidFill>
              </a:rPr>
              <a:t>1/T</a:t>
            </a:r>
            <a:endParaRPr lang="en-US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Number of subcarriers increase.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Improved frequency resolution.</a:t>
            </a:r>
          </a:p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75" y="1960960"/>
            <a:ext cx="5233457" cy="392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9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Conclusions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91343" y="1600200"/>
            <a:ext cx="80359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the subcarriers of multi-carrier OOK are modulated by the regular OOK or PPM, the PSDs of neighboring sub-channels are overlapped. This reduces the frequency diversity.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the subcarriers of multi-carrier OOK are modulated by the NBB OOK or BPPM, the PSD overlapping of neighboring sub-channels is greatly reduced. This improves the frequency diversity and may improve error rate performance in frequency selective fading channels.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Suggestion: Using NBB OOK or BPPM for either multi-carrier or single carrier OOK in WUR. 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7735" y="219074"/>
            <a:ext cx="2732088" cy="352427"/>
          </a:xfrm>
          <a:prstGeom prst="rect">
            <a:avLst/>
          </a:prstGeom>
        </p:spPr>
        <p:txBody>
          <a:bodyPr/>
          <a:lstStyle/>
          <a:p>
            <a:r>
              <a:rPr lang="en-US" sz="1800" b="1">
                <a:solidFill>
                  <a:schemeClr val="tx1"/>
                </a:solidFill>
              </a:rPr>
              <a:t>May 2017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14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Should </a:t>
            </a:r>
            <a:r>
              <a:rPr lang="en-US" dirty="0"/>
              <a:t>Multi-Carrier OOK with Bipolar Modulation be considered for the Specification Framework document?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Yes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No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4294967295"/>
          </p:nvPr>
        </p:nvSpPr>
        <p:spPr>
          <a:xfrm>
            <a:off x="5562600" y="6473826"/>
            <a:ext cx="2971800" cy="230187"/>
          </a:xfrm>
          <a:prstGeom prst="rect">
            <a:avLst/>
          </a:prstGeom>
        </p:spPr>
        <p:txBody>
          <a:bodyPr/>
          <a:lstStyle/>
          <a:p>
            <a:r>
              <a:rPr lang="en-US" sz="1200" dirty="0" err="1">
                <a:solidFill>
                  <a:schemeClr val="tx2"/>
                </a:solidFill>
              </a:rPr>
              <a:t>Shouxing</a:t>
            </a:r>
            <a:r>
              <a:rPr lang="en-US" sz="1200" dirty="0">
                <a:solidFill>
                  <a:schemeClr val="tx2"/>
                </a:solidFill>
              </a:rPr>
              <a:t> Simon Qu , BlackBerry Ltd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3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076" y="1371600"/>
            <a:ext cx="806926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  <a:endParaRPr lang="en-US" sz="800" dirty="0">
              <a:solidFill>
                <a:schemeClr val="tx1"/>
              </a:solidFill>
            </a:endParaRPr>
          </a:p>
          <a:p>
            <a:pPr marL="461963" indent="-461963"/>
            <a:r>
              <a:rPr lang="en-US" sz="2200" dirty="0">
                <a:solidFill>
                  <a:schemeClr val="tx1"/>
                </a:solidFill>
              </a:rPr>
              <a:t>[1] Simon Qu, Stephen McCann and James Lepp, “Narrow-Band Bipolar OOK Signal”, IEEE 802.11-17/0357r3, March 2017.</a:t>
            </a:r>
          </a:p>
          <a:p>
            <a:pPr marL="461963" indent="-461963"/>
            <a:endParaRPr lang="en-US" sz="2200" dirty="0">
              <a:solidFill>
                <a:schemeClr val="tx1"/>
              </a:solidFill>
            </a:endParaRPr>
          </a:p>
          <a:p>
            <a:pPr marL="461963" indent="-461963"/>
            <a:r>
              <a:rPr lang="en-US" sz="2200" dirty="0">
                <a:solidFill>
                  <a:schemeClr val="tx1"/>
                </a:solidFill>
              </a:rPr>
              <a:t>[2] Simon Qu, Stephen McCann and James Lepp, “Bipolar Pulse Position Modulation”, IEEE 802.11-17/0703r0, May 2017.</a:t>
            </a:r>
          </a:p>
        </p:txBody>
      </p:sp>
    </p:spTree>
    <p:extLst>
      <p:ext uri="{BB962C8B-B14F-4D97-AF65-F5344CB8AC3E}">
        <p14:creationId xmlns:p14="http://schemas.microsoft.com/office/powerpoint/2010/main" val="128034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166144"/>
            <a:ext cx="8534400" cy="3467894"/>
          </a:xfrm>
        </p:spPr>
        <p:txBody>
          <a:bodyPr/>
          <a:lstStyle/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As demonstrated in [1]-[2], the narrow-band bipolar OOK (NBB OOK) and bipolar PPM (BPPM) signals provide higher bandwidth efficiencies than the regular NRZ OOK and PPM signals respectively. 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In this submission, we show the potential benefit when NBB OOK or BPPM is applied to multi-carrier OOK.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9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491" y="1676400"/>
            <a:ext cx="4186497" cy="1284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617538" y="653209"/>
            <a:ext cx="7924800" cy="79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Recap: Unipolar/Bipolar OOK/PPM </a:t>
            </a:r>
            <a:r>
              <a:rPr lang="en-US" sz="2800" b="0" kern="0" dirty="0"/>
              <a:t>[1]-[2]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849" y="1676400"/>
            <a:ext cx="4459931" cy="1600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95400" y="3050106"/>
            <a:ext cx="1460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OOK Signal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64764" y="3076544"/>
            <a:ext cx="2053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NBB OOK Signal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03" y="4193768"/>
            <a:ext cx="4574302" cy="112325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316" y="4181486"/>
            <a:ext cx="4191000" cy="145333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334944" y="5682943"/>
            <a:ext cx="1415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PPM Signal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04308" y="5709381"/>
            <a:ext cx="2247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Bipolar PPM Signal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58491" y="3733800"/>
            <a:ext cx="8604509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4861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328923" y="970407"/>
            <a:ext cx="4196557" cy="6814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sz="2400" kern="0" dirty="0"/>
              <a:t>PSDs of OOK and NBB OOK</a:t>
            </a:r>
          </a:p>
        </p:txBody>
      </p:sp>
      <p:pic>
        <p:nvPicPr>
          <p:cNvPr id="16" name="Picture 15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1866416"/>
            <a:ext cx="4106862" cy="4245015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4973216" y="970407"/>
            <a:ext cx="3569122" cy="6814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sz="2400" kern="0" dirty="0"/>
              <a:t>PSDs of PPM and BPPM</a:t>
            </a:r>
          </a:p>
        </p:txBody>
      </p:sp>
      <p:pic>
        <p:nvPicPr>
          <p:cNvPr id="18" name="Picture 17"/>
          <p:cNvPicPr/>
          <p:nvPr/>
        </p:nvPicPr>
        <p:blipFill>
          <a:blip r:embed="rId3"/>
          <a:stretch>
            <a:fillRect/>
          </a:stretch>
        </p:blipFill>
        <p:spPr>
          <a:xfrm>
            <a:off x="4800600" y="1866416"/>
            <a:ext cx="4038599" cy="4245015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477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Multi-Carrier OOK and </a:t>
            </a:r>
            <a:br>
              <a:rPr lang="en-US" dirty="0"/>
            </a:br>
            <a:r>
              <a:rPr lang="en-US" dirty="0"/>
              <a:t>Multi-carrier NBB-OOK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7403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Multi-carrier OOK:</a:t>
            </a:r>
          </a:p>
          <a:p>
            <a:pPr marL="798513" indent="0"/>
            <a:r>
              <a:rPr lang="en-US" b="0" dirty="0"/>
              <a:t>Each subcarrier is modulated by a baseband OOK signal. The baseband OOK signal has two levels: {0, 1}.</a:t>
            </a:r>
          </a:p>
          <a:p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Multi-carrier NBB OOK:</a:t>
            </a:r>
          </a:p>
          <a:p>
            <a:pPr marL="798513" indent="-798513"/>
            <a:r>
              <a:rPr lang="en-US" b="0" dirty="0"/>
              <a:t>	Each subcarrier is modulated by a baseband NBB OOK signal. The baseband NBB OOK signal has three levels: {+1, 0, -1}.</a:t>
            </a:r>
          </a:p>
          <a:p>
            <a:pPr marL="798513" indent="-798513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C00000"/>
                </a:solidFill>
              </a:rPr>
              <a:t>Benefit vs Single-Carrier OOK: </a:t>
            </a:r>
          </a:p>
          <a:p>
            <a:pPr marL="457200" lvl="1" indent="0"/>
            <a:r>
              <a:rPr lang="en-US" sz="2400" b="0" dirty="0">
                <a:solidFill>
                  <a:srgbClr val="C00000"/>
                </a:solidFill>
              </a:rPr>
              <a:t>providing freq. diversity to </a:t>
            </a:r>
            <a:r>
              <a:rPr lang="en-US" sz="2400" dirty="0">
                <a:solidFill>
                  <a:srgbClr val="C00000"/>
                </a:solidFill>
              </a:rPr>
              <a:t>cope</a:t>
            </a:r>
            <a:r>
              <a:rPr lang="en-US" sz="2400" b="0" dirty="0">
                <a:solidFill>
                  <a:srgbClr val="C00000"/>
                </a:solidFill>
              </a:rPr>
              <a:t> with freq. selective fading.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38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PSD of Multi-Carrier 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1645931"/>
            <a:ext cx="32358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PSDs of neighboring </a:t>
            </a:r>
          </a:p>
          <a:p>
            <a:r>
              <a:rPr lang="en-US" dirty="0">
                <a:solidFill>
                  <a:schemeClr val="tx1"/>
                </a:solidFill>
              </a:rPr>
              <a:t>     sub-carriers are </a:t>
            </a:r>
          </a:p>
          <a:p>
            <a:r>
              <a:rPr lang="en-US" dirty="0">
                <a:solidFill>
                  <a:schemeClr val="tx1"/>
                </a:solidFill>
              </a:rPr>
              <a:t>     overlapped.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Freq. diversity is reduced.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Error rate performance in freq. selective fading channel is affected.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54038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4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PSD of Multi-Carrier NBB-OOK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908149" y="1898829"/>
            <a:ext cx="32358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PSD overlapping of neighboring </a:t>
            </a:r>
          </a:p>
          <a:p>
            <a:r>
              <a:rPr lang="en-US" dirty="0">
                <a:solidFill>
                  <a:schemeClr val="tx1"/>
                </a:solidFill>
              </a:rPr>
              <a:t>     sub-carriers is </a:t>
            </a:r>
          </a:p>
          <a:p>
            <a:r>
              <a:rPr lang="en-US" dirty="0">
                <a:solidFill>
                  <a:schemeClr val="tx1"/>
                </a:solidFill>
              </a:rPr>
              <a:t>     greatly reduced.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Freq. diversity is improved.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Error rate performance in F-S fading channel may be improved.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49" y="1890148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5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Multi-Carrier PPM &amp;</a:t>
            </a:r>
            <a:br>
              <a:rPr lang="en-US" dirty="0"/>
            </a:br>
            <a:r>
              <a:rPr lang="en-US" dirty="0"/>
              <a:t>Multi-Carrier BPPM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74039" cy="2971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Multi-carrier PPM:</a:t>
            </a:r>
          </a:p>
          <a:p>
            <a:pPr marL="798513" indent="0"/>
            <a:r>
              <a:rPr lang="en-US" b="0" dirty="0"/>
              <a:t>Each subcarrier is modulated by a baseband PPM signal. The baseband PPM signal has two levels: {0, 1}.</a:t>
            </a:r>
          </a:p>
          <a:p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Multi-carrier BPPM:</a:t>
            </a:r>
          </a:p>
          <a:p>
            <a:pPr marL="798513" indent="-798513"/>
            <a:r>
              <a:rPr lang="en-US" b="0" dirty="0"/>
              <a:t>	Each subcarrier is modulated by a baseband BPPM signal. The baseband BPPM signal has three levels: {+1, 0, -1}.</a:t>
            </a:r>
          </a:p>
          <a:p>
            <a:pPr marL="798513" indent="-798513"/>
            <a:endParaRPr lang="en-US" sz="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13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PSD of Multi-Carrier PPM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901397" y="1752600"/>
            <a:ext cx="32358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Subcarrier space is 2</a:t>
            </a:r>
            <a:r>
              <a:rPr lang="en-US" b="1" i="1" dirty="0">
                <a:solidFill>
                  <a:srgbClr val="C00000"/>
                </a:solidFill>
              </a:rPr>
              <a:t>/T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PSDs of neighboring </a:t>
            </a:r>
          </a:p>
          <a:p>
            <a:r>
              <a:rPr lang="en-US" dirty="0">
                <a:solidFill>
                  <a:schemeClr val="tx1"/>
                </a:solidFill>
              </a:rPr>
              <a:t>     sub-carriers are </a:t>
            </a:r>
          </a:p>
          <a:p>
            <a:r>
              <a:rPr lang="en-US" dirty="0">
                <a:solidFill>
                  <a:schemeClr val="tx1"/>
                </a:solidFill>
              </a:rPr>
              <a:t>     overlapped.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Freq. diversity is reduced.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Error rate performance in freq. selective fading channel is affected.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3360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87008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3187</TotalTime>
  <Words>713</Words>
  <Application>Microsoft Office PowerPoint</Application>
  <PresentationFormat>On-screen Show (4:3)</PresentationFormat>
  <Paragraphs>162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Multi-Carrier OOK with Bipolar Modulation</vt:lpstr>
      <vt:lpstr>Abstract</vt:lpstr>
      <vt:lpstr>PowerPoint Presentation</vt:lpstr>
      <vt:lpstr>PowerPoint Presentation</vt:lpstr>
      <vt:lpstr>Multi-Carrier OOK and  Multi-carrier NBB-OOK</vt:lpstr>
      <vt:lpstr>PSD of Multi-Carrier OOK</vt:lpstr>
      <vt:lpstr>PSD of Multi-Carrier NBB-OOK</vt:lpstr>
      <vt:lpstr>Multi-Carrier PPM &amp; Multi-Carrier BPPM</vt:lpstr>
      <vt:lpstr>PSD of Multi-Carrier PPM</vt:lpstr>
      <vt:lpstr>PSD of Multi-Carrier BPPM-OOK (1)</vt:lpstr>
      <vt:lpstr>PSD of Multi-Carrier BPPM-OOK (2)</vt:lpstr>
      <vt:lpstr>Conclusions</vt:lpstr>
      <vt:lpstr>Strawpoll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Stephen McCann</cp:lastModifiedBy>
  <cp:revision>629</cp:revision>
  <cp:lastPrinted>2015-08-21T14:31:24Z</cp:lastPrinted>
  <dcterms:created xsi:type="dcterms:W3CDTF">2015-07-11T00:31:05Z</dcterms:created>
  <dcterms:modified xsi:type="dcterms:W3CDTF">2017-05-03T07:37:49Z</dcterms:modified>
</cp:coreProperties>
</file>