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22"/>
  </p:notesMasterIdLst>
  <p:handoutMasterIdLst>
    <p:handoutMasterId r:id="rId23"/>
  </p:handoutMasterIdLst>
  <p:sldIdLst>
    <p:sldId id="256" r:id="rId3"/>
    <p:sldId id="257" r:id="rId4"/>
    <p:sldId id="343" r:id="rId5"/>
    <p:sldId id="344" r:id="rId6"/>
    <p:sldId id="318" r:id="rId7"/>
    <p:sldId id="332" r:id="rId8"/>
    <p:sldId id="325" r:id="rId9"/>
    <p:sldId id="320" r:id="rId10"/>
    <p:sldId id="319" r:id="rId11"/>
    <p:sldId id="281" r:id="rId12"/>
    <p:sldId id="329" r:id="rId13"/>
    <p:sldId id="331" r:id="rId14"/>
    <p:sldId id="326" r:id="rId15"/>
    <p:sldId id="324" r:id="rId16"/>
    <p:sldId id="321" r:id="rId17"/>
    <p:sldId id="284" r:id="rId18"/>
    <p:sldId id="312" r:id="rId19"/>
    <p:sldId id="345" r:id="rId20"/>
    <p:sldId id="317" r:id="rId21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838">
          <p15:clr>
            <a:srgbClr val="A4A3A4"/>
          </p15:clr>
        </p15:guide>
        <p15:guide id="4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1" autoAdjust="0"/>
    <p:restoredTop sz="86376" autoAdjust="0"/>
  </p:normalViewPr>
  <p:slideViewPr>
    <p:cSldViewPr>
      <p:cViewPr varScale="1">
        <p:scale>
          <a:sx n="100" d="100"/>
          <a:sy n="100" d="100"/>
        </p:scale>
        <p:origin x="684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907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86"/>
    </p:cViewPr>
  </p:sorterViewPr>
  <p:notesViewPr>
    <p:cSldViewPr>
      <p:cViewPr>
        <p:scale>
          <a:sx n="100" d="100"/>
          <a:sy n="100" d="100"/>
        </p:scale>
        <p:origin x="-544" y="-48"/>
      </p:cViewPr>
      <p:guideLst>
        <p:guide orient="horz" pos="2880"/>
        <p:guide pos="2160"/>
        <p:guide orient="horz" pos="2838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l">
              <a:defRPr sz="1200"/>
            </a:lvl1pPr>
          </a:lstStyle>
          <a:p>
            <a:r>
              <a:rPr lang="en-US"/>
              <a:t>doc.: IEEE 802.11-17/0703r0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6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r">
              <a:defRPr sz="1200"/>
            </a:lvl1pPr>
          </a:lstStyle>
          <a:p>
            <a:r>
              <a:rPr lang="en-US"/>
              <a:t>May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6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-76200" y="1270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38600" y="76200"/>
            <a:ext cx="2362200" cy="2162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802.11-17/0703r0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6862" y="95415"/>
            <a:ext cx="1181938" cy="195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2017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87212" y="8853069"/>
            <a:ext cx="505558" cy="358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4376" y="8853069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851505"/>
            <a:ext cx="5426110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762000" y="290932"/>
            <a:ext cx="5576835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802.11-17/0703r0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802.11-17/0703r0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Shouxing Simon Qu , BlackBerry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Shouxing Simon Qu , BlackBerry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24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26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06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28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95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1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71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0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8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Shouxing Simon Qu , BlackBerry Ltd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19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0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43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Shouxing Simon Qu , BlackBerry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Shouxing Simon Qu , BlackBerry Ltd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Shouxing Simon Qu , BlackBerry Ltd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Shouxing Simon Qu , BlackBerry Ltd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Shouxing Simon Qu , BlackBerry Ltd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Shouxing Simon Qu , BlackBerry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Shouxing Simon Qu , BlackBerry Ltd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802.11-17/0703r0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May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Shouxing Simon Qu , BlackBerry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0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Bipolar Pulse Position Modulation </a:t>
            </a:r>
            <a:br>
              <a:rPr lang="en-US" dirty="0"/>
            </a:b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altLang="en-US" sz="2000" b="0" dirty="0"/>
              <a:t>2017-05-03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813952"/>
              </p:ext>
            </p:extLst>
          </p:nvPr>
        </p:nvGraphicFramePr>
        <p:xfrm>
          <a:off x="457200" y="2895600"/>
          <a:ext cx="8305800" cy="2980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8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6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84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Affiliations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09"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+mj-lt"/>
                        </a:rPr>
                        <a:t>Shouxing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+mj-lt"/>
                        </a:rPr>
                        <a:t> Simon Qu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latin typeface="+mj-lt"/>
                        </a:rPr>
                        <a:t>BlackBerry Ltd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1001 Farrar Rd, Ottawa, ON, Canada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latin typeface="+mj-lt"/>
                        </a:rPr>
                        <a:t>+1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+mj-lt"/>
                        </a:rPr>
                        <a:t>613-595-4205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latin typeface="+mj-lt"/>
                        </a:rPr>
                        <a:t>squ@blackberry.com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Stephen McCann</a:t>
                      </a:r>
                      <a:endParaRPr lang="en-GB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BlackBerry Ltd</a:t>
                      </a:r>
                      <a:endParaRPr lang="en-GB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The Pearce Building, West Street, Maidenhead, UK</a:t>
                      </a:r>
                      <a:endParaRPr lang="en-GB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+44 1753 667099</a:t>
                      </a:r>
                      <a:endParaRPr lang="en-GB" sz="14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smccann@blackberry.com</a:t>
                      </a:r>
                      <a:endParaRPr lang="en-GB" sz="14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782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+mj-lt"/>
                        </a:rPr>
                        <a:t>Michael Montemurro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+mj-lt"/>
                        </a:rPr>
                        <a:t>BlackBerry</a:t>
                      </a:r>
                      <a:r>
                        <a:rPr lang="en-US" sz="1400" baseline="0" dirty="0">
                          <a:latin typeface="+mj-lt"/>
                        </a:rPr>
                        <a:t> Ltd</a:t>
                      </a:r>
                      <a:endParaRPr lang="en-US" sz="14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+mj-lt"/>
                        </a:rPr>
                        <a:t>4701 Tahoe Blvd, Mississauga, ON, Canada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+mj-lt"/>
                        </a:rPr>
                        <a:t>+1 289-261-4183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+mj-lt"/>
                        </a:rPr>
                        <a:t>mmontemurro@blackberry.com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655518"/>
                  </a:ext>
                </a:extLst>
              </a:tr>
              <a:tr h="618642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latin typeface="+mj-lt"/>
                        </a:rPr>
                        <a:t>James Lepp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latin typeface="+mj-lt"/>
                        </a:rPr>
                        <a:t>BlackBerry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Ltd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1001 Farrar Road, Ottawa, ON, Canada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latin typeface="+mj-lt"/>
                        </a:rPr>
                        <a:t>+1 613-595-4156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  <a:latin typeface="+mj-lt"/>
                        </a:rPr>
                        <a:t>jlepp@blackberry.com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10513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85800"/>
          </a:xfrm>
        </p:spPr>
        <p:txBody>
          <a:bodyPr/>
          <a:lstStyle/>
          <a:p>
            <a:r>
              <a:rPr lang="en-US" dirty="0"/>
              <a:t>Bipolar PPM Signal </a:t>
            </a:r>
            <a:r>
              <a:rPr lang="en-US" b="0" dirty="0"/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270669" y="1676399"/>
                <a:ext cx="8450262" cy="4799013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altLang="en-US" b="0" dirty="0"/>
                  <a:t>Polarity of the pulses:</a:t>
                </a:r>
                <a:r>
                  <a:rPr lang="en-US" dirty="0"/>
                  <a:t>	</a:t>
                </a:r>
                <a:endParaRPr lang="en-US" sz="800" dirty="0"/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r>
                  <a:rPr lang="en-US" sz="2400" b="0" dirty="0"/>
                  <a:t>If the previous pulse</a:t>
                </a:r>
                <a:r>
                  <a:rPr lang="en-US" sz="2400" dirty="0"/>
                  <a:t> was transmitted in the second subinterval, and a current pulse is to be transmitted in the first subinterval, then the current pulse keeps the same polarity as the previous pulse.</a:t>
                </a:r>
                <a:endParaRPr lang="en-US" sz="2400" i="1" dirty="0">
                  <a:latin typeface="Cambria Math" panose="02040503050406030204" pitchFamily="18" charset="0"/>
                </a:endParaRPr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r>
                  <a:rPr lang="en-US" sz="2400" b="0" dirty="0"/>
                  <a:t>Otherwise, the pulses alternate their polarity.</a:t>
                </a:r>
                <a:endParaRPr lang="en-US" sz="800" b="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altLang="en-US" b="0" dirty="0"/>
                  <a:t>Mapping the input bit stream{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en-US" b="0" dirty="0"/>
                  <a:t>} into a bit stream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altLang="en-US" b="0" dirty="0"/>
                  <a:t>}:</a:t>
                </a:r>
              </a:p>
              <a:p>
                <a:pPr marL="800100" lvl="1" indent="-34290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400" b="0" dirty="0">
                    <a:solidFill>
                      <a:schemeClr val="tx1"/>
                    </a:solidFill>
                  </a:rPr>
                  <a:t> is mapped into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</m:sub>
                    </m:sSub>
                    <m:sSub>
                      <m:sSubPr>
                        <m:ctrlP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2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 </m:t>
                    </m:r>
                  </m:oMath>
                </a14:m>
                <a:r>
                  <a:rPr lang="en-US" sz="2400" b="0" dirty="0">
                    <a:solidFill>
                      <a:schemeClr val="tx1"/>
                    </a:solidFill>
                  </a:rPr>
                  <a:t>(1,0);</a:t>
                </a:r>
              </a:p>
              <a:p>
                <a:pPr marL="800100" lvl="1" indent="-34290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400" b="0" dirty="0">
                    <a:solidFill>
                      <a:schemeClr val="tx1"/>
                    </a:solidFill>
                  </a:rPr>
                  <a:t> is mapped into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</m:sub>
                    </m:sSub>
                    <m:sSub>
                      <m:sSubPr>
                        <m:ctrlP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2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 </m:t>
                    </m:r>
                  </m:oMath>
                </a14:m>
                <a:r>
                  <a:rPr lang="en-US" sz="2400" b="0" dirty="0">
                    <a:solidFill>
                      <a:schemeClr val="tx1"/>
                    </a:solidFill>
                  </a:rPr>
                  <a:t>(0,1).</a:t>
                </a:r>
              </a:p>
              <a:p>
                <a:pPr marL="800100" lvl="1" indent="-342900">
                  <a:buFont typeface="Wingdings" panose="05000000000000000000" pitchFamily="2" charset="2"/>
                  <a:buChar char="§"/>
                </a:pPr>
                <a:r>
                  <a:rPr lang="en-US" sz="2400" dirty="0">
                    <a:solidFill>
                      <a:schemeClr val="tx1"/>
                    </a:solidFill>
                  </a:rPr>
                  <a:t>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b="0" dirty="0">
                    <a:solidFill>
                      <a:schemeClr val="tx1"/>
                    </a:solidFill>
                  </a:rPr>
                  <a:t>, “1” indicates the pulse position. </a:t>
                </a:r>
              </a:p>
              <a:p>
                <a:pPr marL="800100" lvl="1" indent="-342900">
                  <a:buFont typeface="Wingdings" panose="05000000000000000000" pitchFamily="2" charset="2"/>
                  <a:buChar char="§"/>
                </a:pP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=2k, 2k+1, k=0, 1,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….</a:t>
                </a:r>
                <a:endParaRPr lang="en-US" sz="24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0669" y="1676399"/>
                <a:ext cx="8450262" cy="4799013"/>
              </a:xfrm>
              <a:blipFill>
                <a:blip r:embed="rId2"/>
                <a:stretch>
                  <a:fillRect l="-937" t="-1017" r="-1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050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729097"/>
            <a:ext cx="7620000" cy="685800"/>
          </a:xfrm>
        </p:spPr>
        <p:txBody>
          <a:bodyPr/>
          <a:lstStyle/>
          <a:p>
            <a:r>
              <a:rPr lang="en-US" dirty="0"/>
              <a:t>Bipolar PPM Signal Generator</a:t>
            </a:r>
            <a:endParaRPr lang="en-US" b="0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2362200" y="1598828"/>
            <a:ext cx="4572000" cy="35065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382" y="1736935"/>
            <a:ext cx="4247995" cy="311911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1000" y="5318234"/>
                <a:ext cx="85344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} is used to control the switch connection of the NBB OOK signal generator [1].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318234"/>
                <a:ext cx="8534400" cy="830997"/>
              </a:xfrm>
              <a:prstGeom prst="rect">
                <a:avLst/>
              </a:prstGeom>
              <a:blipFill>
                <a:blip r:embed="rId3"/>
                <a:stretch>
                  <a:fillRect l="-1000" t="-5839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892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228600" y="1905000"/>
                <a:ext cx="8602662" cy="4267200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b="0" dirty="0"/>
                  <a:t>W</a:t>
                </a:r>
                <a:r>
                  <a:rPr lang="en-US" sz="2400" b="0" dirty="0"/>
                  <a:t>henever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b="0" dirty="0"/>
                  <a:t>, </a:t>
                </a:r>
                <a:r>
                  <a:rPr lang="en-US" b="0" dirty="0"/>
                  <a:t>the o</a:t>
                </a:r>
                <a:r>
                  <a:rPr lang="en-US" altLang="en-US" b="0" dirty="0"/>
                  <a:t>utput of the switch is connected to </a:t>
                </a:r>
                <a:r>
                  <a:rPr lang="en-US" b="0" dirty="0"/>
                  <a:t>Terminal “0” and </a:t>
                </a:r>
                <a:r>
                  <a:rPr lang="en-US" sz="2400" b="0" dirty="0"/>
                  <a:t>stays there until an input bit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2400" b="0" dirty="0"/>
                  <a:t> arrives.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sz="800" b="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b="0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0" dirty="0"/>
                  <a:t>changes from 0 to 1:</a:t>
                </a:r>
              </a:p>
              <a:p>
                <a:pPr marL="457200" lvl="1" indent="0" algn="just"/>
                <a:endParaRPr lang="en-US" sz="800" b="0" dirty="0"/>
              </a:p>
              <a:p>
                <a:pPr marL="800100" lvl="1" indent="-342900">
                  <a:buFont typeface="Wingdings" panose="05000000000000000000" pitchFamily="2" charset="2"/>
                  <a:buChar char="§"/>
                </a:pPr>
                <a:r>
                  <a:rPr lang="en-US" sz="2400" dirty="0"/>
                  <a:t>i</a:t>
                </a:r>
                <a:r>
                  <a:rPr lang="en-US" sz="2400" b="0" dirty="0"/>
                  <a:t>f </a:t>
                </a:r>
                <a:r>
                  <a:rPr lang="en-US" sz="2400" dirty="0"/>
                  <a:t>the o</a:t>
                </a:r>
                <a:r>
                  <a:rPr lang="en-US" altLang="en-US" sz="2400" dirty="0"/>
                  <a:t>utput </a:t>
                </a:r>
                <a:r>
                  <a:rPr lang="en-US" sz="2400" b="0" dirty="0"/>
                  <a:t>previously </a:t>
                </a:r>
                <a:r>
                  <a:rPr lang="en-US" sz="2400" dirty="0"/>
                  <a:t>switch</a:t>
                </a:r>
                <a:r>
                  <a:rPr lang="en-US" sz="2400" b="0" dirty="0"/>
                  <a:t>ed from Terminal “1” to “0”, </a:t>
                </a:r>
                <a:r>
                  <a:rPr lang="en-US" sz="2400" dirty="0"/>
                  <a:t>it</a:t>
                </a:r>
                <a:r>
                  <a:rPr lang="en-US" altLang="en-US" sz="2400" dirty="0"/>
                  <a:t> switches to Terminal “-1”, </a:t>
                </a:r>
                <a:r>
                  <a:rPr lang="en-US" sz="2400" b="0" dirty="0"/>
                  <a:t>and stays there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until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an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input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bit</m:t>
                    </m:r>
                  </m:oMath>
                </a14:m>
                <a:r>
                  <a:rPr lang="en-US" sz="2400" b="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of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=0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arrives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b="0" dirty="0">
                  <a:latin typeface="Cambria Math" panose="02040503050406030204" pitchFamily="18" charset="0"/>
                </a:endParaRPr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endParaRPr lang="en-US" sz="800" b="0" dirty="0">
                  <a:latin typeface="Cambria Math" panose="02040503050406030204" pitchFamily="18" charset="0"/>
                </a:endParaRPr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r>
                  <a:rPr lang="en-US" sz="2400" dirty="0"/>
                  <a:t>if the o</a:t>
                </a:r>
                <a:r>
                  <a:rPr lang="en-US" altLang="en-US" sz="2400" dirty="0"/>
                  <a:t>utput </a:t>
                </a:r>
                <a:r>
                  <a:rPr lang="en-US" sz="2400" dirty="0"/>
                  <a:t>previously switched from Terminal “-1” to Terminal “0”, it</a:t>
                </a:r>
                <a:r>
                  <a:rPr lang="en-US" altLang="en-US" sz="2400" dirty="0"/>
                  <a:t> switches to Terminal “1”, </a:t>
                </a:r>
                <a:r>
                  <a:rPr lang="en-US" sz="2400" dirty="0"/>
                  <a:t>and stays there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until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an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input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bit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of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=0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arrives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dirty="0">
                  <a:latin typeface="Cambria Math" panose="02040503050406030204" pitchFamily="18" charset="0"/>
                </a:endParaRPr>
              </a:p>
              <a:p>
                <a:pPr marL="0" indent="0" algn="just"/>
                <a:endParaRPr lang="en-GB" altLang="en-US" b="0" dirty="0"/>
              </a:p>
            </p:txBody>
          </p:sp>
        </mc:Choice>
        <mc:Fallback xmlns="">
          <p:sp>
            <p:nvSpPr>
              <p:cNvPr id="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905000"/>
                <a:ext cx="8602662" cy="4267200"/>
              </a:xfrm>
              <a:blipFill>
                <a:blip r:embed="rId2"/>
                <a:stretch>
                  <a:fillRect l="-992" t="-1143" r="-1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590800" y="914401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Switch Connection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16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838200" y="2286035"/>
            <a:ext cx="6934199" cy="9392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33400" y="670711"/>
            <a:ext cx="7856538" cy="914400"/>
          </a:xfrm>
        </p:spPr>
        <p:txBody>
          <a:bodyPr/>
          <a:lstStyle/>
          <a:p>
            <a:r>
              <a:rPr lang="en-US" dirty="0"/>
              <a:t>Normalized PSD of BPPM Signal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2"/>
              <p:cNvSpPr txBox="1">
                <a:spLocks noChangeArrowheads="1"/>
              </p:cNvSpPr>
              <p:nvPr/>
            </p:nvSpPr>
            <p:spPr bwMode="auto">
              <a:xfrm>
                <a:off x="533400" y="2063267"/>
                <a:ext cx="8382000" cy="228013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800" b="0" dirty="0"/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800" b="0" dirty="0"/>
              </a:p>
              <a:p>
                <a:r>
                  <a:rPr lang="en-GB" dirty="0"/>
                  <a:t>	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𝑇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𝑠𝑖𝑛𝑐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𝑓𝑇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3+</m:t>
                        </m:r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𝑓𝑇</m:t>
                                </m:r>
                              </m:e>
                            </m:d>
                          </m:e>
                        </m:func>
                        <m:r>
                          <a:rPr lang="en-GB" i="1">
                            <a:latin typeface="Cambria Math" panose="02040503050406030204" pitchFamily="18" charset="0"/>
                          </a:rPr>
                          <m:t>+2</m:t>
                        </m:r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𝑓𝑇</m:t>
                                </m:r>
                              </m:e>
                            </m:d>
                          </m:e>
                        </m:func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𝑓𝑇</m:t>
                                </m:r>
                              </m:e>
                            </m:d>
                          </m:e>
                        </m:func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9+12</m:t>
                        </m:r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𝑓𝑇</m:t>
                                </m:r>
                              </m:e>
                            </m:d>
                          </m:e>
                        </m:func>
                        <m:r>
                          <a:rPr lang="en-GB" i="1">
                            <a:latin typeface="Cambria Math" panose="02040503050406030204" pitchFamily="18" charset="0"/>
                          </a:rPr>
                          <m:t>+4</m:t>
                        </m:r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𝑓𝑇</m:t>
                                </m:r>
                              </m:e>
                            </m:d>
                          </m:e>
                        </m:func>
                      </m:den>
                    </m:f>
                  </m:oMath>
                </a14:m>
                <a:r>
                  <a:rPr lang="en-GB" b="0" dirty="0"/>
                  <a:t>.</a:t>
                </a:r>
                <a:r>
                  <a:rPr lang="en-GB" dirty="0"/>
                  <a:t>		</a:t>
                </a:r>
                <a:r>
                  <a:rPr lang="en-GB" b="0" dirty="0"/>
                  <a:t>(2)</a:t>
                </a:r>
                <a:endParaRPr lang="en-US" b="0" dirty="0"/>
              </a:p>
              <a:p>
                <a:r>
                  <a:rPr lang="en-US" dirty="0"/>
                  <a:t> </a:t>
                </a:r>
              </a:p>
              <a:p>
                <a:pPr marL="800100" lvl="1" indent="-342900">
                  <a:buFont typeface="Courier New" panose="02070309020205020404" pitchFamily="49" charset="0"/>
                  <a:buChar char="o"/>
                </a:pPr>
                <a:r>
                  <a:rPr lang="en-US" altLang="en-US" b="0" kern="0" dirty="0"/>
                  <a:t>	</a:t>
                </a:r>
                <a:r>
                  <a:rPr lang="en-US" altLang="en-US" sz="2800" kern="0" dirty="0"/>
                  <a:t>has no discrete DC component.</a:t>
                </a:r>
              </a:p>
            </p:txBody>
          </p:sp>
        </mc:Choice>
        <mc:Fallback xmlns="">
          <p:sp>
            <p:nvSpPr>
              <p:cNvPr id="13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2063267"/>
                <a:ext cx="8382000" cy="22801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471494" y="4363850"/>
            <a:ext cx="867250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chemeClr val="tx1"/>
                </a:solidFill>
              </a:rPr>
              <a:t>Non-coherent detection: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sz="800" dirty="0">
              <a:solidFill>
                <a:schemeClr val="tx1"/>
              </a:solidFill>
            </a:endParaRPr>
          </a:p>
          <a:p>
            <a:pPr marL="625475" lvl="1" indent="-342900">
              <a:buFont typeface="Courier New" panose="02070309020205020404" pitchFamily="49" charset="0"/>
              <a:buChar char="o"/>
            </a:pPr>
            <a:r>
              <a:rPr lang="en-US" altLang="en-US" sz="2800" dirty="0">
                <a:solidFill>
                  <a:schemeClr val="tx1"/>
                </a:solidFill>
              </a:rPr>
              <a:t>with the same detector as for the regular PPM signal.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183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96200" cy="914400"/>
          </a:xfrm>
        </p:spPr>
        <p:txBody>
          <a:bodyPr/>
          <a:lstStyle/>
          <a:p>
            <a:r>
              <a:rPr lang="en-US" sz="2800" dirty="0"/>
              <a:t>PSD of BPPM Signal (theoretical)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pic>
        <p:nvPicPr>
          <p:cNvPr id="9" name="Picture 8"/>
          <p:cNvPicPr/>
          <p:nvPr/>
        </p:nvPicPr>
        <p:blipFill>
          <a:blip r:embed="rId2"/>
          <a:stretch>
            <a:fillRect/>
          </a:stretch>
        </p:blipFill>
        <p:spPr>
          <a:xfrm>
            <a:off x="1371600" y="1676400"/>
            <a:ext cx="6477000" cy="4608443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62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96200" cy="914400"/>
          </a:xfrm>
        </p:spPr>
        <p:txBody>
          <a:bodyPr/>
          <a:lstStyle/>
          <a:p>
            <a:r>
              <a:rPr lang="en-US" sz="2800" dirty="0"/>
              <a:t>PSD of BPPM Signal (Simulation Results)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1371600" y="1676400"/>
            <a:ext cx="6500044" cy="4572000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019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85800"/>
          </a:xfrm>
        </p:spPr>
        <p:txBody>
          <a:bodyPr/>
          <a:lstStyle/>
          <a:p>
            <a:r>
              <a:rPr lang="en-US" dirty="0"/>
              <a:t>Bandwidth Efficiency Comparison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37773"/>
              </p:ext>
            </p:extLst>
          </p:nvPr>
        </p:nvGraphicFramePr>
        <p:xfrm>
          <a:off x="1524000" y="1600200"/>
          <a:ext cx="6477000" cy="42787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469501446"/>
                    </a:ext>
                  </a:extLst>
                </a:gridCol>
                <a:gridCol w="2461161">
                  <a:extLst>
                    <a:ext uri="{9D8B030D-6E8A-4147-A177-3AD203B41FA5}">
                      <a16:colId xmlns:a16="http://schemas.microsoft.com/office/drawing/2014/main" val="107289755"/>
                    </a:ext>
                  </a:extLst>
                </a:gridCol>
                <a:gridCol w="2187039">
                  <a:extLst>
                    <a:ext uri="{9D8B030D-6E8A-4147-A177-3AD203B41FA5}">
                      <a16:colId xmlns:a16="http://schemas.microsoft.com/office/drawing/2014/main" val="1747361135"/>
                    </a:ext>
                  </a:extLst>
                </a:gridCol>
              </a:tblGrid>
              <a:tr h="329138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Double-Sided Bandwidth (</a:t>
                      </a:r>
                      <a:r>
                        <a:rPr lang="en-GB" sz="2000" i="1" dirty="0" err="1">
                          <a:effectLst/>
                        </a:rPr>
                        <a:t>fT</a:t>
                      </a:r>
                      <a:r>
                        <a:rPr lang="en-GB" sz="2000" dirty="0">
                          <a:effectLst/>
                        </a:rPr>
                        <a:t>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Power Ratio within the Bandwidth (%)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006546"/>
                  </a:ext>
                </a:extLst>
              </a:tr>
              <a:tr h="3291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Regular PPM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Bipolar PPM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0633961"/>
                  </a:ext>
                </a:extLst>
              </a:tr>
              <a:tr h="3291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2.0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64.4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85.2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5929794"/>
                  </a:ext>
                </a:extLst>
              </a:tr>
              <a:tr h="3291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2.2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71.7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86.0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6789664"/>
                  </a:ext>
                </a:extLst>
              </a:tr>
              <a:tr h="3291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2.4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77.2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86.7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4670823"/>
                  </a:ext>
                </a:extLst>
              </a:tr>
              <a:tr h="3291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2.6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81.0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87.4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6316864"/>
                  </a:ext>
                </a:extLst>
              </a:tr>
              <a:tr h="3291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2.8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83.3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88.2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7052644"/>
                  </a:ext>
                </a:extLst>
              </a:tr>
              <a:tr h="3291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3.0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84.7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88.9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9694248"/>
                  </a:ext>
                </a:extLst>
              </a:tr>
              <a:tr h="3291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3.2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85.3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90.5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0419594"/>
                  </a:ext>
                </a:extLst>
              </a:tr>
              <a:tr h="3291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3.4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85.5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92.3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8158214"/>
                  </a:ext>
                </a:extLst>
              </a:tr>
              <a:tr h="3291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3.6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85.6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92.5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3743355"/>
                  </a:ext>
                </a:extLst>
              </a:tr>
              <a:tr h="3291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3.8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85.6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92.5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1373403"/>
                  </a:ext>
                </a:extLst>
              </a:tr>
              <a:tr h="3291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4.0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FF0000"/>
                          </a:solidFill>
                          <a:effectLst/>
                        </a:rPr>
                        <a:t>85.6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92.5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8338576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1761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24" y="840364"/>
            <a:ext cx="7770813" cy="533399"/>
          </a:xfrm>
        </p:spPr>
        <p:txBody>
          <a:bodyPr/>
          <a:lstStyle/>
          <a:p>
            <a:r>
              <a:rPr lang="en-US" dirty="0"/>
              <a:t>Conclusions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526886" y="6516507"/>
            <a:ext cx="3100382" cy="153987"/>
          </a:xfrm>
        </p:spPr>
        <p:txBody>
          <a:bodyPr/>
          <a:lstStyle/>
          <a:p>
            <a:r>
              <a:rPr lang="en-US" dirty="0" err="1"/>
              <a:t>Shouxing</a:t>
            </a:r>
            <a:r>
              <a:rPr lang="en-US" dirty="0"/>
              <a:t> Simon Qu , BlackBerry Ltd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91343" y="1600200"/>
            <a:ext cx="803592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By introducing proper correlation among symbols, the bipolar PPM provides improved spectrum efficiency compared to the regular PPM.</a:t>
            </a: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required bandwidth for BPPM is significantly narrower than the regular PPM.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out-of-band energy leakage is reduced.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 increase of Rx complexity: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</a:rPr>
              <a:t>Demodulation with the same ED for the regular PPM; yielding same error rate performance in AWGN channel.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Transmitter complexity increases slightly.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4294967295"/>
          </p:nvPr>
        </p:nvSpPr>
        <p:spPr>
          <a:xfrm>
            <a:off x="697735" y="219074"/>
            <a:ext cx="2732088" cy="352427"/>
          </a:xfrm>
          <a:prstGeom prst="rect">
            <a:avLst/>
          </a:prstGeom>
        </p:spPr>
        <p:txBody>
          <a:bodyPr/>
          <a:lstStyle/>
          <a:p>
            <a:r>
              <a:rPr lang="en-US" sz="1800" b="1">
                <a:solidFill>
                  <a:schemeClr val="tx1"/>
                </a:solidFill>
              </a:rPr>
              <a:t>May 2017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945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Should </a:t>
            </a:r>
            <a:r>
              <a:rPr lang="en-US" dirty="0"/>
              <a:t>Bipolar Pulse Position Modulation (BPPM) be considered for the Specification Framework document?</a:t>
            </a:r>
          </a:p>
          <a:p>
            <a:pPr marL="457200" indent="-457200">
              <a:buFont typeface="+mj-lt"/>
              <a:buAutoNum type="arabicParenR"/>
            </a:pPr>
            <a:r>
              <a:rPr lang="en-CA" sz="2000" dirty="0"/>
              <a:t>Yes</a:t>
            </a:r>
          </a:p>
          <a:p>
            <a:pPr marL="457200" indent="-457200">
              <a:buFont typeface="+mj-lt"/>
              <a:buAutoNum type="arabicParenR"/>
            </a:pPr>
            <a:r>
              <a:rPr lang="en-CA" sz="2000" dirty="0"/>
              <a:t>No</a:t>
            </a:r>
          </a:p>
          <a:p>
            <a:pPr marL="457200" indent="-457200">
              <a:buFont typeface="+mj-lt"/>
              <a:buAutoNum type="arabicParenR"/>
            </a:pPr>
            <a:r>
              <a:rPr lang="en-CA" sz="2000" dirty="0"/>
              <a:t>Abstain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idx="4294967295"/>
          </p:nvPr>
        </p:nvSpPr>
        <p:spPr>
          <a:xfrm>
            <a:off x="6096000" y="6475413"/>
            <a:ext cx="3100382" cy="322443"/>
          </a:xfrm>
          <a:prstGeom prst="rect">
            <a:avLst/>
          </a:prstGeom>
        </p:spPr>
        <p:txBody>
          <a:bodyPr/>
          <a:lstStyle/>
          <a:p>
            <a:r>
              <a:rPr lang="en-US" sz="1200" dirty="0" err="1">
                <a:solidFill>
                  <a:schemeClr val="tx2"/>
                </a:solidFill>
              </a:rPr>
              <a:t>Shouxing</a:t>
            </a:r>
            <a:r>
              <a:rPr lang="en-US" sz="1200" dirty="0">
                <a:solidFill>
                  <a:schemeClr val="tx2"/>
                </a:solidFill>
              </a:rPr>
              <a:t> Simon Qu , BlackBerry Ltd</a:t>
            </a:r>
            <a:endParaRPr lang="en-GB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027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Shouxing</a:t>
            </a:r>
            <a:r>
              <a:rPr lang="en-US" dirty="0"/>
              <a:t> Simon Qu , BlackBerry Ltd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73076" y="1371600"/>
            <a:ext cx="806926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>
                <a:solidFill>
                  <a:schemeClr val="tx1"/>
                </a:solidFill>
              </a:rPr>
              <a:t>REFERENCES</a:t>
            </a:r>
          </a:p>
          <a:p>
            <a:r>
              <a:rPr lang="en-US" sz="2000" dirty="0"/>
              <a:t>:</a:t>
            </a:r>
            <a:endParaRPr lang="en-US" sz="800" dirty="0">
              <a:solidFill>
                <a:schemeClr val="tx1"/>
              </a:solidFill>
            </a:endParaRPr>
          </a:p>
          <a:p>
            <a:pPr marL="461963" indent="-461963"/>
            <a:r>
              <a:rPr lang="en-US" sz="2200" dirty="0">
                <a:solidFill>
                  <a:schemeClr val="tx1"/>
                </a:solidFill>
              </a:rPr>
              <a:t>[1] Simon Qu, Stephen McCann and James Lepp, “Narrow-Band Bipolar OOK Signal”, IEEE 802.11-17/0357r3, Mar. 2017.</a:t>
            </a:r>
          </a:p>
          <a:p>
            <a:pPr marL="461963" indent="-461963"/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[2] S. Benedetto, E. </a:t>
            </a:r>
            <a:r>
              <a:rPr lang="en-US" sz="2200" dirty="0" err="1">
                <a:solidFill>
                  <a:schemeClr val="tx1"/>
                </a:solidFill>
              </a:rPr>
              <a:t>Biglieri</a:t>
            </a:r>
            <a:r>
              <a:rPr lang="en-US" sz="2200" dirty="0">
                <a:solidFill>
                  <a:schemeClr val="tx1"/>
                </a:solidFill>
              </a:rPr>
              <a:t> and V. Castellani, </a:t>
            </a:r>
            <a:r>
              <a:rPr lang="en-US" sz="2200" i="1" dirty="0">
                <a:solidFill>
                  <a:schemeClr val="tx1"/>
                </a:solidFill>
              </a:rPr>
              <a:t>Digital Transmission </a:t>
            </a:r>
          </a:p>
          <a:p>
            <a:r>
              <a:rPr lang="en-US" sz="2200" i="1" dirty="0">
                <a:solidFill>
                  <a:schemeClr val="tx1"/>
                </a:solidFill>
              </a:rPr>
              <a:t>      Theory</a:t>
            </a:r>
            <a:r>
              <a:rPr lang="en-US" sz="2200" dirty="0">
                <a:solidFill>
                  <a:schemeClr val="tx1"/>
                </a:solidFill>
              </a:rPr>
              <a:t>, Prentice-Hall, 1988.</a:t>
            </a:r>
          </a:p>
        </p:txBody>
      </p:sp>
    </p:spTree>
    <p:extLst>
      <p:ext uri="{BB962C8B-B14F-4D97-AF65-F5344CB8AC3E}">
        <p14:creationId xmlns:p14="http://schemas.microsoft.com/office/powerpoint/2010/main" val="1280342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696200" cy="7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342106" y="1713706"/>
            <a:ext cx="8534400" cy="4495800"/>
          </a:xfrm>
        </p:spPr>
        <p:txBody>
          <a:bodyPr/>
          <a:lstStyle/>
          <a:p>
            <a:pPr marL="0" indent="0"/>
            <a:r>
              <a:rPr lang="en-US" altLang="en-US" sz="2800" b="0" dirty="0">
                <a:solidFill>
                  <a:schemeClr val="tx1"/>
                </a:solidFill>
              </a:rPr>
              <a:t>As demonstrated in [1], the narrow-band bipolar OOK (NBB OOK) signal provides higher bandwidth efficiency than the regular NRZ OOK signal. </a:t>
            </a:r>
          </a:p>
          <a:p>
            <a:pPr marL="0" indent="0"/>
            <a:endParaRPr lang="en-US" altLang="en-US" sz="8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2800" b="0" dirty="0">
                <a:solidFill>
                  <a:schemeClr val="tx1"/>
                </a:solidFill>
              </a:rPr>
              <a:t>It is indicated in [1] that “</a:t>
            </a:r>
            <a:r>
              <a:rPr lang="en-US" sz="2800" b="0" dirty="0">
                <a:solidFill>
                  <a:schemeClr val="accent6"/>
                </a:solidFill>
              </a:rPr>
              <a:t>The principle is applicable to other unipolar binary signals</a:t>
            </a:r>
            <a:r>
              <a:rPr lang="en-US" altLang="en-US" sz="2800" b="0" dirty="0">
                <a:solidFill>
                  <a:schemeClr val="tx1"/>
                </a:solidFill>
              </a:rPr>
              <a:t>”.</a:t>
            </a:r>
          </a:p>
          <a:p>
            <a:pPr marL="0" indent="0"/>
            <a:endParaRPr lang="en-US" altLang="en-US" sz="8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2800" b="0" dirty="0">
                <a:solidFill>
                  <a:schemeClr val="tx1"/>
                </a:solidFill>
              </a:rPr>
              <a:t>In this submission, we demonstrate how to apply the approach to  the pulse-position modulation (PPM) (i.e. Manchester-code-like OOK).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9" name="Content Placeholder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3488" y="1791753"/>
            <a:ext cx="4302312" cy="13203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" name="Title 1"/>
          <p:cNvSpPr txBox="1">
            <a:spLocks/>
          </p:cNvSpPr>
          <p:nvPr/>
        </p:nvSpPr>
        <p:spPr bwMode="auto">
          <a:xfrm>
            <a:off x="617538" y="653209"/>
            <a:ext cx="7924800" cy="79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Recap: OOK &amp; NBB OOK </a:t>
            </a:r>
            <a:r>
              <a:rPr lang="en-US" b="0" kern="0" dirty="0"/>
              <a:t>[1]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2849" y="1676400"/>
            <a:ext cx="4459931" cy="16002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295400" y="3050106"/>
            <a:ext cx="1460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OOK Signal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64764" y="3076544"/>
            <a:ext cx="2053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NBB OOK Signal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pic>
        <p:nvPicPr>
          <p:cNvPr id="14" name="Picture 1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30" y="4038600"/>
            <a:ext cx="3905270" cy="2095972"/>
          </a:xfrm>
          <a:prstGeom prst="rect">
            <a:avLst/>
          </a:prstGeom>
        </p:spPr>
      </p:pic>
      <p:pic>
        <p:nvPicPr>
          <p:cNvPr id="15" name="Picture 1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006" y="3972116"/>
            <a:ext cx="3721993" cy="2303242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 bwMode="auto">
          <a:xfrm>
            <a:off x="4662258" y="1743030"/>
            <a:ext cx="0" cy="44581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477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696912" y="806768"/>
            <a:ext cx="7924800" cy="79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PSDs of OOK &amp; NBB OOK Signals</a:t>
            </a:r>
          </a:p>
        </p:txBody>
      </p:sp>
      <p:pic>
        <p:nvPicPr>
          <p:cNvPr id="16" name="Picture 15"/>
          <p:cNvPicPr/>
          <p:nvPr/>
        </p:nvPicPr>
        <p:blipFill>
          <a:blip r:embed="rId2"/>
          <a:stretch>
            <a:fillRect/>
          </a:stretch>
        </p:blipFill>
        <p:spPr>
          <a:xfrm>
            <a:off x="2057400" y="1940653"/>
            <a:ext cx="5745397" cy="4191000"/>
          </a:xfrm>
          <a:prstGeom prst="rect">
            <a:avLst/>
          </a:prstGeom>
        </p:spPr>
      </p:pic>
      <p:sp>
        <p:nvSpPr>
          <p:cNvPr id="1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31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  <p:sp>
        <p:nvSpPr>
          <p:cNvPr id="1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33400" y="744953"/>
            <a:ext cx="7924800" cy="79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Baseband Pulse-Position Modulation (PPM)</a:t>
            </a:r>
            <a:endParaRPr lang="en-US" b="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" y="3182204"/>
                <a:ext cx="8763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kern="0" dirty="0">
                    <a:solidFill>
                      <a:schemeClr val="tx1"/>
                    </a:solidFill>
                  </a:rPr>
                  <a:t>Each bit interval (</a:t>
                </a:r>
                <a:r>
                  <a:rPr lang="en-US" i="1" kern="0" dirty="0">
                    <a:solidFill>
                      <a:schemeClr val="tx1"/>
                    </a:solidFill>
                  </a:rPr>
                  <a:t>T</a:t>
                </a:r>
                <a:r>
                  <a:rPr lang="en-US" kern="0" dirty="0">
                    <a:solidFill>
                      <a:schemeClr val="tx1"/>
                    </a:solidFill>
                  </a:rPr>
                  <a:t>) consists of two subintervals, each subinterval is of duration </a:t>
                </a:r>
                <a:r>
                  <a:rPr lang="en-US" i="1" kern="0" dirty="0">
                    <a:solidFill>
                      <a:schemeClr val="tx1"/>
                    </a:solidFill>
                  </a:rPr>
                  <a:t>T</a:t>
                </a:r>
                <a:r>
                  <a:rPr lang="en-US" kern="0" dirty="0">
                    <a:solidFill>
                      <a:schemeClr val="tx1"/>
                    </a:solidFill>
                  </a:rPr>
                  <a:t>/2.</a:t>
                </a:r>
              </a:p>
              <a:p>
                <a:endParaRPr lang="en-US" sz="800" kern="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kern="0" dirty="0">
                    <a:solidFill>
                      <a:schemeClr val="tx1"/>
                    </a:solidFill>
                  </a:rPr>
                  <a:t>If input bit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kern="0" dirty="0">
                    <a:solidFill>
                      <a:schemeClr val="tx1"/>
                    </a:solidFill>
                  </a:rPr>
                  <a:t>= 1, transmit a NRZ pulse in the first subinterval.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800" kern="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kern="0" dirty="0">
                    <a:solidFill>
                      <a:schemeClr val="tx1"/>
                    </a:solidFill>
                  </a:rPr>
                  <a:t>If input bit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kern="0" dirty="0">
                    <a:solidFill>
                      <a:schemeClr val="tx1"/>
                    </a:solidFill>
                  </a:rPr>
                  <a:t>= 0, transmit a NRZ pulse in the second subinterval.</a:t>
                </a:r>
              </a:p>
              <a:p>
                <a:endParaRPr lang="en-US" sz="800" kern="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kern="0" dirty="0">
                    <a:solidFill>
                      <a:srgbClr val="C00000"/>
                    </a:solidFill>
                  </a:rPr>
                  <a:t>Similar to Manchester code (MC), there is a transition in each bit interval, facilitating clock/timing sync in receiver.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800" kern="0" dirty="0">
                  <a:solidFill>
                    <a:srgbClr val="C00000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kern="0" dirty="0">
                    <a:solidFill>
                      <a:srgbClr val="FF0000"/>
                    </a:solidFill>
                  </a:rPr>
                  <a:t>Also called “MC-like” OOK or “MC-based” OOK.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182204"/>
                <a:ext cx="8763000" cy="3293209"/>
              </a:xfrm>
              <a:prstGeom prst="rect">
                <a:avLst/>
              </a:prstGeom>
              <a:blipFill>
                <a:blip r:embed="rId2"/>
                <a:stretch>
                  <a:fillRect l="-904" t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406" y="1535079"/>
            <a:ext cx="6781800" cy="1665322"/>
          </a:xfrm>
          <a:prstGeom prst="rect">
            <a:avLst/>
          </a:prstGeom>
        </p:spPr>
      </p:pic>
      <p:sp>
        <p:nvSpPr>
          <p:cNvPr id="7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7437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sz="3000" dirty="0"/>
              <a:t>Non-Coherent Demodulation of PPM Signal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905000"/>
            <a:ext cx="6939064" cy="1524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180306" y="3652838"/>
                <a:ext cx="6781800" cy="23330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index of subinterval, </a:t>
                </a:r>
                <a:r>
                  <a:rPr 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 =2k, 2k+1, k=0, 1,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…,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: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 </a:t>
                </a:r>
                <a:r>
                  <a:rPr 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even;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: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</a:t>
                </a:r>
                <a:r>
                  <a:rPr lang="en-US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odd.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m:rPr>
                                <m:nor/>
                              </m:rPr>
                              <a:rPr lang="en-US" dirty="0"/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b="0" i="0" dirty="0" smtClean="0"/>
                              <m:t>    </m:t>
                            </m:r>
                            <m:r>
                              <m:rPr>
                                <m:nor/>
                              </m:rPr>
                              <a:rPr lang="en-US" dirty="0">
                                <a:solidFill>
                                  <a:schemeClr val="tx1"/>
                                </a:solidFill>
                              </a:rPr>
                              <m:t>if</m:t>
                            </m:r>
                            <m:r>
                              <m:rPr>
                                <m:nor/>
                              </m:rPr>
                              <a:rPr lang="en-US" dirty="0">
                                <a:solidFill>
                                  <a:schemeClr val="tx1"/>
                                </a:solidFill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≥</m:t>
                            </m:r>
                            <m:sSub>
                              <m:sSubPr>
                                <m:ctrlPr>
                                  <a:rPr lang="en-US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0    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𝑜𝑡h𝑒𝑟𝑤𝑖𝑠𝑒</m:t>
                            </m:r>
                          </m:e>
                        </m:eqAr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0306" y="3652838"/>
                <a:ext cx="6781800" cy="2333075"/>
              </a:xfrm>
              <a:prstGeom prst="rect">
                <a:avLst/>
              </a:prstGeom>
              <a:blipFill>
                <a:blip r:embed="rId3"/>
                <a:stretch>
                  <a:fillRect l="-1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4789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96912" y="714324"/>
            <a:ext cx="7696200" cy="692288"/>
          </a:xfrm>
        </p:spPr>
        <p:txBody>
          <a:bodyPr/>
          <a:lstStyle/>
          <a:p>
            <a:r>
              <a:rPr lang="en-US" sz="2800" dirty="0"/>
              <a:t>Normalized PSD of PPM Signal </a:t>
            </a:r>
            <a:r>
              <a:rPr lang="en-US" sz="2800" b="0" dirty="0"/>
              <a:t>[2]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5456059"/>
            <a:ext cx="7627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null-to-null bandwidth:  </a:t>
            </a:r>
            <a:r>
              <a:rPr lang="en-US" i="1" dirty="0">
                <a:solidFill>
                  <a:schemeClr val="tx1"/>
                </a:solidFill>
              </a:rPr>
              <a:t>W = 4/T.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altLang="en-US" kern="0" dirty="0">
                <a:solidFill>
                  <a:schemeClr val="tx1"/>
                </a:solidFill>
              </a:rPr>
              <a:t>has non-zero discrete DC component (not shown).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286000" y="4622954"/>
            <a:ext cx="4429539" cy="6992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2"/>
              <p:cNvSpPr txBox="1">
                <a:spLocks noChangeArrowheads="1"/>
              </p:cNvSpPr>
              <p:nvPr/>
            </p:nvSpPr>
            <p:spPr bwMode="auto">
              <a:xfrm>
                <a:off x="2286000" y="4674960"/>
                <a:ext cx="6629400" cy="64727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/>
                <a14:m>
                  <m:oMath xmlns:m="http://schemas.openxmlformats.org/officeDocument/2006/math">
                    <m:r>
                      <a:rPr lang="en-US" i="1" kern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 ker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i="1" ker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kern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ker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𝑠𝑖𝑛𝑐</m:t>
                        </m:r>
                        <m:d>
                          <m:dPr>
                            <m:ctrlPr>
                              <a:rPr lang="en-US" i="1" ker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𝑓𝑇</m:t>
                                </m:r>
                              </m:num>
                              <m:den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1" i="0" kern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𝑓𝑇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400" b="0" kern="0" dirty="0"/>
                  <a:t>.       			(1)  </a:t>
                </a:r>
                <a:r>
                  <a:rPr lang="en-US" altLang="en-US" sz="2400" kern="0" dirty="0"/>
                  <a:t>  </a:t>
                </a:r>
                <a:r>
                  <a:rPr lang="en-US" altLang="en-US" kern="0" dirty="0"/>
                  <a:t> </a:t>
                </a:r>
                <a:endParaRPr lang="en-US" altLang="en-US" sz="2400" b="0" kern="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altLang="en-US" sz="800" b="0" kern="0" dirty="0"/>
              </a:p>
            </p:txBody>
          </p:sp>
        </mc:Choice>
        <mc:Fallback xmlns="">
          <p:sp>
            <p:nvSpPr>
              <p:cNvPr id="12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0" y="4674960"/>
                <a:ext cx="6629400" cy="647278"/>
              </a:xfrm>
              <a:prstGeom prst="rect">
                <a:avLst/>
              </a:prstGeom>
              <a:blipFill>
                <a:blip r:embed="rId2"/>
                <a:stretch>
                  <a:fillRect r="-92" b="-6604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5584" y="1406612"/>
            <a:ext cx="5201016" cy="3028950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484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856538" cy="762000"/>
          </a:xfrm>
        </p:spPr>
        <p:txBody>
          <a:bodyPr/>
          <a:lstStyle/>
          <a:p>
            <a:r>
              <a:rPr lang="en-US" dirty="0"/>
              <a:t>Motivation for Bipolar PPM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925" y="1676400"/>
            <a:ext cx="8153400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Proposing a new PPM signal suitable for WUR.</a:t>
            </a:r>
          </a:p>
          <a:p>
            <a:pPr marL="0" indent="0"/>
            <a:endParaRPr lang="en-US" sz="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Providing higher spectrum efficiency.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Do not increase receiver complexity: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b="0" dirty="0"/>
              <a:t>The new signal can be demodulated </a:t>
            </a:r>
            <a:r>
              <a:rPr lang="en-US" sz="2400" dirty="0"/>
              <a:t>with</a:t>
            </a:r>
            <a:r>
              <a:rPr lang="en-US" sz="2400" b="0" dirty="0"/>
              <a:t> the same </a:t>
            </a:r>
            <a:r>
              <a:rPr lang="en-US" sz="2400" dirty="0"/>
              <a:t>non-coherent demodulator</a:t>
            </a:r>
            <a:r>
              <a:rPr lang="en-US" sz="2400" b="0" dirty="0"/>
              <a:t> used as for the </a:t>
            </a:r>
            <a:r>
              <a:rPr lang="en-US" sz="2400" dirty="0"/>
              <a:t>regular PPM.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Same error rate performance in AWGN channel.</a:t>
            </a:r>
            <a:endParaRPr lang="en-US" sz="700" dirty="0"/>
          </a:p>
          <a:p>
            <a:pPr marL="0" indent="0"/>
            <a:endParaRPr lang="en-US" sz="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Slightly increasing transmitter complexity.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5939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13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932276" y="3970753"/>
            <a:ext cx="7610061" cy="23538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kern="0" dirty="0"/>
              <a:t>Bipolar: have three levels: {+1, 0 -1}.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800" b="0" kern="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kern="0" dirty="0"/>
              <a:t>Adjacent pulses have same polarity.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800" b="0" kern="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kern="0" dirty="0"/>
              <a:t>Non-adjacent pulses have alternate polarities.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kern="0" dirty="0"/>
              <a:t>Level varies cyclically: +1 </a:t>
            </a:r>
            <a:r>
              <a:rPr lang="en-US" sz="2400" b="0" kern="0" dirty="0">
                <a:sym typeface="Wingdings" panose="05000000000000000000" pitchFamily="2" charset="2"/>
              </a:rPr>
              <a:t> 0  -1  0  +1…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674831"/>
            <a:ext cx="6264415" cy="21723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15348" y="751200"/>
            <a:ext cx="70439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kern="0" dirty="0">
                <a:solidFill>
                  <a:schemeClr val="tx1"/>
                </a:solidFill>
              </a:rPr>
              <a:t>Bipolar PPM (BPPM) Baseband Signal</a:t>
            </a:r>
            <a:endParaRPr lang="en-US" sz="3200" kern="0" dirty="0">
              <a:solidFill>
                <a:schemeClr val="tx1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/>
              <a:t>Shouxing Simon Qu , BlackBerry Ltd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300079"/>
      </p:ext>
    </p:extLst>
  </p:cSld>
  <p:clrMapOvr>
    <a:masterClrMapping/>
  </p:clrMapOvr>
</p:sld>
</file>

<file path=ppt/theme/theme1.xml><?xml version="1.0" encoding="utf-8"?>
<a:theme xmlns:a="http://schemas.openxmlformats.org/drawingml/2006/main" name="IEEE802.1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</Template>
  <TotalTime>3121</TotalTime>
  <Words>1097</Words>
  <Application>Microsoft Office PowerPoint</Application>
  <PresentationFormat>On-screen Show (4:3)</PresentationFormat>
  <Paragraphs>230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Arial Unicode MS</vt:lpstr>
      <vt:lpstr>MS Gothic</vt:lpstr>
      <vt:lpstr>MS Mincho</vt:lpstr>
      <vt:lpstr>Arial</vt:lpstr>
      <vt:lpstr>Calibri</vt:lpstr>
      <vt:lpstr>Cambria Math</vt:lpstr>
      <vt:lpstr>Courier New</vt:lpstr>
      <vt:lpstr>Times New Roman</vt:lpstr>
      <vt:lpstr>Wingdings</vt:lpstr>
      <vt:lpstr>IEEE802.11</vt:lpstr>
      <vt:lpstr>Custom Design</vt:lpstr>
      <vt:lpstr>Bipolar Pulse Position Modulation  </vt:lpstr>
      <vt:lpstr>Abstract</vt:lpstr>
      <vt:lpstr>PowerPoint Presentation</vt:lpstr>
      <vt:lpstr>PowerPoint Presentation</vt:lpstr>
      <vt:lpstr>PowerPoint Presentation</vt:lpstr>
      <vt:lpstr>Non-Coherent Demodulation of PPM Signal</vt:lpstr>
      <vt:lpstr>Normalized PSD of PPM Signal [2]</vt:lpstr>
      <vt:lpstr>Motivation for Bipolar PPM </vt:lpstr>
      <vt:lpstr>PowerPoint Presentation</vt:lpstr>
      <vt:lpstr>Bipolar PPM Signal (2)</vt:lpstr>
      <vt:lpstr>Bipolar PPM Signal Generator</vt:lpstr>
      <vt:lpstr>PowerPoint Presentation</vt:lpstr>
      <vt:lpstr>Normalized PSD of BPPM Signal</vt:lpstr>
      <vt:lpstr>PSD of BPPM Signal (theoretical)</vt:lpstr>
      <vt:lpstr>PSD of BPPM Signal (Simulation Results)</vt:lpstr>
      <vt:lpstr>Bandwidth Efficiency Comparison</vt:lpstr>
      <vt:lpstr>Conclusions</vt:lpstr>
      <vt:lpstr>Strawpoll</vt:lpstr>
      <vt:lpstr>PowerPoint Presentation</vt:lpstr>
    </vt:vector>
  </TitlesOfParts>
  <Company>SiBEAM,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Beamforming to Enable Concurrent Links for 802.11ay.</dc:title>
  <dc:creator>Dmitry Cherniavsky</dc:creator>
  <cp:lastModifiedBy>Stephen McCann</cp:lastModifiedBy>
  <cp:revision>615</cp:revision>
  <cp:lastPrinted>2015-08-21T14:31:24Z</cp:lastPrinted>
  <dcterms:created xsi:type="dcterms:W3CDTF">2015-07-11T00:31:05Z</dcterms:created>
  <dcterms:modified xsi:type="dcterms:W3CDTF">2017-05-03T07:33:44Z</dcterms:modified>
</cp:coreProperties>
</file>