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2" r:id="rId16"/>
    <p:sldId id="557" r:id="rId17"/>
    <p:sldId id="559" r:id="rId18"/>
    <p:sldId id="560" r:id="rId19"/>
    <p:sldId id="562" r:id="rId20"/>
    <p:sldId id="561" r:id="rId21"/>
    <p:sldId id="558" r:id="rId22"/>
    <p:sldId id="565" r:id="rId23"/>
    <p:sldId id="566" r:id="rId24"/>
    <p:sldId id="567" r:id="rId25"/>
    <p:sldId id="556" r:id="rId26"/>
    <p:sldId id="564" r:id="rId27"/>
    <p:sldId id="563" r:id="rId28"/>
    <p:sldId id="554" r:id="rId29"/>
    <p:sldId id="553"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802.11-17/0701r2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2017-05-04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8" name="Content Placeholder 2"/>
          <p:cNvSpPr>
            <a:spLocks noGrp="1"/>
          </p:cNvSpPr>
          <p:nvPr>
            <p:ph idx="1"/>
          </p:nvPr>
        </p:nvSpPr>
        <p:spPr>
          <a:xfrm>
            <a:off x="685800" y="1981200"/>
            <a:ext cx="7770813" cy="4113213"/>
          </a:xfrm>
        </p:spPr>
        <p:txBody>
          <a:bodyPr/>
          <a:lstStyle/>
          <a:p>
            <a:r>
              <a:rPr lang="en-US" altLang="en-US" sz="2000" dirty="0" smtClean="0"/>
              <a:t>May 5</a:t>
            </a:r>
            <a:r>
              <a:rPr lang="en-US" altLang="en-US" sz="2000" baseline="30000" dirty="0" smtClean="0"/>
              <a:t>th </a:t>
            </a:r>
            <a:r>
              <a:rPr lang="en-US" altLang="en-US" sz="2000" dirty="0" smtClean="0"/>
              <a:t>, 2017,  Friday </a:t>
            </a:r>
            <a:r>
              <a:rPr lang="en-US" altLang="en-US" sz="2000" dirty="0"/>
              <a:t>(9:00 am – </a:t>
            </a:r>
            <a:r>
              <a:rPr lang="en-US" altLang="en-US" sz="2000" dirty="0" smtClean="0"/>
              <a:t>5:00 </a:t>
            </a:r>
            <a:r>
              <a:rPr lang="en-US" altLang="en-US" sz="2000" dirty="0"/>
              <a:t>pm)</a:t>
            </a:r>
          </a:p>
          <a:p>
            <a:pPr lvl="1"/>
            <a:r>
              <a:rPr lang="en-US" altLang="en-US" sz="1800" dirty="0" smtClean="0"/>
              <a:t>Call for submission</a:t>
            </a:r>
          </a:p>
          <a:p>
            <a:pPr lvl="1"/>
            <a:r>
              <a:rPr lang="en-US" altLang="en-US" sz="1800" dirty="0" smtClean="0"/>
              <a:t>Set agenda</a:t>
            </a:r>
          </a:p>
          <a:p>
            <a:pPr lvl="1"/>
            <a:r>
              <a:rPr lang="en-US" altLang="en-US" sz="1800" dirty="0" smtClean="0"/>
              <a:t>Comment Resolutions</a:t>
            </a:r>
          </a:p>
          <a:p>
            <a:pPr lvl="1"/>
            <a:r>
              <a:rPr lang="en-US" altLang="en-US" sz="1800" dirty="0" smtClean="0"/>
              <a:t>Adjourn</a:t>
            </a:r>
            <a:endParaRPr lang="en-US" altLang="en-US" sz="1800"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(pre-meeting 1/2)</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609600" y="2673727"/>
            <a:ext cx="8077200" cy="3727073"/>
          </a:xfrm>
          <a:prstGeom prst="rect">
            <a:avLst/>
          </a:prstGeom>
        </p:spPr>
        <p:txBody>
          <a:bodyPr wrap="square">
            <a:normAutofit fontScale="77500" lnSpcReduction="20000"/>
          </a:bodyPr>
          <a:lstStyle/>
          <a:p>
            <a:pPr marL="171450" indent="-171450">
              <a:buFont typeface="Arial" panose="020B0604020202020204" pitchFamily="34" charset="0"/>
              <a:buChar char="•"/>
            </a:pPr>
            <a:r>
              <a:rPr lang="en-US" altLang="zh-CN" sz="1600" dirty="0" smtClean="0">
                <a:solidFill>
                  <a:srgbClr val="FFC000"/>
                </a:solidFill>
              </a:rPr>
              <a:t>11-17-0044-04-00ax-NDP-Short-Feedback-Design (Ron)</a:t>
            </a:r>
          </a:p>
          <a:p>
            <a:pPr marL="171450" indent="-171450">
              <a:buFont typeface="Arial" panose="020B0604020202020204" pitchFamily="34" charset="0"/>
              <a:buChar char="•"/>
            </a:pPr>
            <a:r>
              <a:rPr lang="en-US" altLang="zh-CN" sz="1600" dirty="0" smtClean="0">
                <a:solidFill>
                  <a:srgbClr val="FFC000"/>
                </a:solidFill>
              </a:rPr>
              <a:t>11-17-0232-03-00ax-changes-to-28.3.6 (</a:t>
            </a:r>
            <a:r>
              <a:rPr lang="en-US" altLang="zh-CN" sz="1600" dirty="0" err="1" smtClean="0">
                <a:solidFill>
                  <a:srgbClr val="FFC000"/>
                </a:solidFill>
              </a:rPr>
              <a:t>Xiaogang</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11-17-0233-03-00ax-changes-CID4905_legacy (</a:t>
            </a:r>
            <a:r>
              <a:rPr lang="en-US" altLang="zh-CN" sz="1600" dirty="0" err="1" smtClean="0">
                <a:solidFill>
                  <a:srgbClr val="FFC000"/>
                </a:solidFill>
              </a:rPr>
              <a:t>Xiaogang</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11-17-0288-01-00ax-crs-on-he-sig-b-28-3-10-8-4-5-part-1 (</a:t>
            </a:r>
            <a:r>
              <a:rPr lang="en-US" altLang="zh-CN" sz="1600" dirty="0" err="1" smtClean="0">
                <a:solidFill>
                  <a:srgbClr val="FFC000"/>
                </a:solidFill>
              </a:rPr>
              <a:t>Yujin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11-17-0289-01-00ax-crs-on-he-sig-b-terminologies-on-28-3-10-8-1-3 (</a:t>
            </a:r>
            <a:r>
              <a:rPr lang="en-US" altLang="zh-CN" sz="1600" dirty="0" err="1" smtClean="0">
                <a:solidFill>
                  <a:srgbClr val="FFC000"/>
                </a:solidFill>
              </a:rPr>
              <a:t>Yujin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11-17-0290-03-00ax-crs-on-tx-specification (</a:t>
            </a:r>
            <a:r>
              <a:rPr lang="en-US" altLang="zh-CN" sz="1600" dirty="0" err="1" smtClean="0">
                <a:solidFill>
                  <a:srgbClr val="FFC000"/>
                </a:solidFill>
              </a:rPr>
              <a:t>Yujin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11-17-0532-00-00ax-lb225-cr-phy_miscellaneous_part1 (</a:t>
            </a:r>
            <a:r>
              <a:rPr lang="en-US" altLang="zh-CN" sz="1600" dirty="0" err="1" smtClean="0">
                <a:solidFill>
                  <a:srgbClr val="FFC000"/>
                </a:solidFill>
              </a:rPr>
              <a:t>Yongho</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00B050"/>
                </a:solidFill>
              </a:rPr>
              <a:t>11-17-0608-00-00ax-crs-on-28-3-6-7 (</a:t>
            </a:r>
            <a:r>
              <a:rPr lang="en-US" altLang="zh-CN" sz="1600" dirty="0" err="1" smtClean="0">
                <a:solidFill>
                  <a:srgbClr val="00B050"/>
                </a:solidFill>
              </a:rPr>
              <a:t>Yujin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00B050"/>
                </a:solidFill>
              </a:rPr>
              <a:t>11-17-0690-00-00ax-crs-on-28-3-10-7-3 (</a:t>
            </a:r>
            <a:r>
              <a:rPr lang="en-US" altLang="zh-CN" sz="1600" dirty="0" err="1" smtClean="0">
                <a:solidFill>
                  <a:srgbClr val="00B050"/>
                </a:solidFill>
              </a:rPr>
              <a:t>Yujin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00B050"/>
                </a:solidFill>
              </a:rPr>
              <a:t>11-17-0614 LB225-PHY-CR-28.3.3 (</a:t>
            </a:r>
            <a:r>
              <a:rPr lang="en-US" altLang="zh-CN" sz="1600" dirty="0" err="1" smtClean="0">
                <a:solidFill>
                  <a:srgbClr val="00B050"/>
                </a:solidFill>
              </a:rPr>
              <a:t>Junghoon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11-17-0648-00-00ax-cr-on-he-sig-a (Ron)</a:t>
            </a:r>
          </a:p>
          <a:p>
            <a:pPr marL="171450" indent="-171450">
              <a:buFont typeface="Arial" panose="020B0604020202020204" pitchFamily="34" charset="0"/>
              <a:buChar char="•"/>
            </a:pPr>
            <a:r>
              <a:rPr lang="en-US" altLang="zh-CN" sz="1600" dirty="0" smtClean="0">
                <a:solidFill>
                  <a:srgbClr val="00B050"/>
                </a:solidFill>
              </a:rPr>
              <a:t>11-17-0663 CR on 28.3.3.2 (</a:t>
            </a:r>
            <a:r>
              <a:rPr lang="en-US" altLang="zh-CN" sz="1600" dirty="0" err="1" smtClean="0">
                <a:solidFill>
                  <a:srgbClr val="00B050"/>
                </a:solidFill>
              </a:rPr>
              <a:t>Jinsoo</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00B050"/>
                </a:solidFill>
              </a:rPr>
              <a:t>11-17-0664 CR on 28.3.3.7, 28.3.3.9 and 28.3.3.10 (</a:t>
            </a:r>
            <a:r>
              <a:rPr lang="en-US" altLang="zh-CN" sz="1600" dirty="0" err="1" smtClean="0">
                <a:solidFill>
                  <a:srgbClr val="00B050"/>
                </a:solidFill>
              </a:rPr>
              <a:t>Jinsoo</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11-17-0678-00 -00ax-Discussion of CID 9021 (</a:t>
            </a:r>
            <a:r>
              <a:rPr lang="en-US" altLang="zh-CN" sz="1600" dirty="0" err="1" smtClean="0">
                <a:solidFill>
                  <a:srgbClr val="FFC000"/>
                </a:solidFill>
              </a:rPr>
              <a:t>Sigurd</a:t>
            </a:r>
            <a:r>
              <a:rPr lang="en-US" altLang="zh-CN" sz="1600" dirty="0" smtClean="0">
                <a:solidFill>
                  <a:srgbClr val="FFC000"/>
                </a:solidFill>
              </a:rPr>
              <a:t>) -&gt; more offline discussion</a:t>
            </a:r>
          </a:p>
          <a:p>
            <a:pPr marL="171450" indent="-171450">
              <a:buFont typeface="Arial" panose="020B0604020202020204" pitchFamily="34" charset="0"/>
              <a:buChar char="•"/>
            </a:pPr>
            <a:r>
              <a:rPr lang="en-US" altLang="zh-CN" sz="1600" dirty="0" smtClean="0">
                <a:solidFill>
                  <a:srgbClr val="00B050"/>
                </a:solidFill>
              </a:rPr>
              <a:t>11-17-0692-00-00ax-crs-for-20mhz-only-sta-part-2 (</a:t>
            </a:r>
            <a:r>
              <a:rPr lang="en-US" altLang="zh-CN" sz="1600" dirty="0" err="1" smtClean="0">
                <a:solidFill>
                  <a:srgbClr val="00B050"/>
                </a:solidFill>
              </a:rPr>
              <a:t>Sungeun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11-17-0694 CRs for packet extension in 28.3.12 (</a:t>
            </a:r>
            <a:r>
              <a:rPr lang="en-US" altLang="zh-CN" sz="1600" dirty="0" err="1" smtClean="0">
                <a:solidFill>
                  <a:srgbClr val="FFC000"/>
                </a:solidFill>
              </a:rPr>
              <a:t>Sungeun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00B050"/>
                </a:solidFill>
              </a:rPr>
              <a:t>11-17-0698 CRS on Miscellaneous PHY CIDs (Bin)</a:t>
            </a:r>
          </a:p>
          <a:p>
            <a:pPr marL="171450" indent="-171450">
              <a:buFont typeface="Arial" panose="020B0604020202020204" pitchFamily="34" charset="0"/>
              <a:buChar char="•"/>
            </a:pPr>
            <a:r>
              <a:rPr lang="en-US" altLang="zh-CN" sz="1600" dirty="0" smtClean="0">
                <a:solidFill>
                  <a:srgbClr val="00B050"/>
                </a:solidFill>
              </a:rPr>
              <a:t>11-17-0699 Comment Resolutions on Clause 28.3.15 (SU-MIMO and DL MU-MIMO </a:t>
            </a:r>
            <a:r>
              <a:rPr lang="en-US" altLang="zh-CN" sz="1600" dirty="0" err="1" smtClean="0">
                <a:solidFill>
                  <a:srgbClr val="00B050"/>
                </a:solidFill>
              </a:rPr>
              <a:t>beamforming</a:t>
            </a:r>
            <a:r>
              <a:rPr lang="en-US" altLang="zh-CN" sz="1600" dirty="0" smtClean="0">
                <a:solidFill>
                  <a:srgbClr val="00B050"/>
                </a:solidFill>
              </a:rPr>
              <a:t>) (</a:t>
            </a:r>
            <a:r>
              <a:rPr lang="en-US" altLang="zh-CN" sz="1600" dirty="0" err="1" smtClean="0">
                <a:solidFill>
                  <a:srgbClr val="00B050"/>
                </a:solidFill>
              </a:rPr>
              <a:t>Kome</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11-17-0711 CR for PHY-</a:t>
            </a:r>
            <a:r>
              <a:rPr lang="en-US" altLang="zh-CN" sz="1600" dirty="0" err="1" smtClean="0">
                <a:solidFill>
                  <a:srgbClr val="FFC000"/>
                </a:solidFill>
              </a:rPr>
              <a:t>CCA.indication</a:t>
            </a:r>
            <a:r>
              <a:rPr lang="en-US" altLang="zh-CN" sz="1600" dirty="0" smtClean="0">
                <a:solidFill>
                  <a:srgbClr val="FFC000"/>
                </a:solidFill>
              </a:rPr>
              <a:t> (</a:t>
            </a:r>
            <a:r>
              <a:rPr lang="en-US" altLang="zh-CN" sz="1600" dirty="0" err="1" smtClean="0">
                <a:solidFill>
                  <a:srgbClr val="FFC000"/>
                </a:solidFill>
              </a:rPr>
              <a:t>Rojan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00B050"/>
                </a:solidFill>
              </a:rPr>
              <a:t>11-17-721 HE-LTF Sequence (</a:t>
            </a:r>
            <a:r>
              <a:rPr lang="en-US" altLang="zh-CN" sz="1600" dirty="0" err="1" smtClean="0">
                <a:solidFill>
                  <a:srgbClr val="00B050"/>
                </a:solidFill>
              </a:rPr>
              <a:t>Hongyuan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00B050"/>
                </a:solidFill>
              </a:rPr>
              <a:t>11-17-720 HE-LTF CRs (</a:t>
            </a:r>
            <a:r>
              <a:rPr lang="en-US" altLang="zh-CN" sz="1600" dirty="0" err="1" smtClean="0">
                <a:solidFill>
                  <a:srgbClr val="00B050"/>
                </a:solidFill>
              </a:rPr>
              <a:t>Hongyuan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t>11-17-714 (</a:t>
            </a:r>
            <a:r>
              <a:rPr lang="en-US" altLang="zh-CN" sz="1600" dirty="0" err="1" smtClean="0"/>
              <a:t>Dongguk</a:t>
            </a:r>
            <a:r>
              <a:rPr lang="en-US" altLang="zh-CN" sz="1600" dirty="0" smtClean="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11-17/608r0)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 and the corresponding spec text modification to clause 28.3.6.7 as in 11-17/608r0?</a:t>
            </a:r>
          </a:p>
          <a:p>
            <a:pPr lvl="1"/>
            <a:r>
              <a:rPr lang="en-US" altLang="zh-CN" dirty="0" smtClean="0"/>
              <a:t>CID 7512</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a:t>
            </a:r>
            <a:r>
              <a:rPr lang="en-US" altLang="zh-CN" dirty="0" err="1" smtClean="0"/>
              <a:t>cr</a:t>
            </a:r>
            <a:r>
              <a:rPr lang="en-US" altLang="zh-CN" dirty="0" smtClean="0"/>
              <a:t>, 11-17/690r1)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 and the corresponding spec text modification to clause 28.3.10.7.3 as in 11-17/690r1?</a:t>
            </a:r>
          </a:p>
          <a:p>
            <a:pPr lvl="1"/>
            <a:r>
              <a:rPr lang="en-US" altLang="zh-CN" dirty="0" smtClean="0"/>
              <a:t>CID 10045</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a:t>
            </a:r>
            <a:r>
              <a:rPr lang="en-US" altLang="zh-CN" dirty="0" err="1" smtClean="0"/>
              <a:t>cr</a:t>
            </a:r>
            <a:r>
              <a:rPr lang="en-US" altLang="zh-CN" dirty="0" smtClean="0"/>
              <a:t>, 11-17/614r2)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10 CIDs and the corresponding spec text modification to clause 28.3.3 as in 11-17/614r2?</a:t>
            </a:r>
          </a:p>
          <a:p>
            <a:pPr lvl="1"/>
            <a:r>
              <a:rPr lang="en-US" altLang="zh-CN" dirty="0" smtClean="0"/>
              <a:t>CID </a:t>
            </a:r>
            <a:r>
              <a:rPr lang="en-GB" altLang="zh-CN" dirty="0" smtClean="0"/>
              <a:t>4971, 4972, 7046, 7852, 7853, 8611, 8612, 8613, 10088, 9794</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a:t>
            </a:r>
            <a:r>
              <a:rPr lang="en-US" altLang="zh-CN" dirty="0" err="1" smtClean="0"/>
              <a:t>cr</a:t>
            </a:r>
            <a:r>
              <a:rPr lang="en-US" altLang="zh-CN" dirty="0" smtClean="0"/>
              <a:t>, 11-17/663r4)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17 CIDs and the corresponding spec text modification to clause 28.3.3.2 as in 11-17/663r4?</a:t>
            </a:r>
          </a:p>
          <a:p>
            <a:pPr lvl="1"/>
            <a:r>
              <a:rPr lang="en-US" altLang="zh-CN" dirty="0" smtClean="0"/>
              <a:t>CID </a:t>
            </a:r>
            <a:r>
              <a:rPr lang="en-GB" altLang="zh-CN" dirty="0" smtClean="0"/>
              <a:t>4969, 7505, 7851, 8116, 8564, 8598, 8603, 8605, 8606, 8607, 8608, 8610, 9787, 9790, 9791, 9792, 10085</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a:t>
            </a:r>
            <a:r>
              <a:rPr lang="en-US" altLang="zh-CN" dirty="0" err="1" smtClean="0"/>
              <a:t>cr</a:t>
            </a:r>
            <a:r>
              <a:rPr lang="en-US" altLang="zh-CN" dirty="0" smtClean="0"/>
              <a:t>, 11-17/692r1)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of clause 28.3.3.5 and 28.3.3.6 as in 11-17/692r1?</a:t>
            </a:r>
          </a:p>
          <a:p>
            <a:pPr lvl="1"/>
            <a:r>
              <a:rPr lang="en-US" altLang="zh-CN" dirty="0" smtClean="0"/>
              <a:t>CID </a:t>
            </a:r>
            <a:r>
              <a:rPr lang="en-GB" altLang="zh-CN" dirty="0" smtClean="0"/>
              <a:t>10377, 4974, 10380, 10381</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a:t>
            </a:r>
            <a:r>
              <a:rPr lang="en-US" altLang="zh-CN" dirty="0" err="1" smtClean="0"/>
              <a:t>cr</a:t>
            </a:r>
            <a:r>
              <a:rPr lang="en-US" altLang="zh-CN" dirty="0" smtClean="0"/>
              <a:t>, 11-17/664r1)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to clause 28.3.3 as in 11-17/664r1?</a:t>
            </a:r>
          </a:p>
          <a:p>
            <a:pPr lvl="1"/>
            <a:r>
              <a:rPr lang="en-US" altLang="zh-CN" dirty="0" smtClean="0"/>
              <a:t>CID </a:t>
            </a:r>
            <a:r>
              <a:rPr lang="en-GB" altLang="zh-CN" dirty="0" smtClean="0"/>
              <a:t>4895, 4978, 4981, 5252, 7143, 7511, 8814, 8823, 8824, 8825, 8826, 8827, 8828, 8829, 8831, 8832, 8833, 9207, 10108, 10200, 10389, 10390, 10391, 10392, 10393</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a:t>
            </a:r>
            <a:r>
              <a:rPr lang="en-US" altLang="zh-CN" dirty="0" err="1" smtClean="0"/>
              <a:t>cr</a:t>
            </a:r>
            <a:r>
              <a:rPr lang="en-US" altLang="zh-CN" dirty="0" smtClean="0"/>
              <a:t>, 11-17/698r1)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15 CIDs and the corresponding spec text modification to clause 3.2 and 28.3 as in 11-17/698r1?</a:t>
            </a:r>
          </a:p>
          <a:p>
            <a:pPr lvl="1"/>
            <a:r>
              <a:rPr lang="en-US" altLang="zh-CN" dirty="0" smtClean="0"/>
              <a:t>CID </a:t>
            </a:r>
            <a:r>
              <a:rPr lang="en-GB" altLang="zh-CN" dirty="0" smtClean="0"/>
              <a:t>10117, 9015, 9016, 9017, 9019, 9199, 9020, 9075, 4875, 6995, 6911, 7444, 10180, 6912, 6913</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a:t>
            </a:r>
            <a:r>
              <a:rPr lang="en-US" altLang="zh-CN" dirty="0" err="1" smtClean="0"/>
              <a:t>cr</a:t>
            </a:r>
            <a:r>
              <a:rPr lang="en-US" altLang="zh-CN" dirty="0" smtClean="0"/>
              <a:t>, 11-17/699r2)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4 CIDs and the corresponding spec text modification to clause 28.3.15 as in 11-17/699r2?</a:t>
            </a:r>
          </a:p>
          <a:p>
            <a:pPr lvl="1"/>
            <a:r>
              <a:rPr lang="en-US" altLang="zh-CN" dirty="0" smtClean="0"/>
              <a:t>CID </a:t>
            </a:r>
            <a:r>
              <a:rPr lang="en-GB" altLang="zh-CN" dirty="0" smtClean="0"/>
              <a:t>7518, 9030, 9029, 10126</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(non-</a:t>
            </a:r>
            <a:r>
              <a:rPr lang="en-US" altLang="zh-CN" dirty="0" err="1" smtClean="0"/>
              <a:t>cr</a:t>
            </a:r>
            <a:r>
              <a:rPr lang="en-US" altLang="zh-CN" dirty="0" smtClean="0"/>
              <a:t>, 11-17/721r0)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to P802.11ax D1.2 as in 11-17/721r0?</a:t>
            </a:r>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a:t>
            </a:r>
            <a:r>
              <a:rPr lang="en-US" altLang="zh-CN" dirty="0" err="1" smtClean="0"/>
              <a:t>cr</a:t>
            </a:r>
            <a:r>
              <a:rPr lang="en-US" altLang="zh-CN" dirty="0" smtClean="0"/>
              <a:t>, 11-17/720r1)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26 CIDs and the corresponding spec text modification to clause 28.3.10.10 as in 11-17/720r1?</a:t>
            </a:r>
          </a:p>
          <a:p>
            <a:pPr lvl="1"/>
            <a:r>
              <a:rPr lang="en-US" altLang="zh-CN" dirty="0" smtClean="0"/>
              <a:t>CID 7860, 5107, </a:t>
            </a:r>
            <a:r>
              <a:rPr lang="en-US" altLang="zh-CN" strike="sngStrike" dirty="0" smtClean="0">
                <a:solidFill>
                  <a:srgbClr val="FF0000"/>
                </a:solidFill>
              </a:rPr>
              <a:t>8975</a:t>
            </a:r>
            <a:r>
              <a:rPr lang="en-US" altLang="zh-CN" dirty="0" smtClean="0"/>
              <a:t>, 5108, 8976, 4892, 6119, 9489, 8978, 8979, 8982, 8983, 8984, 4893, 8577, 8573, 9065, 9189, 9190, 9485, 9486, 5274, 8986, 9067, 8989, 8990, 9752</a:t>
            </a:r>
            <a:endParaRPr lang="zh-CN" altLang="zh-CN" sz="3200"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a:t>
            </a:r>
            <a:r>
              <a:rPr lang="en-US" altLang="zh-CN" dirty="0" smtClean="0">
                <a:solidFill>
                  <a:srgbClr val="00B050"/>
                </a:solidFill>
              </a:rPr>
              <a:t>objection</a:t>
            </a:r>
          </a:p>
          <a:p>
            <a:pPr>
              <a:buNone/>
            </a:pPr>
            <a:endParaRPr lang="en-US" altLang="zh-CN" dirty="0" smtClean="0">
              <a:solidFill>
                <a:srgbClr val="00B050"/>
              </a:solidFill>
            </a:endParaRPr>
          </a:p>
          <a:p>
            <a:pPr>
              <a:buNone/>
            </a:pPr>
            <a:r>
              <a:rPr lang="en-US" altLang="zh-CN" dirty="0" smtClean="0">
                <a:solidFill>
                  <a:srgbClr val="FF0000"/>
                </a:solidFill>
              </a:rPr>
              <a:t>Notes, CID 8577 </a:t>
            </a:r>
            <a:r>
              <a:rPr lang="en-US" altLang="zh-CN" dirty="0" smtClean="0">
                <a:solidFill>
                  <a:srgbClr val="FF0000"/>
                </a:solidFill>
              </a:rPr>
              <a:t>belongs to Editor </a:t>
            </a:r>
            <a:r>
              <a:rPr lang="en-US" altLang="zh-CN" dirty="0" err="1" smtClean="0">
                <a:solidFill>
                  <a:srgbClr val="FF0000"/>
                </a:solidFill>
              </a:rPr>
              <a:t>Adhoc</a:t>
            </a:r>
            <a:endParaRPr lang="en-US" altLang="zh-CN" dirty="0" smtClean="0">
              <a:solidFill>
                <a:srgbClr val="FF0000"/>
              </a:solidFill>
            </a:endParaRP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11-17/289r1)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to clause 28.3.10.8 as in 11-17/289r1?</a:t>
            </a:r>
          </a:p>
          <a:p>
            <a:pPr lvl="1"/>
            <a:r>
              <a:rPr lang="en-US" altLang="zh-CN" dirty="0" smtClean="0"/>
              <a:t>CID 10060 and 10061</a:t>
            </a:r>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11-17/694r1)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17 CIDs and the corresponding spec text modification to clause 9.3.1.23, 28.3.10.7.2 and 28.3.12 as in 11-17/694r1?</a:t>
            </a:r>
          </a:p>
          <a:p>
            <a:pPr lvl="1"/>
            <a:r>
              <a:rPr lang="en-US" altLang="zh-CN" dirty="0" smtClean="0"/>
              <a:t>CID </a:t>
            </a:r>
            <a:r>
              <a:rPr lang="en-GB" altLang="zh-CN" dirty="0" smtClean="0"/>
              <a:t>7519, 7672, 9022, 7520, 7676, 7673, 4880, 7675, 9023, 7521, 7674, 9488, 9024, 10072, 7522, 9323, 7523</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11-17/694r1)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17 CIDs and the corresponding spec text modification to clause 9.3.1.23, 28.3.10.7.2 and 28.3.12 as in 11-17/694r1?</a:t>
            </a:r>
          </a:p>
          <a:p>
            <a:pPr lvl="1"/>
            <a:r>
              <a:rPr lang="en-US" altLang="zh-CN" dirty="0" smtClean="0"/>
              <a:t>CID </a:t>
            </a:r>
            <a:r>
              <a:rPr lang="en-GB" altLang="zh-CN" dirty="0" smtClean="0"/>
              <a:t>7519, 7672, 9022, 7520, 7676, 7673, 4880, 7675, 9023, 7521, 7674, 9488, 9024, 10072, 7522, 9323, 7523</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11-17/288r2)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to clause 28.3.10 as in 11-17/288r2?</a:t>
            </a:r>
          </a:p>
          <a:p>
            <a:pPr lvl="1"/>
            <a:r>
              <a:rPr lang="en-US" altLang="zh-CN" dirty="0" smtClean="0"/>
              <a:t>CID </a:t>
            </a:r>
            <a:r>
              <a:rPr lang="en-GB" altLang="zh-CN" dirty="0" smtClean="0"/>
              <a:t>8951, 4890, 4922, 8952, 4923, 8953, 4924, 8954, 5271, 8955, </a:t>
            </a:r>
            <a:br>
              <a:rPr lang="en-GB" altLang="zh-CN" dirty="0" smtClean="0"/>
            </a:br>
            <a:r>
              <a:rPr lang="en-GB" altLang="zh-CN" dirty="0" smtClean="0"/>
              <a:t>9554, 4891, 6118, 8155, 10066, 10217, 5272, 8958, 8959, 8960, </a:t>
            </a:r>
            <a:br>
              <a:rPr lang="en-GB" altLang="zh-CN" dirty="0" smtClean="0"/>
            </a:br>
            <a:r>
              <a:rPr lang="en-GB" altLang="zh-CN" dirty="0" smtClean="0"/>
              <a:t>5273, 8961, 8962, 8963, 10067, 8115, 8964, 3095, 8965, 8966, </a:t>
            </a:r>
            <a:br>
              <a:rPr lang="en-GB" altLang="zh-CN" dirty="0" smtClean="0"/>
            </a:br>
            <a:r>
              <a:rPr lang="en-GB" altLang="zh-CN" dirty="0" smtClean="0"/>
              <a:t>8968, 10219 </a:t>
            </a:r>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 (</a:t>
            </a:r>
            <a:r>
              <a:rPr lang="en-US" altLang="zh-CN" dirty="0" err="1" smtClean="0"/>
              <a:t>cr</a:t>
            </a:r>
            <a:r>
              <a:rPr lang="en-US" altLang="zh-CN" dirty="0" smtClean="0"/>
              <a:t>, 11-17/232r3)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11-17/232r3?</a:t>
            </a:r>
          </a:p>
          <a:p>
            <a:pPr lvl="1"/>
            <a:r>
              <a:rPr lang="en-US" altLang="zh-CN" dirty="0" smtClean="0"/>
              <a:t>CID 7513 for clause 28.3.6.7 </a:t>
            </a:r>
          </a:p>
          <a:p>
            <a:pPr lvl="1"/>
            <a:r>
              <a:rPr lang="en-US" dirty="0" smtClean="0"/>
              <a:t>CID 10395 for clause 28.3.5</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in this week, and related straw polls</a:t>
            </a:r>
            <a:endParaRPr lang="en-CA" altLang="en-US" sz="1600" dirty="0" smtClean="0"/>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a:t>
            </a:r>
          </a:p>
        </p:txBody>
      </p:sp>
      <p:sp>
        <p:nvSpPr>
          <p:cNvPr id="12295" name="Rectangle 3"/>
          <p:cNvSpPr>
            <a:spLocks noGrp="1" noChangeArrowheads="1"/>
          </p:cNvSpPr>
          <p:nvPr>
            <p:ph type="body" idx="4294967295"/>
          </p:nvPr>
        </p:nvSpPr>
        <p:spPr>
          <a:xfrm>
            <a:off x="304800" y="2895600"/>
            <a:ext cx="8686800" cy="2971800"/>
          </a:xfrm>
        </p:spPr>
        <p:txBody>
          <a:bodyPr/>
          <a:lstStyle/>
          <a:p>
            <a:r>
              <a:rPr lang="en-US" altLang="en-US" dirty="0"/>
              <a:t>Please announce your affiliation when you first address the group during a meeting </a:t>
            </a:r>
            <a:r>
              <a:rPr lang="en-US" altLang="en-US" dirty="0" smtClean="0"/>
              <a:t>slot</a:t>
            </a:r>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36519</TotalTime>
  <Words>2157</Words>
  <Application>Microsoft Office PowerPoint</Application>
  <PresentationFormat>全屏显示(4:3)</PresentationFormat>
  <Paragraphs>357</Paragraphs>
  <Slides>29</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31" baseType="lpstr">
      <vt:lpstr>802-11-Submission</vt:lpstr>
      <vt:lpstr>Document</vt:lpstr>
      <vt:lpstr>TGax Ad Hoc PHY Session Mar 2017 Pre-Meeting Agenda</vt:lpstr>
      <vt:lpstr>IEEE 802.11 TGax Ad Hoc High Efficiency WLAN PHY Ad Hoc</vt:lpstr>
      <vt:lpstr>Agenda items for the week</vt:lpstr>
      <vt:lpstr>Meeting Protocol</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 (pre-meeting 1/2)</vt:lpstr>
      <vt:lpstr>Straw-poll 1 (cr, 11-17/608r0)</vt:lpstr>
      <vt:lpstr>Straw-poll 2 (cr, 11-17/690r1)</vt:lpstr>
      <vt:lpstr>Straw-poll 3 (cr, 11-17/614r2)</vt:lpstr>
      <vt:lpstr>Straw-poll 4 (cr, 11-17/663r4)</vt:lpstr>
      <vt:lpstr>Straw-poll 5 (cr, 11-17/692r1)</vt:lpstr>
      <vt:lpstr>Straw-poll 6 (cr, 11-17/664r1)</vt:lpstr>
      <vt:lpstr>Straw-poll 7 (cr, 11-17/698r1)</vt:lpstr>
      <vt:lpstr>Straw-poll 8 (cr, 11-17/699r2)</vt:lpstr>
      <vt:lpstr>Straw-poll 9 (non-cr, 11-17/721r0)</vt:lpstr>
      <vt:lpstr>Straw-poll 10 (cr, 11-17/720r1)</vt:lpstr>
      <vt:lpstr>Straw-poll x (cr, 11-17/289r1)</vt:lpstr>
      <vt:lpstr>Straw-poll x (cr, 11-17/694r1)</vt:lpstr>
      <vt:lpstr>Straw-poll x (cr, 11-17/694r1)</vt:lpstr>
      <vt:lpstr>Straw-poll x (cr, 11-17/288r2)</vt:lpstr>
      <vt:lpstr>Straw-poll x (cr, 11-17/232r3)</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2200</cp:revision>
  <cp:lastPrinted>1998-02-10T13:28:06Z</cp:lastPrinted>
  <dcterms:created xsi:type="dcterms:W3CDTF">2007-04-17T18:10:23Z</dcterms:created>
  <dcterms:modified xsi:type="dcterms:W3CDTF">2017-05-09T05:43:33Z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