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393" r:id="rId3"/>
    <p:sldId id="324" r:id="rId4"/>
    <p:sldId id="352" r:id="rId5"/>
    <p:sldId id="317" r:id="rId6"/>
    <p:sldId id="544" r:id="rId7"/>
    <p:sldId id="545" r:id="rId8"/>
    <p:sldId id="546" r:id="rId9"/>
    <p:sldId id="547" r:id="rId10"/>
    <p:sldId id="548" r:id="rId11"/>
    <p:sldId id="549" r:id="rId12"/>
    <p:sldId id="433" r:id="rId13"/>
    <p:sldId id="435" r:id="rId14"/>
    <p:sldId id="416" r:id="rId15"/>
    <p:sldId id="552"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7" autoAdjust="0"/>
    <p:restoredTop sz="94660"/>
  </p:normalViewPr>
  <p:slideViewPr>
    <p:cSldViewPr>
      <p:cViewPr varScale="1">
        <p:scale>
          <a:sx n="70" d="100"/>
          <a:sy n="70" d="100"/>
        </p:scale>
        <p:origin x="-1380"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40332336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21507"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21508"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21509" name="Rectangle 7"/>
          <p:cNvSpPr>
            <a:spLocks noGrp="1" noChangeArrowheads="1"/>
          </p:cNvSpPr>
          <p:nvPr>
            <p:ph type="sldNum" sz="quarter" idx="5"/>
          </p:nvPr>
        </p:nvSpPr>
        <p:spPr>
          <a:noFill/>
        </p:spPr>
        <p:txBody>
          <a:bodyPr/>
          <a:lstStyle/>
          <a:p>
            <a:r>
              <a:rPr lang="en-US" altLang="en-US"/>
              <a:t>Page </a:t>
            </a:r>
            <a:fld id="{508F1927-16B4-4180-B71F-4D197F6F5849}" type="slidenum">
              <a:rPr lang="en-US" altLang="en-US"/>
              <a:pPr/>
              <a:t>10</a:t>
            </a:fld>
            <a:endParaRPr lang="en-US" altLang="en-US"/>
          </a:p>
        </p:txBody>
      </p:sp>
      <p:sp>
        <p:nvSpPr>
          <p:cNvPr id="21510" name="Rectangle 2"/>
          <p:cNvSpPr>
            <a:spLocks noGrp="1" noRot="1" noChangeAspect="1" noChangeArrowheads="1" noTextEdit="1"/>
          </p:cNvSpPr>
          <p:nvPr>
            <p:ph type="sldImg"/>
          </p:nvPr>
        </p:nvSpPr>
        <p:spPr>
          <a:xfrm>
            <a:off x="1149350" y="696913"/>
            <a:ext cx="4637088" cy="3478212"/>
          </a:xfrm>
          <a:ln/>
        </p:spPr>
      </p:sp>
      <p:sp>
        <p:nvSpPr>
          <p:cNvPr id="21511"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extLst>
      <p:ext uri="{BB962C8B-B14F-4D97-AF65-F5344CB8AC3E}">
        <p14:creationId xmlns="" xmlns:p14="http://schemas.microsoft.com/office/powerpoint/2010/main" val="3252385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205924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3315"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3316"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3317" name="Rectangle 7"/>
          <p:cNvSpPr>
            <a:spLocks noGrp="1" noChangeArrowheads="1"/>
          </p:cNvSpPr>
          <p:nvPr>
            <p:ph type="sldNum" sz="quarter" idx="5"/>
          </p:nvPr>
        </p:nvSpPr>
        <p:spPr>
          <a:noFill/>
        </p:spPr>
        <p:txBody>
          <a:bodyPr/>
          <a:lstStyle/>
          <a:p>
            <a:r>
              <a:rPr lang="en-US" altLang="en-US"/>
              <a:t>Page </a:t>
            </a:r>
            <a:fld id="{CFF2C6FD-8CCF-4D49-8113-2F9D19DEED48}" type="slidenum">
              <a:rPr lang="en-US" altLang="en-US"/>
              <a:pPr/>
              <a:t>6</a:t>
            </a:fld>
            <a:endParaRPr lang="en-US" altLang="en-US"/>
          </a:p>
        </p:txBody>
      </p:sp>
      <p:sp>
        <p:nvSpPr>
          <p:cNvPr id="1331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altLang="en-US" smtClean="0"/>
          </a:p>
        </p:txBody>
      </p:sp>
      <p:sp>
        <p:nvSpPr>
          <p:cNvPr id="13319"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 xmlns:p14="http://schemas.microsoft.com/office/powerpoint/2010/main" val="2009279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5363"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5364"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5365" name="Rectangle 7"/>
          <p:cNvSpPr>
            <a:spLocks noGrp="1" noChangeArrowheads="1"/>
          </p:cNvSpPr>
          <p:nvPr>
            <p:ph type="sldNum" sz="quarter" idx="5"/>
          </p:nvPr>
        </p:nvSpPr>
        <p:spPr>
          <a:noFill/>
        </p:spPr>
        <p:txBody>
          <a:bodyPr/>
          <a:lstStyle/>
          <a:p>
            <a:r>
              <a:rPr lang="en-US" altLang="en-US"/>
              <a:t>Page </a:t>
            </a:r>
            <a:fld id="{4E835643-6AD9-4E5B-85E2-A47ACB720E54}" type="slidenum">
              <a:rPr lang="en-US" altLang="en-US"/>
              <a:pPr/>
              <a:t>7</a:t>
            </a:fld>
            <a:endParaRPr lang="en-US" altLang="en-US"/>
          </a:p>
        </p:txBody>
      </p:sp>
      <p:sp>
        <p:nvSpPr>
          <p:cNvPr id="15366" name="Rectangle 2"/>
          <p:cNvSpPr>
            <a:spLocks noGrp="1" noRot="1" noChangeAspect="1" noChangeArrowheads="1" noTextEdit="1"/>
          </p:cNvSpPr>
          <p:nvPr>
            <p:ph type="sldImg"/>
          </p:nvPr>
        </p:nvSpPr>
        <p:spPr>
          <a:xfrm>
            <a:off x="1149350" y="696913"/>
            <a:ext cx="4637088" cy="3478212"/>
          </a:xfrm>
          <a:ln/>
        </p:spPr>
      </p:sp>
      <p:sp>
        <p:nvSpPr>
          <p:cNvPr id="15367"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extLst>
      <p:ext uri="{BB962C8B-B14F-4D97-AF65-F5344CB8AC3E}">
        <p14:creationId xmlns="" xmlns:p14="http://schemas.microsoft.com/office/powerpoint/2010/main" val="1844300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7411"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7412"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7413" name="Rectangle 7"/>
          <p:cNvSpPr>
            <a:spLocks noGrp="1" noChangeArrowheads="1"/>
          </p:cNvSpPr>
          <p:nvPr>
            <p:ph type="sldNum" sz="quarter" idx="5"/>
          </p:nvPr>
        </p:nvSpPr>
        <p:spPr>
          <a:noFill/>
        </p:spPr>
        <p:txBody>
          <a:bodyPr/>
          <a:lstStyle/>
          <a:p>
            <a:r>
              <a:rPr lang="en-US" altLang="en-US"/>
              <a:t>Page </a:t>
            </a:r>
            <a:fld id="{23B8EB1E-FFEA-4B50-BAE6-B1C4AF397FA2}" type="slidenum">
              <a:rPr lang="en-US" altLang="en-US"/>
              <a:pPr/>
              <a:t>8</a:t>
            </a:fld>
            <a:endParaRPr lang="en-US" altLang="en-US"/>
          </a:p>
        </p:txBody>
      </p:sp>
      <p:sp>
        <p:nvSpPr>
          <p:cNvPr id="17414" name="Rectangle 2"/>
          <p:cNvSpPr>
            <a:spLocks noGrp="1" noRot="1" noChangeAspect="1" noChangeArrowheads="1" noTextEdit="1"/>
          </p:cNvSpPr>
          <p:nvPr>
            <p:ph type="sldImg"/>
          </p:nvPr>
        </p:nvSpPr>
        <p:spPr>
          <a:xfrm>
            <a:off x="1154113" y="701675"/>
            <a:ext cx="4625975" cy="3468688"/>
          </a:xfrm>
          <a:ln/>
        </p:spPr>
      </p:sp>
      <p:sp>
        <p:nvSpPr>
          <p:cNvPr id="17415"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 xmlns:p14="http://schemas.microsoft.com/office/powerpoint/2010/main" val="39162957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9459"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9460"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9461" name="Rectangle 7"/>
          <p:cNvSpPr>
            <a:spLocks noGrp="1" noChangeArrowheads="1"/>
          </p:cNvSpPr>
          <p:nvPr>
            <p:ph type="sldNum" sz="quarter" idx="5"/>
          </p:nvPr>
        </p:nvSpPr>
        <p:spPr>
          <a:noFill/>
        </p:spPr>
        <p:txBody>
          <a:bodyPr/>
          <a:lstStyle/>
          <a:p>
            <a:r>
              <a:rPr lang="en-US" altLang="en-US"/>
              <a:t>Page </a:t>
            </a:r>
            <a:fld id="{B5AFA91C-AF41-4573-9513-4F872F99F4BB}" type="slidenum">
              <a:rPr lang="en-US" altLang="en-US"/>
              <a:pPr/>
              <a:t>9</a:t>
            </a:fld>
            <a:endParaRPr lang="en-US" altLang="en-US"/>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 xmlns:p14="http://schemas.microsoft.com/office/powerpoint/2010/main" val="2875688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2017</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2" y="304800"/>
            <a:ext cx="3398430"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802.11-17/0701r0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Ad Hoc PHY Session Mar 2017 Pre-Meeting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2017-05-04</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04596684"/>
              </p:ext>
            </p:extLst>
          </p:nvPr>
        </p:nvGraphicFramePr>
        <p:xfrm>
          <a:off x="652463" y="3419475"/>
          <a:ext cx="8396287" cy="2257425"/>
        </p:xfrm>
        <a:graphic>
          <a:graphicData uri="http://schemas.openxmlformats.org/presentationml/2006/ole">
            <p:oleObj spid="_x0000_s1081"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Slide Number Placeholder 4"/>
          <p:cNvSpPr>
            <a:spLocks noGrp="1"/>
          </p:cNvSpPr>
          <p:nvPr>
            <p:ph type="sldNum" sz="quarter" idx="12"/>
          </p:nvPr>
        </p:nvSpPr>
        <p:spPr>
          <a:noFill/>
        </p:spPr>
        <p:txBody>
          <a:bodyPr/>
          <a:lstStyle/>
          <a:p>
            <a:r>
              <a:rPr lang="en-US" altLang="en-US"/>
              <a:t>Slide </a:t>
            </a:r>
            <a:fld id="{649362F1-FD8B-4A7F-A578-92DE50CF8BBA}" type="slidenum">
              <a:rPr lang="en-US" altLang="en-US"/>
              <a:pPr/>
              <a:t>10</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20486"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20487" name="Rectangle 4"/>
          <p:cNvSpPr>
            <a:spLocks noChangeArrowheads="1"/>
          </p:cNvSpPr>
          <p:nvPr/>
        </p:nvSpPr>
        <p:spPr bwMode="auto">
          <a:xfrm>
            <a:off x="533400" y="15240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Tx/>
              <a:buChar char="•"/>
            </a:pPr>
            <a:r>
              <a:rPr lang="en-US" alt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Tx/>
              <a:buChar char="•"/>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indent="-228600">
              <a:lnSpc>
                <a:spcPct val="80000"/>
              </a:lnSpc>
              <a:spcBef>
                <a:spcPct val="20000"/>
              </a:spcBef>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altLang="en-US" sz="1000" b="1">
                <a:solidFill>
                  <a:srgbClr val="000099"/>
                </a:solidFill>
                <a:latin typeface="Arial" pitchFamily="34" charset="0"/>
              </a:rPr>
              <a:t>---------------------------------------------------------------   </a:t>
            </a:r>
            <a:endParaRPr lang="en-US" alt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See </a:t>
            </a:r>
            <a:r>
              <a:rPr lang="en-US" altLang="en-US" b="1" i="1">
                <a:solidFill>
                  <a:srgbClr val="000099"/>
                </a:solidFill>
                <a:latin typeface="Arial" pitchFamily="34" charset="0"/>
              </a:rPr>
              <a:t>IEEE-SA Standards Board Operations Manual</a:t>
            </a:r>
            <a:r>
              <a:rPr lang="en-US" altLang="en-US" b="1">
                <a:solidFill>
                  <a:srgbClr val="000099"/>
                </a:solidFill>
                <a:latin typeface="Arial" pitchFamily="34" charset="0"/>
              </a:rPr>
              <a:t>, clause 5.3.10 and </a:t>
            </a:r>
            <a:r>
              <a:rPr lang="en-GB" altLang="en-US" b="1">
                <a:solidFill>
                  <a:srgbClr val="000099"/>
                </a:solidFill>
                <a:latin typeface="Arial" pitchFamily="34" charset="0"/>
              </a:rPr>
              <a:t>“Promoting Competition and Innovation: What You Need to Know about the IEEE Standards Association's Antitrust and Competition Policy”</a:t>
            </a:r>
            <a:r>
              <a:rPr lang="en-US" altLang="en-US" b="1">
                <a:solidFill>
                  <a:srgbClr val="000099"/>
                </a:solidFill>
                <a:latin typeface="Arial" pitchFamily="34" charset="0"/>
              </a:rPr>
              <a:t> for more details.</a:t>
            </a:r>
          </a:p>
        </p:txBody>
      </p:sp>
      <p:sp>
        <p:nvSpPr>
          <p:cNvPr id="9" name="页脚占位符 5"/>
          <p:cNvSpPr>
            <a:spLocks noGrp="1"/>
          </p:cNvSpPr>
          <p:nvPr>
            <p:ph type="ftr" sz="quarter" idx="3"/>
          </p:nvPr>
        </p:nvSpPr>
        <p:spPr>
          <a:xfrm>
            <a:off x="7089291"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723900" y="1676400"/>
            <a:ext cx="7772400" cy="4572000"/>
          </a:xfrm>
        </p:spPr>
        <p:txBody>
          <a:bodyPr/>
          <a:lstStyle/>
          <a:p>
            <a:r>
              <a:rPr lang="en-US" altLang="zh-CN" sz="1600" smtClean="0"/>
              <a:t>All participation in IEEE 802 Working Group meetings is on an individual basis</a:t>
            </a:r>
          </a:p>
          <a:p>
            <a:pPr>
              <a:buFontTx/>
              <a:buNone/>
            </a:pPr>
            <a:r>
              <a:rPr lang="en-GB" sz="1400" i="1" smtClean="0"/>
              <a:t>•     Participants in the IEEE standards development individual process shall act based on their qualifications and experience. (</a:t>
            </a:r>
            <a:r>
              <a:rPr lang="en-GB" sz="1400" i="1" smtClean="0">
                <a:hlinkClick r:id="rId2"/>
              </a:rPr>
              <a:t>https://standards.ieee.org/develop/policies/bylaws/sb_bylaws.pdf</a:t>
            </a:r>
            <a:r>
              <a:rPr lang="en-GB" sz="1400" i="1" smtClean="0"/>
              <a:t>  section 5.2.1)</a:t>
            </a:r>
            <a:endParaRPr lang="en-US" altLang="zh-CN" sz="1400" smtClean="0"/>
          </a:p>
          <a:p>
            <a:pPr>
              <a:buFontTx/>
              <a:buNone/>
            </a:pPr>
            <a:r>
              <a:rPr lang="en-US" altLang="zh-CN" sz="1400" smtClean="0"/>
              <a:t>•    </a:t>
            </a:r>
            <a:r>
              <a:rPr lang="en-US" altLang="zh-CN" sz="1400" i="1" smtClean="0"/>
              <a:t>IEEE 802 </a:t>
            </a:r>
            <a:r>
              <a:rPr lang="en-GB" sz="1400" i="1" smtClean="0"/>
              <a:t>Working Group membership is by individual; “Working Group members shall participate in the consensus process in a manner consistent with their professional expert opinion as individuals, and not as organizational representatives”. (</a:t>
            </a:r>
            <a:r>
              <a:rPr lang="en-GB" sz="1400" i="1" u="sng" smtClean="0">
                <a:hlinkClick r:id="rId3"/>
              </a:rPr>
              <a:t>http://ieee802.org/PNP/approved/IEEE_802_WG_PandP_v19.pdf</a:t>
            </a:r>
            <a:r>
              <a:rPr lang="en-GB" sz="1400" i="1" smtClean="0"/>
              <a:t> section 4.2.1)</a:t>
            </a:r>
            <a:endParaRPr lang="en-US" altLang="zh-CN" sz="1400" smtClean="0"/>
          </a:p>
          <a:p>
            <a:r>
              <a:rPr lang="en-US" altLang="zh-CN" sz="140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sz="1400" smtClean="0"/>
              <a:t>You shall not direct the actions or votes of any other member of an IEEE 802 Working Group or retaliate against any other member for their actions or votes within IEEE 802 Working Group meetings, see </a:t>
            </a:r>
            <a:r>
              <a:rPr lang="en-US" altLang="zh-CN" sz="1400" u="sng" smtClean="0">
                <a:hlinkClick r:id="rId4"/>
              </a:rPr>
              <a:t>https://standards.ieee.org/develop/policies/bylaws/sb_bylaws.pdf </a:t>
            </a:r>
            <a:r>
              <a:rPr lang="en-US" altLang="zh-CN" sz="1400" smtClean="0"/>
              <a:t> section 5.2.1.3 and </a:t>
            </a:r>
            <a:r>
              <a:rPr lang="en-GB" sz="1400" u="sng" smtClean="0">
                <a:hlinkClick r:id="rId3"/>
              </a:rPr>
              <a:t>http://ieee802.org/PNP/approved/IEEE_802_WG_PandP_v19.pdf</a:t>
            </a:r>
            <a:r>
              <a:rPr lang="en-GB" sz="1400" smtClean="0"/>
              <a:t>  section 3.4.1, list item x</a:t>
            </a:r>
            <a:endParaRPr lang="en-US" altLang="zh-CN" sz="1400" smtClean="0"/>
          </a:p>
          <a:p>
            <a:pPr>
              <a:buFontTx/>
              <a:buNone/>
            </a:pPr>
            <a:r>
              <a:rPr lang="en-US" altLang="zh-CN" sz="1600" smtClean="0"/>
              <a:t>By participating in IEEE 802 meetings, you accept these requirements.  If you do not agree to these policies then you shall not participate.</a:t>
            </a:r>
          </a:p>
          <a:p>
            <a:endParaRPr lang="en-US" altLang="zh-CN" sz="1400" smtClean="0"/>
          </a:p>
        </p:txBody>
      </p:sp>
      <p:sp>
        <p:nvSpPr>
          <p:cNvPr id="22534" name="Slide Number Placeholder 4"/>
          <p:cNvSpPr>
            <a:spLocks noGrp="1"/>
          </p:cNvSpPr>
          <p:nvPr>
            <p:ph type="sldNum" sz="quarter" idx="12"/>
          </p:nvPr>
        </p:nvSpPr>
        <p:spPr>
          <a:noFill/>
        </p:spPr>
        <p:txBody>
          <a:bodyPr/>
          <a:lstStyle/>
          <a:p>
            <a:r>
              <a:rPr lang="en-US" altLang="en-US"/>
              <a:t>Slide </a:t>
            </a:r>
            <a:fld id="{28127B5F-53FB-4BB2-A137-E4010B9105CB}" type="slidenum">
              <a:rPr lang="en-US" altLang="en-US"/>
              <a:pPr/>
              <a:t>11</a:t>
            </a:fld>
            <a:endParaRPr lang="en-US" altLang="en-US"/>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a:t>
            </a:r>
            <a:r>
              <a:rPr lang="en-US" altLang="en-US" dirty="0" smtClean="0">
                <a:solidFill>
                  <a:srgbClr val="FF0000"/>
                </a:solidFill>
              </a:rPr>
              <a:t>30</a:t>
            </a:r>
            <a:r>
              <a:rPr lang="en-US" altLang="en-US" dirty="0" smtClean="0"/>
              <a:t>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
        <p:nvSpPr>
          <p:cNvPr id="8" name="Content Placeholder 2"/>
          <p:cNvSpPr>
            <a:spLocks noGrp="1"/>
          </p:cNvSpPr>
          <p:nvPr>
            <p:ph idx="1"/>
          </p:nvPr>
        </p:nvSpPr>
        <p:spPr>
          <a:xfrm>
            <a:off x="685800" y="1981200"/>
            <a:ext cx="7770813" cy="4113213"/>
          </a:xfrm>
        </p:spPr>
        <p:txBody>
          <a:bodyPr/>
          <a:lstStyle/>
          <a:p>
            <a:r>
              <a:rPr lang="en-US" altLang="en-US" sz="2000" dirty="0" smtClean="0"/>
              <a:t>May 5</a:t>
            </a:r>
            <a:r>
              <a:rPr lang="en-US" altLang="en-US" sz="2000" baseline="30000" dirty="0" smtClean="0"/>
              <a:t>th </a:t>
            </a:r>
            <a:r>
              <a:rPr lang="en-US" altLang="en-US" sz="2000" dirty="0" smtClean="0"/>
              <a:t>, 2017,  Friday </a:t>
            </a:r>
            <a:r>
              <a:rPr lang="en-US" altLang="en-US" sz="2000" dirty="0"/>
              <a:t>(9:00 am – </a:t>
            </a:r>
            <a:r>
              <a:rPr lang="en-US" altLang="en-US" sz="2000" dirty="0" smtClean="0"/>
              <a:t>4:00 </a:t>
            </a:r>
            <a:r>
              <a:rPr lang="en-US" altLang="en-US" sz="2000" dirty="0"/>
              <a:t>pm)</a:t>
            </a:r>
          </a:p>
          <a:p>
            <a:pPr lvl="1"/>
            <a:r>
              <a:rPr lang="en-US" altLang="en-US" sz="1800" dirty="0" smtClean="0"/>
              <a:t>Call for submission</a:t>
            </a:r>
          </a:p>
          <a:p>
            <a:pPr lvl="1"/>
            <a:r>
              <a:rPr lang="en-US" altLang="en-US" sz="1800" dirty="0" smtClean="0"/>
              <a:t>Set agenda</a:t>
            </a:r>
          </a:p>
          <a:p>
            <a:pPr lvl="1"/>
            <a:r>
              <a:rPr lang="en-US" altLang="en-US" sz="1800" dirty="0" smtClean="0"/>
              <a:t>Comment Resolutions</a:t>
            </a:r>
          </a:p>
          <a:p>
            <a:pPr lvl="1"/>
            <a:r>
              <a:rPr lang="en-US" altLang="en-US" sz="1800" dirty="0" smtClean="0"/>
              <a:t>Adjourn</a:t>
            </a:r>
            <a:endParaRPr lang="en-US" altLang="en-US" sz="1800" dirty="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(pre-meeting 1/2)</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1411288" y="1265953"/>
            <a:ext cx="5867400" cy="1323439"/>
          </a:xfrm>
          <a:prstGeom prst="rect">
            <a:avLst/>
          </a:prstGeom>
          <a:noFill/>
        </p:spPr>
        <p:txBody>
          <a:bodyPr wrap="square" rtlCol="0">
            <a:spAutoFit/>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    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
        <p:nvSpPr>
          <p:cNvPr id="2" name="Rectangle 1"/>
          <p:cNvSpPr/>
          <p:nvPr/>
        </p:nvSpPr>
        <p:spPr>
          <a:xfrm>
            <a:off x="609600" y="2673727"/>
            <a:ext cx="8077200" cy="3422273"/>
          </a:xfrm>
          <a:prstGeom prst="rect">
            <a:avLst/>
          </a:prstGeom>
        </p:spPr>
        <p:txBody>
          <a:bodyPr wrap="square">
            <a:normAutofit fontScale="92500" lnSpcReduction="20000"/>
          </a:bodyPr>
          <a:lstStyle/>
          <a:p>
            <a:pPr marL="171450" indent="-171450">
              <a:buFont typeface="Arial" panose="020B0604020202020204" pitchFamily="34" charset="0"/>
              <a:buChar char="•"/>
            </a:pPr>
            <a:r>
              <a:rPr lang="en-US" altLang="zh-CN" sz="1600" dirty="0" smtClean="0"/>
              <a:t>11-17-0288-01-00ax-crs-on-he-sig-b-28-3-10-8-4-5-part-1 (</a:t>
            </a:r>
            <a:r>
              <a:rPr lang="en-US" altLang="zh-CN" sz="1600" dirty="0" err="1" smtClean="0"/>
              <a:t>Yujin</a:t>
            </a:r>
            <a:r>
              <a:rPr lang="en-US" altLang="zh-CN" sz="1600" dirty="0" smtClean="0"/>
              <a:t>)</a:t>
            </a:r>
          </a:p>
          <a:p>
            <a:pPr marL="171450" indent="-171450">
              <a:buFont typeface="Arial" panose="020B0604020202020204" pitchFamily="34" charset="0"/>
              <a:buChar char="•"/>
            </a:pPr>
            <a:r>
              <a:rPr lang="en-US" altLang="zh-CN" sz="1600" dirty="0" smtClean="0"/>
              <a:t>11-17-0289-01-00ax-crs-on-he-sig-b-terminologies-on-28-3-10-8-1-3 (</a:t>
            </a:r>
            <a:r>
              <a:rPr lang="en-US" altLang="zh-CN" sz="1600" dirty="0" err="1" smtClean="0"/>
              <a:t>Yujin</a:t>
            </a:r>
            <a:r>
              <a:rPr lang="en-US" altLang="zh-CN" sz="1600" dirty="0" smtClean="0"/>
              <a:t>)</a:t>
            </a:r>
            <a:endParaRPr lang="en-US" altLang="zh-CN" sz="1600" dirty="0" smtClean="0"/>
          </a:p>
          <a:p>
            <a:pPr marL="171450" indent="-171450">
              <a:buFont typeface="Arial" panose="020B0604020202020204" pitchFamily="34" charset="0"/>
              <a:buChar char="•"/>
            </a:pPr>
            <a:r>
              <a:rPr lang="en-US" altLang="zh-CN" sz="1600" dirty="0" smtClean="0"/>
              <a:t>11-17-0290-03-00ax-crs-on-tx-specification (</a:t>
            </a:r>
            <a:r>
              <a:rPr lang="en-US" altLang="zh-CN" sz="1600" dirty="0" err="1" smtClean="0"/>
              <a:t>Yujin</a:t>
            </a:r>
            <a:r>
              <a:rPr lang="en-US" altLang="zh-CN" sz="1600" dirty="0" smtClean="0"/>
              <a:t>)</a:t>
            </a:r>
          </a:p>
          <a:p>
            <a:pPr marL="171450" indent="-171450">
              <a:buFont typeface="Arial" panose="020B0604020202020204" pitchFamily="34" charset="0"/>
              <a:buChar char="•"/>
            </a:pPr>
            <a:r>
              <a:rPr lang="en-US" altLang="zh-CN" sz="1600" dirty="0" smtClean="0"/>
              <a:t>11-17-0044-04-00ax-NDP-Short-Feedback-Design (Ron)</a:t>
            </a:r>
          </a:p>
          <a:p>
            <a:pPr marL="171450" indent="-171450">
              <a:buFont typeface="Arial" panose="020B0604020202020204" pitchFamily="34" charset="0"/>
              <a:buChar char="•"/>
            </a:pPr>
            <a:r>
              <a:rPr lang="en-US" altLang="zh-CN" sz="1600" dirty="0" smtClean="0"/>
              <a:t>11-17-0532-00-00ax-lb225-cr-phy_miscellaneous_part1 (</a:t>
            </a:r>
            <a:r>
              <a:rPr lang="en-US" altLang="zh-CN" sz="1600" dirty="0" err="1" smtClean="0"/>
              <a:t>Yongho</a:t>
            </a:r>
            <a:r>
              <a:rPr lang="en-US" altLang="zh-CN" sz="1600" dirty="0" smtClean="0"/>
              <a:t>)</a:t>
            </a:r>
          </a:p>
          <a:p>
            <a:pPr marL="171450" indent="-171450">
              <a:buFont typeface="Arial" panose="020B0604020202020204" pitchFamily="34" charset="0"/>
              <a:buChar char="•"/>
            </a:pPr>
            <a:r>
              <a:rPr lang="en-US" altLang="zh-CN" sz="1600" dirty="0" smtClean="0"/>
              <a:t>11-17-0608-00-00ax-crs-on-28-3-6-7 (</a:t>
            </a:r>
            <a:r>
              <a:rPr lang="en-US" altLang="zh-CN" sz="1600" dirty="0" err="1" smtClean="0"/>
              <a:t>Yujin</a:t>
            </a:r>
            <a:r>
              <a:rPr lang="en-US" altLang="zh-CN" sz="1600" dirty="0" smtClean="0"/>
              <a:t>)</a:t>
            </a:r>
          </a:p>
          <a:p>
            <a:pPr marL="171450" indent="-171450">
              <a:buFont typeface="Arial" panose="020B0604020202020204" pitchFamily="34" charset="0"/>
              <a:buChar char="•"/>
            </a:pPr>
            <a:r>
              <a:rPr lang="en-US" altLang="zh-CN" sz="1600" u="sng" dirty="0" smtClean="0"/>
              <a:t>11-17-0614 LB225-PHY-CR-28.3.3 (</a:t>
            </a:r>
            <a:r>
              <a:rPr lang="en-US" altLang="zh-CN" sz="1600" u="sng" dirty="0" err="1" smtClean="0"/>
              <a:t>Junghoon</a:t>
            </a:r>
            <a:r>
              <a:rPr lang="en-US" altLang="zh-CN" sz="1600" u="sng" dirty="0" smtClean="0"/>
              <a:t>)</a:t>
            </a:r>
          </a:p>
          <a:p>
            <a:pPr marL="171450" indent="-171450">
              <a:buFont typeface="Arial" panose="020B0604020202020204" pitchFamily="34" charset="0"/>
              <a:buChar char="•"/>
            </a:pPr>
            <a:r>
              <a:rPr lang="en-US" altLang="zh-CN" sz="1600" dirty="0" smtClean="0"/>
              <a:t>11-17-0648-00-00ax-cr-on-he-sig-a (Ron)</a:t>
            </a:r>
          </a:p>
          <a:p>
            <a:pPr marL="171450" indent="-171450">
              <a:buFont typeface="Arial" panose="020B0604020202020204" pitchFamily="34" charset="0"/>
              <a:buChar char="•"/>
            </a:pPr>
            <a:r>
              <a:rPr lang="en-US" altLang="zh-CN" sz="1600" dirty="0" smtClean="0"/>
              <a:t>11-17-0663 CR on 28.3.3.2 (</a:t>
            </a:r>
            <a:r>
              <a:rPr lang="en-US" altLang="zh-CN" sz="1600" dirty="0" err="1" smtClean="0"/>
              <a:t>Jinsoo</a:t>
            </a:r>
            <a:r>
              <a:rPr lang="en-US" altLang="zh-CN" sz="1600" dirty="0" smtClean="0"/>
              <a:t>)</a:t>
            </a:r>
          </a:p>
          <a:p>
            <a:pPr marL="171450" indent="-171450">
              <a:buFont typeface="Arial" panose="020B0604020202020204" pitchFamily="34" charset="0"/>
              <a:buChar char="•"/>
            </a:pPr>
            <a:r>
              <a:rPr lang="en-US" altLang="zh-CN" sz="1600" u="sng" dirty="0" smtClean="0"/>
              <a:t>11-17-0664 CR on 28.3.3.7, 28.3.3.9 and 28.3.3.10 (</a:t>
            </a:r>
            <a:r>
              <a:rPr lang="en-US" altLang="zh-CN" sz="1600" u="sng" dirty="0" err="1" smtClean="0"/>
              <a:t>Jinsoo</a:t>
            </a:r>
            <a:r>
              <a:rPr lang="en-US" altLang="zh-CN" sz="1600" u="sng" dirty="0" smtClean="0"/>
              <a:t>)</a:t>
            </a:r>
          </a:p>
          <a:p>
            <a:pPr marL="171450" indent="-171450">
              <a:buFont typeface="Arial" panose="020B0604020202020204" pitchFamily="34" charset="0"/>
              <a:buChar char="•"/>
            </a:pPr>
            <a:r>
              <a:rPr lang="en-US" altLang="zh-CN" sz="1600" dirty="0" smtClean="0"/>
              <a:t>11-17-0678-00 -00ax-Discussion of CID 9021 (</a:t>
            </a:r>
            <a:r>
              <a:rPr lang="en-US" altLang="zh-CN" sz="1600" dirty="0" err="1" smtClean="0"/>
              <a:t>Sigurd</a:t>
            </a:r>
            <a:r>
              <a:rPr lang="en-US" altLang="zh-CN" sz="1600" dirty="0" smtClean="0"/>
              <a:t>)</a:t>
            </a:r>
          </a:p>
          <a:p>
            <a:pPr marL="171450" indent="-171450">
              <a:buFont typeface="Arial" panose="020B0604020202020204" pitchFamily="34" charset="0"/>
              <a:buChar char="•"/>
            </a:pPr>
            <a:r>
              <a:rPr lang="en-US" altLang="zh-CN" sz="1600" dirty="0" smtClean="0"/>
              <a:t>11-17-0690-00-00ax-crs-on-28-3-10-7-3 (</a:t>
            </a:r>
            <a:r>
              <a:rPr lang="en-US" altLang="zh-CN" sz="1600" dirty="0" err="1" smtClean="0"/>
              <a:t>Yujin</a:t>
            </a:r>
            <a:r>
              <a:rPr lang="en-US" altLang="zh-CN" sz="1600" dirty="0" smtClean="0"/>
              <a:t>)</a:t>
            </a:r>
          </a:p>
          <a:p>
            <a:pPr marL="171450" indent="-171450">
              <a:buFont typeface="Arial" panose="020B0604020202020204" pitchFamily="34" charset="0"/>
              <a:buChar char="•"/>
            </a:pPr>
            <a:r>
              <a:rPr lang="en-US" altLang="zh-CN" sz="1600" u="sng" dirty="0" smtClean="0"/>
              <a:t>11-17-0694 CRs for packet extension in 28.3.12 (</a:t>
            </a:r>
            <a:r>
              <a:rPr lang="en-US" altLang="zh-CN" sz="1600" u="sng" dirty="0" err="1" smtClean="0"/>
              <a:t>Sungeun</a:t>
            </a:r>
            <a:r>
              <a:rPr lang="en-US" altLang="zh-CN" sz="1600" u="sng" dirty="0" smtClean="0"/>
              <a:t>)</a:t>
            </a:r>
          </a:p>
          <a:p>
            <a:pPr marL="171450" indent="-171450">
              <a:buFont typeface="Arial" panose="020B0604020202020204" pitchFamily="34" charset="0"/>
              <a:buChar char="•"/>
            </a:pPr>
            <a:r>
              <a:rPr lang="en-US" altLang="zh-CN" sz="1600" u="sng" dirty="0" smtClean="0"/>
              <a:t>11-17-0698 CRS on Miscellaneous PHY CIDs (Bin)</a:t>
            </a:r>
          </a:p>
          <a:p>
            <a:pPr marL="171450" indent="-171450">
              <a:buFont typeface="Arial" panose="020B0604020202020204" pitchFamily="34" charset="0"/>
              <a:buChar char="•"/>
            </a:pPr>
            <a:r>
              <a:rPr lang="en-US" altLang="zh-CN" sz="1600" u="sng" dirty="0" smtClean="0"/>
              <a:t>11-17-0699 Comment Resolutions on Clause 28.3.15 (SU-MIMO and DL MU-MIMO </a:t>
            </a:r>
            <a:r>
              <a:rPr lang="en-US" altLang="zh-CN" sz="1600" u="sng" dirty="0" err="1" smtClean="0"/>
              <a:t>beamforming</a:t>
            </a:r>
            <a:r>
              <a:rPr lang="en-US" altLang="zh-CN" sz="1600" u="sng" dirty="0" smtClean="0"/>
              <a:t>) (</a:t>
            </a:r>
            <a:r>
              <a:rPr lang="en-US" altLang="zh-CN" sz="1600" u="sng" dirty="0" err="1" smtClean="0"/>
              <a:t>Kome</a:t>
            </a:r>
            <a:r>
              <a:rPr lang="en-US" altLang="zh-CN" sz="1600" u="sng" dirty="0" smtClean="0"/>
              <a:t>)</a:t>
            </a:r>
          </a:p>
          <a:p>
            <a:pPr marL="171450" indent="-171450">
              <a:buFont typeface="Arial" panose="020B0604020202020204" pitchFamily="34" charset="0"/>
              <a:buChar char="•"/>
            </a:pPr>
            <a:r>
              <a:rPr lang="en-US" altLang="zh-CN" sz="1600" u="sng" dirty="0" smtClean="0"/>
              <a:t>11-17-0711 </a:t>
            </a:r>
            <a:r>
              <a:rPr lang="en-US" altLang="zh-CN" sz="1400" u="sng" dirty="0" smtClean="0"/>
              <a:t>CR for PHY-</a:t>
            </a:r>
            <a:r>
              <a:rPr lang="en-US" altLang="zh-CN" sz="1400" u="sng" dirty="0" err="1" smtClean="0"/>
              <a:t>CCA.indication</a:t>
            </a:r>
            <a:r>
              <a:rPr lang="en-US" altLang="zh-CN" sz="1400" u="sng" dirty="0" smtClean="0"/>
              <a:t> </a:t>
            </a:r>
            <a:r>
              <a:rPr lang="en-US" altLang="zh-CN" sz="1600" u="sng" dirty="0" smtClean="0"/>
              <a:t>(</a:t>
            </a:r>
            <a:r>
              <a:rPr lang="en-US" altLang="zh-CN" sz="1600" u="sng" dirty="0" err="1" smtClean="0"/>
              <a:t>Rojan</a:t>
            </a:r>
            <a:r>
              <a:rPr lang="en-US" altLang="zh-CN" sz="1600" u="sng" dirty="0" smtClean="0"/>
              <a:t>)</a:t>
            </a:r>
            <a:endParaRPr lang="en-US" altLang="zh-CN" sz="1600" u="sng" dirty="0" smtClean="0"/>
          </a:p>
          <a:p>
            <a:pPr marL="171450" indent="-171450">
              <a:buFont typeface="Arial" panose="020B0604020202020204" pitchFamily="34" charset="0"/>
              <a:buChar char="•"/>
            </a:pPr>
            <a:endParaRPr lang="en-US" altLang="zh-CN" sz="16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(11-17/</a:t>
            </a:r>
            <a:r>
              <a:rPr lang="en-US" altLang="zh-CN" dirty="0" err="1" smtClean="0"/>
              <a:t>xxxry</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the proposed comment resolution to the following CIDs and the corresponding spec text modification as in 11-17/</a:t>
            </a:r>
            <a:r>
              <a:rPr lang="en-US" altLang="zh-CN" dirty="0" err="1" smtClean="0"/>
              <a:t>xxxry</a:t>
            </a:r>
            <a:r>
              <a:rPr lang="en-US" altLang="zh-CN" dirty="0" smtClean="0"/>
              <a:t>?</a:t>
            </a:r>
          </a:p>
          <a:p>
            <a:pPr lvl="1"/>
            <a:r>
              <a:rPr lang="en-US" altLang="zh-CN" dirty="0" smtClean="0"/>
              <a:t>CID </a:t>
            </a:r>
            <a:r>
              <a:rPr lang="en-GB" dirty="0" smtClean="0"/>
              <a:t>xxx</a:t>
            </a:r>
          </a:p>
          <a:p>
            <a:pPr lvl="1"/>
            <a:endParaRPr lang="en-GB" altLang="zh-CN" dirty="0" smtClean="0"/>
          </a:p>
          <a:p>
            <a:pPr lvl="1"/>
            <a:endParaRPr lang="en-GB" altLang="zh-CN" dirty="0" smtClean="0"/>
          </a:p>
          <a:p>
            <a:pPr lvl="1"/>
            <a:endParaRPr lang="en-US" altLang="zh-CN" dirty="0" smtClean="0"/>
          </a:p>
          <a:p>
            <a:pPr>
              <a:buNone/>
            </a:pPr>
            <a:r>
              <a:rPr lang="en-US" altLang="zh-CN" dirty="0" smtClean="0"/>
              <a:t>SP:</a:t>
            </a:r>
          </a:p>
          <a:p>
            <a:pPr>
              <a:buNone/>
            </a:pPr>
            <a:endParaRPr lang="en-US" altLang="zh-CN" dirty="0" smtClean="0">
              <a:solidFill>
                <a:srgbClr val="00B050"/>
              </a:solidFill>
            </a:endParaRPr>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extLst>
      <p:ext uri="{BB962C8B-B14F-4D97-AF65-F5344CB8AC3E}">
        <p14:creationId xmlns="" xmlns:p14="http://schemas.microsoft.com/office/powerpoint/2010/main" val="530693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Ad Hoc</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Footer Placeholder 5"/>
          <p:cNvSpPr>
            <a:spLocks noGrp="1" noChangeArrowheads="1"/>
          </p:cNvSpPr>
          <p:nvPr>
            <p:ph type="ftr" sz="quarter" idx="3"/>
          </p:nvPr>
        </p:nvSpPr>
        <p:spPr bwMode="auto">
          <a:xfrm>
            <a:off x="7322373" y="6475413"/>
            <a:ext cx="1221552" cy="36933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a:t>
            </a:r>
            <a:r>
              <a:rPr lang="en-US" dirty="0"/>
              <a:t>et al</a:t>
            </a:r>
          </a:p>
          <a:p>
            <a:pPr>
              <a:defRPr/>
            </a:pP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 for the week</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Comment resolution presentations approved by 802.11ax for presentation in this week, and related straw polls</a:t>
            </a:r>
            <a:endParaRPr lang="en-CA" altLang="en-US" sz="1600" dirty="0" smtClean="0"/>
          </a:p>
        </p:txBody>
      </p:sp>
      <p:sp>
        <p:nvSpPr>
          <p:cNvPr id="6" name="矩形 5"/>
          <p:cNvSpPr/>
          <p:nvPr/>
        </p:nvSpPr>
        <p:spPr>
          <a:xfrm>
            <a:off x="7278446" y="6477000"/>
            <a:ext cx="1503938"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r>
              <a:rPr lang="en-US" dirty="0"/>
              <a:t> , et al</a:t>
            </a:r>
            <a:endParaRPr lang="en-US" altLang="en-US" dirty="0" smtClean="0">
              <a:latin typeface="Arial" pitchFamily="34" charset="0"/>
            </a:endParaRPr>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a:t>
            </a:r>
          </a:p>
        </p:txBody>
      </p:sp>
      <p:sp>
        <p:nvSpPr>
          <p:cNvPr id="12295" name="Rectangle 3"/>
          <p:cNvSpPr>
            <a:spLocks noGrp="1" noChangeArrowheads="1"/>
          </p:cNvSpPr>
          <p:nvPr>
            <p:ph type="body" idx="4294967295"/>
          </p:nvPr>
        </p:nvSpPr>
        <p:spPr>
          <a:xfrm>
            <a:off x="304800" y="2895600"/>
            <a:ext cx="8686800" cy="2971800"/>
          </a:xfrm>
        </p:spPr>
        <p:txBody>
          <a:bodyPr/>
          <a:lstStyle/>
          <a:p>
            <a:r>
              <a:rPr lang="en-US" altLang="en-US" dirty="0"/>
              <a:t>Please announce your affiliation when you first address the group during a meeting </a:t>
            </a:r>
            <a:r>
              <a:rPr lang="en-US" altLang="en-US" dirty="0" smtClean="0"/>
              <a:t>slot</a:t>
            </a:r>
          </a:p>
          <a:p>
            <a:pPr lvl="1"/>
            <a:endParaRPr lang="en-US" altLang="en-US" dirty="0" smtClean="0"/>
          </a:p>
        </p:txBody>
      </p:sp>
      <p:sp>
        <p:nvSpPr>
          <p:cNvPr id="9"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r>
              <a:rPr lang="en-US" altLang="en-US"/>
              <a:t>Slide </a:t>
            </a:r>
            <a:fld id="{FDDB0A93-1FD0-4423-87E1-C2C026CAD9F9}" type="slidenum">
              <a:rPr lang="en-US" altLang="en-US"/>
              <a:pPr/>
              <a:t>6</a:t>
            </a:fld>
            <a:endParaRPr lang="en-US" altLang="en-US"/>
          </a:p>
        </p:txBody>
      </p:sp>
      <p:sp>
        <p:nvSpPr>
          <p:cNvPr id="12293"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solidFill>
                  <a:schemeClr val="accent2"/>
                </a:solidFill>
              </a:rPr>
              <a:t>Instructions for the WG Chair</a:t>
            </a:r>
          </a:p>
        </p:txBody>
      </p:sp>
      <p:sp>
        <p:nvSpPr>
          <p:cNvPr id="12294"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 typeface="Monotype Sorts"/>
              <a:buNone/>
            </a:pPr>
            <a:r>
              <a:rPr lang="en-US" altLang="en-US" sz="800" b="0" smtClean="0"/>
              <a:t>	</a:t>
            </a:r>
            <a:r>
              <a:rPr lang="en-US" altLang="en-US" sz="180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smtClean="0">
                <a:solidFill>
                  <a:schemeClr val="accent2"/>
                </a:solidFill>
              </a:rPr>
              <a:t>Show slides #1 through #4 of this presentation</a:t>
            </a:r>
          </a:p>
          <a:p>
            <a:pPr lvl="1">
              <a:lnSpc>
                <a:spcPct val="80000"/>
              </a:lnSpc>
              <a:buFont typeface="Arial" pitchFamily="34" charset="0"/>
              <a:buChar char="•"/>
            </a:pPr>
            <a:r>
              <a:rPr lang="en-US" altLang="en-US" sz="1400" b="1" smtClean="0">
                <a:solidFill>
                  <a:schemeClr val="accent2"/>
                </a:solidFill>
              </a:rPr>
              <a:t>Advise the WG attendees that:</a:t>
            </a:r>
            <a:r>
              <a:rPr lang="en-US" altLang="en-US" sz="1400" smtClean="0">
                <a:solidFill>
                  <a:schemeClr val="accent2"/>
                </a:solidFill>
              </a:rPr>
              <a:t> </a:t>
            </a:r>
          </a:p>
          <a:p>
            <a:pPr lvl="2">
              <a:lnSpc>
                <a:spcPct val="80000"/>
              </a:lnSpc>
            </a:pPr>
            <a:r>
              <a:rPr lang="en-US" altLang="en-US" sz="1400" smtClean="0">
                <a:solidFill>
                  <a:schemeClr val="accent2"/>
                </a:solidFill>
              </a:rPr>
              <a:t>The IEEE’s patent policy is described in Clause 6 of the </a:t>
            </a:r>
            <a:r>
              <a:rPr lang="en-US" altLang="en-US" sz="1400" i="1" smtClean="0">
                <a:solidFill>
                  <a:schemeClr val="accent2"/>
                </a:solidFill>
              </a:rPr>
              <a:t>IEEE-SA Standards Board Bylaws</a:t>
            </a:r>
            <a:r>
              <a:rPr lang="en-US" altLang="en-US" sz="1400" smtClean="0">
                <a:solidFill>
                  <a:schemeClr val="accent2"/>
                </a:solidFill>
              </a:rPr>
              <a:t>;</a:t>
            </a:r>
          </a:p>
          <a:p>
            <a:pPr lvl="2">
              <a:lnSpc>
                <a:spcPct val="80000"/>
              </a:lnSpc>
            </a:pPr>
            <a:r>
              <a:rPr lang="en-US" altLang="en-US" sz="140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accent2"/>
                </a:solidFill>
              </a:rPr>
            </a:br>
            <a:endParaRPr lang="en-US" altLang="en-US" sz="1400" smtClean="0">
              <a:solidFill>
                <a:schemeClr val="accent2"/>
              </a:solidFill>
            </a:endParaRPr>
          </a:p>
          <a:p>
            <a:pPr lvl="1">
              <a:lnSpc>
                <a:spcPct val="20000"/>
              </a:lnSpc>
              <a:buFont typeface="Arial" pitchFamily="34" charset="0"/>
              <a:buChar char="•"/>
            </a:pPr>
            <a:r>
              <a:rPr lang="en-US" altLang="en-US" sz="1400" b="1" smtClean="0">
                <a:solidFill>
                  <a:schemeClr val="accent2"/>
                </a:solidFill>
              </a:rPr>
              <a:t>Instruct the WG Secretary to record in the minutes of the relevant WG meeting:</a:t>
            </a:r>
            <a:r>
              <a:rPr lang="en-US" altLang="en-US" sz="900" smtClean="0">
                <a:solidFill>
                  <a:schemeClr val="accent2"/>
                </a:solidFill>
              </a:rPr>
              <a:t> </a:t>
            </a:r>
          </a:p>
          <a:p>
            <a:pPr lvl="2">
              <a:lnSpc>
                <a:spcPct val="80000"/>
              </a:lnSpc>
            </a:pPr>
            <a:r>
              <a:rPr lang="en-US" altLang="en-US" sz="1400" smtClean="0">
                <a:solidFill>
                  <a:schemeClr val="accent2"/>
                </a:solidFill>
              </a:rPr>
              <a:t>That the foregoing information was provided and that slides 1 through 4 (and this slide 0, if applicable) were shown; </a:t>
            </a:r>
          </a:p>
          <a:p>
            <a:pPr lvl="2">
              <a:lnSpc>
                <a:spcPct val="80000"/>
              </a:lnSpc>
            </a:pPr>
            <a:r>
              <a:rPr lang="en-US" altLang="en-US" sz="140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smtClean="0">
              <a:solidFill>
                <a:schemeClr val="accent2"/>
              </a:solidFill>
            </a:endParaRPr>
          </a:p>
          <a:p>
            <a:pPr lvl="1">
              <a:lnSpc>
                <a:spcPct val="80000"/>
              </a:lnSpc>
              <a:spcBef>
                <a:spcPct val="5000"/>
              </a:spcBef>
              <a:buFont typeface="Arial" pitchFamily="34" charset="0"/>
              <a:buChar char="•"/>
            </a:pPr>
            <a:r>
              <a:rPr lang="en-US" altLang="en-US" sz="140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solidFill>
                  <a:schemeClr val="accent2"/>
                </a:solidFill>
              </a:rPr>
              <a:t>It is recommended that the WG chair review the guidance in </a:t>
            </a:r>
            <a:r>
              <a:rPr lang="en-US" altLang="en-US" sz="1400" i="1" smtClean="0">
                <a:solidFill>
                  <a:schemeClr val="accent2"/>
                </a:solidFill>
              </a:rPr>
              <a:t>IEEE-SA Standards Board Operations Manual</a:t>
            </a:r>
            <a:r>
              <a:rPr lang="en-US" altLang="en-US" sz="140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smtClean="0">
              <a:solidFill>
                <a:schemeClr val="accent2"/>
              </a:solidFill>
            </a:endParaRPr>
          </a:p>
          <a:p>
            <a:pPr lvl="1">
              <a:lnSpc>
                <a:spcPct val="80000"/>
              </a:lnSpc>
              <a:spcBef>
                <a:spcPct val="5000"/>
              </a:spcBef>
              <a:buFont typeface="Monotype Sorts"/>
              <a:buNone/>
            </a:pPr>
            <a:r>
              <a:rPr lang="en-US" altLang="en-US" sz="1200" smtClean="0">
                <a:solidFill>
                  <a:schemeClr val="accent2"/>
                </a:solidFill>
              </a:rPr>
              <a:t>	Note: </a:t>
            </a:r>
            <a:r>
              <a:rPr lang="en-US" altLang="en-US" sz="1200" b="1" smtClean="0">
                <a:solidFill>
                  <a:schemeClr val="accent2"/>
                </a:solidFill>
              </a:rPr>
              <a:t>WG</a:t>
            </a:r>
            <a:r>
              <a:rPr lang="en-US" altLang="en-US" sz="120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smtClean="0"/>
          </a:p>
        </p:txBody>
      </p:sp>
      <p:sp>
        <p:nvSpPr>
          <p:cNvPr id="12295" name="Text Box 5"/>
          <p:cNvSpPr txBox="1">
            <a:spLocks noChangeArrowheads="1"/>
          </p:cNvSpPr>
          <p:nvPr/>
        </p:nvSpPr>
        <p:spPr bwMode="auto">
          <a:xfrm>
            <a:off x="1752600" y="6400800"/>
            <a:ext cx="1914525" cy="304800"/>
          </a:xfrm>
          <a:prstGeom prst="rect">
            <a:avLst/>
          </a:prstGeom>
          <a:noFill/>
          <a:ln w="9525">
            <a:noFill/>
            <a:miter lim="800000"/>
            <a:headEnd/>
            <a:tailEnd/>
          </a:ln>
        </p:spPr>
        <p:txBody>
          <a:bodyPr wrap="none">
            <a:spAutoFit/>
          </a:bodyPr>
          <a:lstStyle/>
          <a:p>
            <a:r>
              <a:rPr lang="en-US" altLang="en-US" sz="1400" b="1"/>
              <a:t>(Optional to be shown)</a:t>
            </a:r>
          </a:p>
        </p:txBody>
      </p:sp>
      <p:sp>
        <p:nvSpPr>
          <p:cNvPr id="9"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p:spPr>
        <p:txBody>
          <a:bodyPr/>
          <a:lstStyle/>
          <a:p>
            <a:r>
              <a:rPr lang="en-US" altLang="en-US"/>
              <a:t>Slide </a:t>
            </a:r>
            <a:fld id="{08495EE1-B42A-450B-8D38-843966DE57BD}" type="slidenum">
              <a:rPr lang="en-US" altLang="en-US"/>
              <a:pPr/>
              <a:t>7</a:t>
            </a:fld>
            <a:endParaRPr lang="en-US" altLang="en-US"/>
          </a:p>
        </p:txBody>
      </p:sp>
      <p:sp>
        <p:nvSpPr>
          <p:cNvPr id="1434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1434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altLang="en-US" sz="2000" b="1" u="sng">
              <a:solidFill>
                <a:schemeClr val="tx2"/>
              </a:solidFill>
              <a:latin typeface="Helvetica" pitchFamily="34" charset="0"/>
            </a:endParaRPr>
          </a:p>
        </p:txBody>
      </p:sp>
      <p:sp>
        <p:nvSpPr>
          <p:cNvPr id="14343"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pPr>
            <a:r>
              <a:rPr lang="en-US" altLang="en-US" sz="1600" b="1">
                <a:solidFill>
                  <a:schemeClr val="accent2"/>
                </a:solidFill>
              </a:rPr>
              <a:t>All participants in this meeting have certain obligations under the IEEE-SA Patent Policy. </a:t>
            </a:r>
          </a:p>
          <a:p>
            <a:pPr marL="742950" lvl="1" indent="-285750">
              <a:spcBef>
                <a:spcPct val="20000"/>
              </a:spcBef>
              <a:buFont typeface="Arial"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marL="1085850" lvl="2" indent="-228600">
              <a:spcBef>
                <a:spcPct val="20000"/>
              </a:spcBef>
              <a:buFont typeface="Arial"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marL="1085850" lvl="2" indent="-228600">
              <a:spcBef>
                <a:spcPct val="20000"/>
              </a:spcBef>
              <a:buFont typeface="Arial"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pPr>
            <a:r>
              <a:rPr lang="en-US" altLang="en-US" sz="1600" b="1">
                <a:solidFill>
                  <a:srgbClr val="003399"/>
                </a:solidFill>
              </a:rPr>
              <a:t>Early identification of holders of potential Essential Patent Claims is strongly encouraged</a:t>
            </a:r>
          </a:p>
          <a:p>
            <a:pPr marL="742950" lvl="1" indent="-285750">
              <a:spcBef>
                <a:spcPct val="20000"/>
              </a:spcBef>
              <a:buFont typeface="Arial" pitchFamily="34" charset="0"/>
              <a:buChar char="•"/>
            </a:pPr>
            <a:r>
              <a:rPr lang="en-US" altLang="en-US" sz="1600" b="1">
                <a:solidFill>
                  <a:srgbClr val="003399"/>
                </a:solidFill>
              </a:rPr>
              <a:t>No duty to perform a patent search</a:t>
            </a:r>
            <a:endParaRPr lang="en-US" altLang="en-US" sz="1600"/>
          </a:p>
        </p:txBody>
      </p:sp>
      <p:sp>
        <p:nvSpPr>
          <p:cNvPr id="11" name="页脚占位符 5"/>
          <p:cNvSpPr>
            <a:spLocks noGrp="1"/>
          </p:cNvSpPr>
          <p:nvPr>
            <p:ph type="ftr" sz="quarter" idx="3"/>
          </p:nvPr>
        </p:nvSpPr>
        <p:spPr>
          <a:xfrm>
            <a:off x="7283964" y="6475413"/>
            <a:ext cx="1259961" cy="184666"/>
          </a:xfrm>
        </p:spPr>
        <p:txBody>
          <a:bodyPr/>
          <a:lstStyle/>
          <a:p>
            <a:pPr>
              <a:defRPr/>
            </a:pPr>
            <a:r>
              <a:rPr lang="en-US" dirty="0"/>
              <a:t>Bo Sun (ZTE) , et al</a:t>
            </a:r>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p:spPr>
        <p:txBody>
          <a:bodyPr/>
          <a:lstStyle/>
          <a:p>
            <a:r>
              <a:rPr lang="en-US" altLang="en-US"/>
              <a:t>Slide </a:t>
            </a:r>
            <a:fld id="{1FC6ACDF-CD99-4D12-9282-63C2928EFA95}"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6390"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pPr>
            <a:r>
              <a:rPr lang="en-US" altLang="en-US" sz="2400">
                <a:cs typeface="Times New Roman" pitchFamily="18" charset="0"/>
              </a:rPr>
              <a:t>	</a:t>
            </a:r>
            <a:r>
              <a:rPr lang="en-US" altLang="en-US" sz="2400">
                <a:solidFill>
                  <a:srgbClr val="262699"/>
                </a:solidFill>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Patent Policy is stated in these sources:</a:t>
            </a:r>
          </a:p>
          <a:p>
            <a:pPr marL="742950" lvl="1" indent="-285750">
              <a:lnSpc>
                <a:spcPct val="90000"/>
              </a:lnSpc>
              <a:spcBef>
                <a:spcPct val="20000"/>
              </a:spcBef>
              <a:buFont typeface="Monotype Sorts"/>
              <a:buNone/>
            </a:pPr>
            <a:r>
              <a:rPr lang="en-GB" altLang="en-US" sz="2400">
                <a:solidFill>
                  <a:srgbClr val="262699"/>
                </a:solidFill>
              </a:rPr>
              <a:t>		IEEE-SA Standards Boards Bylaws</a:t>
            </a:r>
          </a:p>
          <a:p>
            <a:pPr marL="742950" lvl="1" indent="-285750">
              <a:lnSpc>
                <a:spcPct val="90000"/>
              </a:lnSpc>
              <a:spcBef>
                <a:spcPct val="20000"/>
              </a:spcBef>
              <a:buFont typeface="Monotype Sorts"/>
              <a:buNone/>
            </a:pPr>
            <a:r>
              <a:rPr lang="en-US" altLang="en-US" sz="2100">
                <a:solidFill>
                  <a:srgbClr val="262699"/>
                </a:solidFill>
              </a:rPr>
              <a:t>		</a:t>
            </a:r>
            <a:r>
              <a:rPr lang="en-US" altLang="en-US" sz="2100" i="1">
                <a:solidFill>
                  <a:srgbClr val="262699"/>
                </a:solidFill>
              </a:rPr>
              <a:t>http://standards.ieee.org/develop/policies/bylaws/sect6-7.html#6</a:t>
            </a:r>
          </a:p>
          <a:p>
            <a:pPr marL="742950" lvl="1" indent="-285750">
              <a:lnSpc>
                <a:spcPct val="90000"/>
              </a:lnSpc>
              <a:spcBef>
                <a:spcPct val="20000"/>
              </a:spcBef>
              <a:buFont typeface="Monotype Sorts"/>
              <a:buNone/>
            </a:pPr>
            <a:r>
              <a:rPr lang="en-GB" altLang="en-US" sz="2400">
                <a:solidFill>
                  <a:srgbClr val="262699"/>
                </a:solidFill>
              </a:rPr>
              <a:t>		IEEE-SA Standards Board Operations Manual</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Material about the patent policy is available at</a:t>
            </a:r>
            <a:r>
              <a:rPr lang="en-US" altLang="en-US" sz="2400">
                <a:solidFill>
                  <a:srgbClr val="262699"/>
                </a:solidFill>
              </a:rPr>
              <a:t> </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http://standards.ieee.org/about/sasb/patcom/materials.html</a:t>
            </a:r>
          </a:p>
        </p:txBody>
      </p:sp>
      <p:sp>
        <p:nvSpPr>
          <p:cNvPr id="16392" name="Rectangle 9"/>
          <p:cNvSpPr>
            <a:spLocks noChangeArrowheads="1"/>
          </p:cNvSpPr>
          <p:nvPr/>
        </p:nvSpPr>
        <p:spPr bwMode="auto">
          <a:xfrm>
            <a:off x="990600" y="5192713"/>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1"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p:spPr>
        <p:txBody>
          <a:bodyPr/>
          <a:lstStyle/>
          <a:p>
            <a:r>
              <a:rPr lang="en-US" altLang="en-US"/>
              <a:t>Slide </a:t>
            </a:r>
            <a:fld id="{DE3DBB34-0EB1-437F-AE1E-69F328579F87}" type="slidenum">
              <a:rPr lang="en-US" altLang="en-US"/>
              <a:pPr/>
              <a:t>9</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8438"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p>
        </p:txBody>
      </p:sp>
      <p:sp>
        <p:nvSpPr>
          <p:cNvPr id="11" name="Rectangle 4"/>
          <p:cNvSpPr>
            <a:spLocks noGrp="1" noChangeArrowheads="1"/>
          </p:cNvSpPr>
          <p:nvPr>
            <p:ph type="dt" sz="quarter" idx="10"/>
          </p:nvPr>
        </p:nvSpPr>
        <p:spPr>
          <a:xfrm>
            <a:off x="696913" y="332601"/>
            <a:ext cx="951222"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34501</TotalTime>
  <Words>1186</Words>
  <Application>Microsoft Office PowerPoint</Application>
  <PresentationFormat>全屏显示(4:3)</PresentationFormat>
  <Paragraphs>204</Paragraphs>
  <Slides>15</Slides>
  <Notes>12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17" baseType="lpstr">
      <vt:lpstr>802-11-Submission</vt:lpstr>
      <vt:lpstr>Document</vt:lpstr>
      <vt:lpstr>TGax Ad Hoc PHY Session Mar 2017 Pre-Meeting Agenda</vt:lpstr>
      <vt:lpstr>IEEE 802.11 TGax Ad Hoc High Efficiency WLAN PHY Ad Hoc</vt:lpstr>
      <vt:lpstr>Agenda items for the week</vt:lpstr>
      <vt:lpstr>Meeting Protocol</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PHY Adhoc Schedule</vt:lpstr>
      <vt:lpstr>PHY Submissions (pre-meeting 1/2)</vt:lpstr>
      <vt:lpstr>Straw-poll 1 (11-17/xxxry)</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2151</cp:revision>
  <cp:lastPrinted>1998-02-10T13:28:06Z</cp:lastPrinted>
  <dcterms:created xsi:type="dcterms:W3CDTF">2007-04-17T18:10:23Z</dcterms:created>
  <dcterms:modified xsi:type="dcterms:W3CDTF">2017-05-04T02:09:06Z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