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292" r:id="rId3"/>
    <p:sldId id="302" r:id="rId4"/>
    <p:sldId id="309" r:id="rId5"/>
    <p:sldId id="303" r:id="rId6"/>
    <p:sldId id="310" r:id="rId7"/>
    <p:sldId id="304" r:id="rId8"/>
    <p:sldId id="311" r:id="rId9"/>
    <p:sldId id="305" r:id="rId10"/>
    <p:sldId id="293" r:id="rId11"/>
    <p:sldId id="306" r:id="rId12"/>
    <p:sldId id="307" r:id="rId13"/>
    <p:sldId id="308" r:id="rId14"/>
    <p:sldId id="294"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99548" autoAdjust="0"/>
  </p:normalViewPr>
  <p:slideViewPr>
    <p:cSldViewPr>
      <p:cViewPr>
        <p:scale>
          <a:sx n="100" d="100"/>
          <a:sy n="100" d="100"/>
        </p:scale>
        <p:origin x="-1104"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24"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xmlns=""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smtClean="0"/>
              <a:t>doc.: IEEE 802.11-yy/0371r0</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xmlns=""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xmlns="" val="3898223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16918" cy="276999"/>
          </a:xfrm>
          <a:ln/>
        </p:spPr>
        <p:txBody>
          <a:bodyPr/>
          <a:lstStyle>
            <a:lvl1pPr>
              <a:defRPr/>
            </a:lvl1pPr>
          </a:lstStyle>
          <a:p>
            <a:pPr>
              <a:defRPr/>
            </a:pPr>
            <a:r>
              <a:rPr lang="en-US" dirty="0" smtClean="0"/>
              <a:t>Nov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7"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7"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May 2017</a:t>
            </a:r>
            <a:endParaRPr lang="en-US" dirty="0"/>
          </a:p>
        </p:txBody>
      </p:sp>
      <p:sp>
        <p:nvSpPr>
          <p:cNvPr id="1029"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802.11-17/0680r1</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p:spPr>
        <p:txBody>
          <a:bodyPr/>
          <a:lstStyle/>
          <a:p>
            <a:pPr>
              <a:defRPr/>
            </a:pPr>
            <a:r>
              <a:rPr lang="en-US" dirty="0" smtClean="0"/>
              <a:t>May 2017</a:t>
            </a:r>
            <a:endParaRPr lang="en-US" dirty="0"/>
          </a:p>
        </p:txBody>
      </p:sp>
      <p:sp>
        <p:nvSpPr>
          <p:cNvPr id="1028" name="Footer Placeholder 4"/>
          <p:cNvSpPr>
            <a:spLocks noGrp="1"/>
          </p:cNvSpPr>
          <p:nvPr>
            <p:ph type="ftr" sz="quarter" idx="3"/>
          </p:nvPr>
        </p:nvSpPr>
        <p:spPr>
          <a:xfrm>
            <a:off x="7198877" y="6475413"/>
            <a:ext cx="1345048" cy="184666"/>
          </a:xfrm>
        </p:spPr>
        <p:txBody>
          <a:bodyPr/>
          <a:lstStyle/>
          <a:p>
            <a:pPr>
              <a:defRPr/>
            </a:pPr>
            <a:r>
              <a:rPr lang="en-US" dirty="0" smtClean="0"/>
              <a:t>Tianyu Wu, </a:t>
            </a:r>
            <a:r>
              <a:rPr lang="en-US" dirty="0" err="1" smtClean="0"/>
              <a:t>Mediatek</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dirty="0" smtClean="0"/>
              <a:t>Wake up packet contents</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2017-05-09</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2" name="Object 1"/>
          <p:cNvGraphicFramePr>
            <a:graphicFrameLocks noChangeAspect="1"/>
          </p:cNvGraphicFramePr>
          <p:nvPr>
            <p:extLst>
              <p:ext uri="{D42A27DB-BD31-4B8C-83A1-F6EECF244321}">
                <p14:modId xmlns:p14="http://schemas.microsoft.com/office/powerpoint/2010/main" xmlns="" val="2270788701"/>
              </p:ext>
            </p:extLst>
          </p:nvPr>
        </p:nvGraphicFramePr>
        <p:xfrm>
          <a:off x="523875" y="2657475"/>
          <a:ext cx="8153400" cy="3762375"/>
        </p:xfrm>
        <a:graphic>
          <a:graphicData uri="http://schemas.openxmlformats.org/presentationml/2006/ole">
            <p:oleObj spid="_x0000_s1209" name="Document" r:id="rId4" imgW="9389296" imgH="4324696" progId="Word.Document.8">
              <p:embed/>
            </p:oleObj>
          </a:graphicData>
        </a:graphic>
      </p:graphicFrame>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1</a:t>
            </a:r>
            <a:endParaRPr lang="en-US" dirty="0"/>
          </a:p>
        </p:txBody>
      </p:sp>
      <p:sp>
        <p:nvSpPr>
          <p:cNvPr id="3" name="Content Placeholder 2"/>
          <p:cNvSpPr>
            <a:spLocks noGrp="1"/>
          </p:cNvSpPr>
          <p:nvPr>
            <p:ph idx="1"/>
          </p:nvPr>
        </p:nvSpPr>
        <p:spPr/>
        <p:txBody>
          <a:bodyPr/>
          <a:lstStyle/>
          <a:p>
            <a:r>
              <a:rPr lang="en-US" dirty="0" smtClean="0"/>
              <a:t>Do you support to allow wake up information fields appending to the WUR beacon?</a:t>
            </a:r>
          </a:p>
          <a:p>
            <a:endParaRPr lang="en-US" dirty="0" smtClean="0"/>
          </a:p>
          <a:p>
            <a:pPr lvl="1"/>
            <a:r>
              <a:rPr lang="en-US" dirty="0" smtClean="0"/>
              <a:t>Y: </a:t>
            </a:r>
          </a:p>
          <a:p>
            <a:pPr lvl="1"/>
            <a:r>
              <a:rPr lang="en-US" dirty="0" smtClean="0"/>
              <a:t>N:</a:t>
            </a:r>
          </a:p>
          <a:p>
            <a:pPr lvl="1"/>
            <a:r>
              <a:rPr lang="en-US" dirty="0" smtClean="0"/>
              <a:t>Abs:</a:t>
            </a:r>
          </a:p>
          <a:p>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dirty="0" smtClean="0"/>
              <a:t>May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SP2</a:t>
            </a:r>
            <a:endParaRPr lang="en-US" dirty="0"/>
          </a:p>
        </p:txBody>
      </p:sp>
      <p:sp>
        <p:nvSpPr>
          <p:cNvPr id="3" name="Content Placeholder 2"/>
          <p:cNvSpPr>
            <a:spLocks noGrp="1"/>
          </p:cNvSpPr>
          <p:nvPr>
            <p:ph idx="1"/>
          </p:nvPr>
        </p:nvSpPr>
        <p:spPr/>
        <p:txBody>
          <a:bodyPr/>
          <a:lstStyle/>
          <a:p>
            <a:r>
              <a:rPr lang="en-US" dirty="0" smtClean="0"/>
              <a:t>Do you support to include access category field in wake up packet</a:t>
            </a:r>
            <a:r>
              <a:rPr lang="en-US" dirty="0" smtClean="0"/>
              <a:t>?</a:t>
            </a:r>
          </a:p>
          <a:p>
            <a:pPr lvl="1"/>
            <a:r>
              <a:rPr lang="en-US" dirty="0" smtClean="0"/>
              <a:t>The access category field indicates</a:t>
            </a:r>
            <a:r>
              <a:rPr lang="en-US" dirty="0" smtClean="0"/>
              <a:t> the highest AC of the </a:t>
            </a:r>
            <a:r>
              <a:rPr lang="en-US" dirty="0" smtClean="0"/>
              <a:t>queuing data </a:t>
            </a:r>
            <a:r>
              <a:rPr lang="en-US" dirty="0" smtClean="0"/>
              <a:t>for the </a:t>
            </a:r>
            <a:r>
              <a:rPr lang="en-US" dirty="0" smtClean="0"/>
              <a:t>target WUR </a:t>
            </a:r>
            <a:r>
              <a:rPr lang="en-US" dirty="0" smtClean="0"/>
              <a:t>STA</a:t>
            </a:r>
            <a:endParaRPr lang="en-US" dirty="0" smtClean="0"/>
          </a:p>
          <a:p>
            <a:endParaRPr lang="en-US" dirty="0" smtClean="0"/>
          </a:p>
          <a:p>
            <a:pPr lvl="1"/>
            <a:r>
              <a:rPr lang="en-US" dirty="0" smtClean="0"/>
              <a:t>Y:</a:t>
            </a:r>
          </a:p>
          <a:p>
            <a:pPr lvl="1"/>
            <a:r>
              <a:rPr lang="en-US" dirty="0" smtClean="0"/>
              <a:t>N:</a:t>
            </a:r>
          </a:p>
          <a:p>
            <a:pPr lvl="1"/>
            <a:r>
              <a:rPr lang="en-US" dirty="0" smtClean="0"/>
              <a:t>Abs:</a:t>
            </a:r>
            <a:endParaRPr lang="en-US" dirty="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SP3</a:t>
            </a:r>
            <a:endParaRPr lang="en-US" dirty="0"/>
          </a:p>
        </p:txBody>
      </p:sp>
      <p:sp>
        <p:nvSpPr>
          <p:cNvPr id="3" name="Content Placeholder 2"/>
          <p:cNvSpPr>
            <a:spLocks noGrp="1"/>
          </p:cNvSpPr>
          <p:nvPr>
            <p:ph idx="1"/>
          </p:nvPr>
        </p:nvSpPr>
        <p:spPr/>
        <p:txBody>
          <a:bodyPr/>
          <a:lstStyle/>
          <a:p>
            <a:r>
              <a:rPr lang="en-US" dirty="0" smtClean="0"/>
              <a:t>Do you support to include per user fields in group addressed WUP?</a:t>
            </a:r>
          </a:p>
          <a:p>
            <a:endParaRPr lang="en-US" dirty="0" smtClean="0"/>
          </a:p>
          <a:p>
            <a:pPr lvl="1"/>
            <a:r>
              <a:rPr lang="en-US" dirty="0" smtClean="0"/>
              <a:t>Y:</a:t>
            </a:r>
          </a:p>
          <a:p>
            <a:pPr lvl="1"/>
            <a:r>
              <a:rPr lang="en-US" dirty="0" smtClean="0"/>
              <a:t>N:</a:t>
            </a:r>
          </a:p>
          <a:p>
            <a:pPr lvl="1"/>
            <a:r>
              <a:rPr lang="en-US" dirty="0" smtClean="0"/>
              <a:t>Abs:</a:t>
            </a:r>
            <a:endParaRPr lang="en-US" dirty="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SP4</a:t>
            </a:r>
            <a:endParaRPr lang="en-US" dirty="0"/>
          </a:p>
        </p:txBody>
      </p:sp>
      <p:sp>
        <p:nvSpPr>
          <p:cNvPr id="3" name="Content Placeholder 2"/>
          <p:cNvSpPr>
            <a:spLocks noGrp="1"/>
          </p:cNvSpPr>
          <p:nvPr>
            <p:ph idx="1"/>
          </p:nvPr>
        </p:nvSpPr>
        <p:spPr/>
        <p:txBody>
          <a:bodyPr/>
          <a:lstStyle/>
          <a:p>
            <a:r>
              <a:rPr lang="en-US" dirty="0" smtClean="0"/>
              <a:t>Do you support to use multiple FCSs to separately check the segments of a WUP?</a:t>
            </a:r>
          </a:p>
          <a:p>
            <a:endParaRPr lang="en-US" dirty="0" smtClean="0"/>
          </a:p>
          <a:p>
            <a:pPr lvl="1"/>
            <a:r>
              <a:rPr lang="en-US" dirty="0" smtClean="0"/>
              <a:t>Y:</a:t>
            </a:r>
          </a:p>
          <a:p>
            <a:pPr lvl="1"/>
            <a:r>
              <a:rPr lang="en-US" dirty="0" smtClean="0"/>
              <a:t>N:</a:t>
            </a:r>
          </a:p>
          <a:p>
            <a:pPr lvl="1"/>
            <a:r>
              <a:rPr lang="en-US" dirty="0" smtClean="0"/>
              <a:t>Abs:</a:t>
            </a:r>
            <a:endParaRPr lang="en-US" dirty="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pPr>
              <a:buNone/>
            </a:pPr>
            <a:r>
              <a:rPr lang="en-US" sz="2000" dirty="0" smtClean="0"/>
              <a:t>[1] 11-17-0036-02-00ba-wur-frame-structure</a:t>
            </a:r>
          </a:p>
          <a:p>
            <a:pPr>
              <a:buNone/>
            </a:pPr>
            <a:r>
              <a:rPr lang="en-US" sz="2000" dirty="0" smtClean="0"/>
              <a:t>[2] 11-17-0054-03-00ba-wur-mac-issus</a:t>
            </a:r>
          </a:p>
          <a:p>
            <a:pPr>
              <a:buNone/>
            </a:pPr>
            <a:r>
              <a:rPr lang="en-US" sz="2000" dirty="0" smtClean="0"/>
              <a:t>[3] 11-17-0066-00-00ba-wur-packet-design</a:t>
            </a:r>
          </a:p>
          <a:p>
            <a:pPr>
              <a:buNone/>
            </a:pPr>
            <a:r>
              <a:rPr lang="en-US" sz="2000" dirty="0" smtClean="0"/>
              <a:t>[4] 11-17-0124-01-00ba-wur-mac-and-wakeup-frame</a:t>
            </a:r>
          </a:p>
          <a:p>
            <a:pPr>
              <a:buNone/>
            </a:pPr>
            <a:r>
              <a:rPr lang="en-US" sz="2000" dirty="0" smtClean="0"/>
              <a:t>[5] 11-17-0352-01-00ba-wur-frame-structure-follow-up</a:t>
            </a:r>
          </a:p>
          <a:p>
            <a:pPr>
              <a:buNone/>
            </a:pPr>
            <a:r>
              <a:rPr lang="en-US" sz="2000" dirty="0" smtClean="0"/>
              <a:t>[6] 11-17-0679-00-00ba WUR packet format and preamble design</a:t>
            </a:r>
          </a:p>
          <a:p>
            <a:pPr>
              <a:buNone/>
            </a:pPr>
            <a:r>
              <a:rPr lang="en-US" sz="2000" dirty="0" smtClean="0"/>
              <a:t>[7] 11-17-0343-03-00ba-wur-beacon</a:t>
            </a:r>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a:xfrm>
            <a:off x="685800" y="1981200"/>
            <a:ext cx="7772400" cy="4114800"/>
          </a:xfrm>
        </p:spPr>
        <p:txBody>
          <a:bodyPr/>
          <a:lstStyle/>
          <a:p>
            <a:r>
              <a:rPr lang="en-US" sz="2000" dirty="0" smtClean="0"/>
              <a:t>Wake-up packet (WUP) structure is proposed in [1-5]</a:t>
            </a:r>
          </a:p>
          <a:p>
            <a:pPr lvl="1"/>
            <a:r>
              <a:rPr lang="en-US" sz="1600" dirty="0" smtClean="0"/>
              <a:t>Widely agreed to include legacy preamble part, WUP preamble part and WUP payload part. </a:t>
            </a:r>
          </a:p>
          <a:p>
            <a:pPr lvl="1"/>
            <a:r>
              <a:rPr lang="en-US" sz="1600" dirty="0" smtClean="0"/>
              <a:t>Legacy preamble to protect the WUP packet and spoofing other legacy devices</a:t>
            </a:r>
          </a:p>
          <a:p>
            <a:pPr lvl="1"/>
            <a:r>
              <a:rPr lang="en-US" sz="1600" dirty="0" smtClean="0"/>
              <a:t>WUP preamble part transmits in lowest supported rate. This part help WUR to:</a:t>
            </a:r>
          </a:p>
          <a:p>
            <a:pPr lvl="2"/>
            <a:r>
              <a:rPr lang="en-US" sz="1400" dirty="0" smtClean="0"/>
              <a:t>Adjust AGC, synchronization,  packet detection and signal the rate of the following WUP payload part [6]. </a:t>
            </a:r>
          </a:p>
          <a:p>
            <a:pPr lvl="1"/>
            <a:r>
              <a:rPr lang="en-US" sz="1600" dirty="0" smtClean="0"/>
              <a:t>WUP content part shall include type field, </a:t>
            </a:r>
            <a:r>
              <a:rPr lang="en-US" sz="1600" dirty="0" err="1" smtClean="0"/>
              <a:t>Tx</a:t>
            </a:r>
            <a:r>
              <a:rPr lang="en-US" sz="1600" dirty="0" smtClean="0"/>
              <a:t> id field and other contents vary for different type of WUPs. </a:t>
            </a:r>
          </a:p>
          <a:p>
            <a:pPr lvl="2"/>
            <a:r>
              <a:rPr lang="en-US" sz="1400" dirty="0" smtClean="0"/>
              <a:t>Possible type includes WU beacon, individual WUP, group WUP etc.</a:t>
            </a:r>
          </a:p>
          <a:p>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dirty="0" smtClean="0"/>
              <a:t>May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7" name="Group 41"/>
          <p:cNvGrpSpPr/>
          <p:nvPr/>
        </p:nvGrpSpPr>
        <p:grpSpPr>
          <a:xfrm>
            <a:off x="838200" y="4771194"/>
            <a:ext cx="7515225" cy="1553406"/>
            <a:chOff x="801191" y="2212484"/>
            <a:chExt cx="7515225" cy="1553406"/>
          </a:xfrm>
        </p:grpSpPr>
        <p:sp>
          <p:nvSpPr>
            <p:cNvPr id="8" name="Rectangle 7"/>
            <p:cNvSpPr/>
            <p:nvPr/>
          </p:nvSpPr>
          <p:spPr>
            <a:xfrm>
              <a:off x="801191" y="2492896"/>
              <a:ext cx="1973088" cy="576064"/>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tx1"/>
                  </a:solidFill>
                </a:rPr>
                <a:t>Legacy preamble part</a:t>
              </a:r>
              <a:endParaRPr lang="en-US" sz="1400" dirty="0">
                <a:solidFill>
                  <a:schemeClr val="tx1"/>
                </a:solidFill>
              </a:endParaRPr>
            </a:p>
          </p:txBody>
        </p:sp>
        <p:sp>
          <p:nvSpPr>
            <p:cNvPr id="12" name="Rectangle 11"/>
            <p:cNvSpPr/>
            <p:nvPr/>
          </p:nvSpPr>
          <p:spPr>
            <a:xfrm>
              <a:off x="2771799" y="2660062"/>
              <a:ext cx="1356577"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WUP preamble</a:t>
              </a:r>
              <a:endParaRPr lang="en-US" sz="1200" dirty="0">
                <a:solidFill>
                  <a:schemeClr val="tx1"/>
                </a:solidFill>
              </a:endParaRPr>
            </a:p>
          </p:txBody>
        </p:sp>
        <p:sp>
          <p:nvSpPr>
            <p:cNvPr id="13" name="Rectangle 12"/>
            <p:cNvSpPr/>
            <p:nvPr/>
          </p:nvSpPr>
          <p:spPr>
            <a:xfrm>
              <a:off x="4128376" y="2660062"/>
              <a:ext cx="4104456"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Contents in WUP payload</a:t>
              </a:r>
              <a:endParaRPr lang="en-US" sz="1200" dirty="0">
                <a:solidFill>
                  <a:schemeClr val="tx1"/>
                </a:solidFill>
              </a:endParaRPr>
            </a:p>
          </p:txBody>
        </p:sp>
        <p:sp>
          <p:nvSpPr>
            <p:cNvPr id="18" name="Rectangle 17"/>
            <p:cNvSpPr/>
            <p:nvPr/>
          </p:nvSpPr>
          <p:spPr>
            <a:xfrm>
              <a:off x="3707904" y="3501008"/>
              <a:ext cx="936104"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Frame type</a:t>
              </a:r>
              <a:endParaRPr lang="en-US" sz="1200" dirty="0">
                <a:solidFill>
                  <a:schemeClr val="tx1"/>
                </a:solidFill>
              </a:endParaRPr>
            </a:p>
          </p:txBody>
        </p:sp>
        <p:sp>
          <p:nvSpPr>
            <p:cNvPr id="19" name="Rectangle 18"/>
            <p:cNvSpPr/>
            <p:nvPr/>
          </p:nvSpPr>
          <p:spPr>
            <a:xfrm>
              <a:off x="4644009" y="3501008"/>
              <a:ext cx="1152127"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Transmitter ID</a:t>
              </a:r>
              <a:endParaRPr lang="en-US" sz="1200" dirty="0">
                <a:solidFill>
                  <a:schemeClr val="tx1"/>
                </a:solidFill>
              </a:endParaRPr>
            </a:p>
          </p:txBody>
        </p:sp>
        <p:sp>
          <p:nvSpPr>
            <p:cNvPr id="20" name="Rectangle 19"/>
            <p:cNvSpPr/>
            <p:nvPr/>
          </p:nvSpPr>
          <p:spPr>
            <a:xfrm>
              <a:off x="5796136" y="3501008"/>
              <a:ext cx="1152127"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Receiver ID</a:t>
              </a:r>
              <a:endParaRPr lang="en-US" sz="1200" dirty="0">
                <a:solidFill>
                  <a:schemeClr val="tx1"/>
                </a:solidFill>
              </a:endParaRPr>
            </a:p>
          </p:txBody>
        </p:sp>
        <p:sp>
          <p:nvSpPr>
            <p:cNvPr id="21" name="Right Brace 20"/>
            <p:cNvSpPr/>
            <p:nvPr/>
          </p:nvSpPr>
          <p:spPr>
            <a:xfrm rot="16200000">
              <a:off x="5445652" y="-140698"/>
              <a:ext cx="133412" cy="5400600"/>
            </a:xfrm>
            <a:prstGeom prst="rightBrace">
              <a:avLst/>
            </a:prstGeom>
            <a:ln w="6350">
              <a:solidFill>
                <a:schemeClr val="tx1"/>
              </a:solidFill>
              <a:prstDash val="solid"/>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2" name="TextBox 21"/>
            <p:cNvSpPr txBox="1"/>
            <p:nvPr/>
          </p:nvSpPr>
          <p:spPr>
            <a:xfrm>
              <a:off x="4690075" y="2212484"/>
              <a:ext cx="1826141" cy="307777"/>
            </a:xfrm>
            <a:prstGeom prst="rect">
              <a:avLst/>
            </a:prstGeom>
            <a:noFill/>
          </p:spPr>
          <p:txBody>
            <a:bodyPr wrap="none" rtlCol="0">
              <a:spAutoFit/>
            </a:bodyPr>
            <a:lstStyle/>
            <a:p>
              <a:r>
                <a:rPr lang="en-US" sz="1400" b="0" i="0" dirty="0" smtClean="0"/>
                <a:t>OOK modulated part</a:t>
              </a:r>
              <a:endParaRPr lang="en-US" sz="1400" b="0" i="0" dirty="0"/>
            </a:p>
          </p:txBody>
        </p:sp>
        <p:sp>
          <p:nvSpPr>
            <p:cNvPr id="23" name="Rectangle 22"/>
            <p:cNvSpPr/>
            <p:nvPr/>
          </p:nvSpPr>
          <p:spPr>
            <a:xfrm>
              <a:off x="6948264" y="3501008"/>
              <a:ext cx="1368152"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Other information</a:t>
              </a:r>
              <a:endParaRPr lang="en-US" sz="1200" dirty="0">
                <a:solidFill>
                  <a:schemeClr val="tx1"/>
                </a:solidFill>
              </a:endParaRPr>
            </a:p>
          </p:txBody>
        </p:sp>
        <p:cxnSp>
          <p:nvCxnSpPr>
            <p:cNvPr id="24" name="Straight Connector 23"/>
            <p:cNvCxnSpPr/>
            <p:nvPr/>
          </p:nvCxnSpPr>
          <p:spPr>
            <a:xfrm flipH="1">
              <a:off x="3707904" y="2924944"/>
              <a:ext cx="432048" cy="576064"/>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8229168" y="2924944"/>
              <a:ext cx="72008" cy="576064"/>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5772186" y="2987427"/>
              <a:ext cx="1228221" cy="553998"/>
            </a:xfrm>
            <a:prstGeom prst="rect">
              <a:avLst/>
            </a:prstGeom>
            <a:noFill/>
          </p:spPr>
          <p:txBody>
            <a:bodyPr wrap="none" rtlCol="0">
              <a:spAutoFit/>
            </a:bodyPr>
            <a:lstStyle/>
            <a:p>
              <a:pPr algn="l"/>
              <a:r>
                <a:rPr lang="en-US" sz="1000" b="0" i="0" dirty="0" smtClean="0"/>
                <a:t>May not include</a:t>
              </a:r>
            </a:p>
            <a:p>
              <a:pPr algn="l"/>
              <a:r>
                <a:rPr lang="en-US" sz="1000" b="0" i="0" dirty="0" smtClean="0"/>
                <a:t>Receiver ID in </a:t>
              </a:r>
            </a:p>
            <a:p>
              <a:pPr algn="l"/>
              <a:r>
                <a:rPr lang="en-US" sz="1000" b="0" i="0" dirty="0" smtClean="0"/>
                <a:t>Some WUP types.</a:t>
              </a:r>
              <a:endParaRPr lang="en-US" sz="1000" b="0" i="0" dirty="0"/>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WUP contents for WU beacon</a:t>
            </a:r>
            <a:endParaRPr lang="en-US" dirty="0"/>
          </a:p>
        </p:txBody>
      </p:sp>
      <p:sp>
        <p:nvSpPr>
          <p:cNvPr id="3" name="Content Placeholder 2"/>
          <p:cNvSpPr>
            <a:spLocks noGrp="1"/>
          </p:cNvSpPr>
          <p:nvPr>
            <p:ph idx="1"/>
          </p:nvPr>
        </p:nvSpPr>
        <p:spPr/>
        <p:txBody>
          <a:bodyPr/>
          <a:lstStyle/>
          <a:p>
            <a:r>
              <a:rPr lang="en-US" sz="2000" dirty="0" smtClean="0"/>
              <a:t>WU beacon [7] will be defined to maintain connection and synchronization for WUR STAs. </a:t>
            </a:r>
          </a:p>
          <a:p>
            <a:pPr lvl="1"/>
            <a:r>
              <a:rPr lang="en-US" sz="1600" dirty="0" smtClean="0"/>
              <a:t>TSF/partial TSF is proposed for synchronization. Other information TBD. </a:t>
            </a:r>
          </a:p>
          <a:p>
            <a:r>
              <a:rPr lang="en-US" sz="2000" dirty="0" smtClean="0"/>
              <a:t>We propose to allow WU information appending to the beacon</a:t>
            </a:r>
          </a:p>
          <a:p>
            <a:pPr lvl="1"/>
            <a:r>
              <a:rPr lang="en-US" sz="1600" dirty="0" smtClean="0"/>
              <a:t>Can save the WUP overhead and reduce latency for WUR STAs. </a:t>
            </a:r>
            <a:endParaRPr lang="en-US" sz="1400" dirty="0" smtClean="0"/>
          </a:p>
          <a:p>
            <a:pPr lvl="1"/>
            <a:r>
              <a:rPr lang="en-US" sz="1400" dirty="0" smtClean="0"/>
              <a:t>Appended field can be Receiver ID or Group ID with additional control information such as wake up complete time(WCT), access category (AC) etc.  Existence of appending WU info can be signaled in TYPE field. </a:t>
            </a:r>
          </a:p>
          <a:p>
            <a:pPr lvl="2"/>
            <a:endParaRPr lang="en-US" sz="1400"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66" name="Group 65"/>
          <p:cNvGrpSpPr/>
          <p:nvPr/>
        </p:nvGrpSpPr>
        <p:grpSpPr>
          <a:xfrm>
            <a:off x="381000" y="4495800"/>
            <a:ext cx="8382000" cy="1687056"/>
            <a:chOff x="609600" y="4757936"/>
            <a:chExt cx="8382000" cy="1687056"/>
          </a:xfrm>
        </p:grpSpPr>
        <p:sp>
          <p:nvSpPr>
            <p:cNvPr id="45" name="Rectangle 44"/>
            <p:cNvSpPr/>
            <p:nvPr/>
          </p:nvSpPr>
          <p:spPr>
            <a:xfrm>
              <a:off x="609600" y="4757936"/>
              <a:ext cx="1782638" cy="576064"/>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tx1"/>
                  </a:solidFill>
                </a:rPr>
                <a:t>Legacy preamble part</a:t>
              </a:r>
              <a:endParaRPr lang="en-US" sz="1400" dirty="0">
                <a:solidFill>
                  <a:schemeClr val="tx1"/>
                </a:solidFill>
              </a:endParaRPr>
            </a:p>
          </p:txBody>
        </p:sp>
        <p:sp>
          <p:nvSpPr>
            <p:cNvPr id="46" name="Rectangle 45"/>
            <p:cNvSpPr/>
            <p:nvPr/>
          </p:nvSpPr>
          <p:spPr>
            <a:xfrm>
              <a:off x="2391121" y="4925102"/>
              <a:ext cx="1356577"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WUP preamble</a:t>
              </a:r>
              <a:endParaRPr lang="en-US" sz="1200" dirty="0">
                <a:solidFill>
                  <a:schemeClr val="tx1"/>
                </a:solidFill>
              </a:endParaRPr>
            </a:p>
          </p:txBody>
        </p:sp>
        <p:sp>
          <p:nvSpPr>
            <p:cNvPr id="47" name="Rectangle 46"/>
            <p:cNvSpPr/>
            <p:nvPr/>
          </p:nvSpPr>
          <p:spPr>
            <a:xfrm>
              <a:off x="3747698" y="4925102"/>
              <a:ext cx="4104456"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WUP contents</a:t>
              </a:r>
              <a:endParaRPr lang="en-US" sz="1200" dirty="0">
                <a:solidFill>
                  <a:schemeClr val="tx1"/>
                </a:solidFill>
              </a:endParaRPr>
            </a:p>
          </p:txBody>
        </p:sp>
        <p:sp>
          <p:nvSpPr>
            <p:cNvPr id="48" name="Rectangle 47"/>
            <p:cNvSpPr/>
            <p:nvPr/>
          </p:nvSpPr>
          <p:spPr>
            <a:xfrm>
              <a:off x="3153807" y="5580112"/>
              <a:ext cx="936104"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Frame type</a:t>
              </a:r>
              <a:endParaRPr lang="en-US" sz="1200" dirty="0">
                <a:solidFill>
                  <a:schemeClr val="tx1"/>
                </a:solidFill>
              </a:endParaRPr>
            </a:p>
          </p:txBody>
        </p:sp>
        <p:sp>
          <p:nvSpPr>
            <p:cNvPr id="49" name="Rectangle 48"/>
            <p:cNvSpPr/>
            <p:nvPr/>
          </p:nvSpPr>
          <p:spPr>
            <a:xfrm>
              <a:off x="4089912" y="5580112"/>
              <a:ext cx="1152127"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Transmitter ID</a:t>
              </a:r>
              <a:endParaRPr lang="en-US" sz="1200" dirty="0">
                <a:solidFill>
                  <a:schemeClr val="tx1"/>
                </a:solidFill>
              </a:endParaRPr>
            </a:p>
          </p:txBody>
        </p:sp>
        <p:sp>
          <p:nvSpPr>
            <p:cNvPr id="50" name="Rectangle 49"/>
            <p:cNvSpPr/>
            <p:nvPr/>
          </p:nvSpPr>
          <p:spPr>
            <a:xfrm>
              <a:off x="5242040" y="5580112"/>
              <a:ext cx="648072"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TSF</a:t>
              </a:r>
              <a:endParaRPr lang="en-US" sz="1200" dirty="0">
                <a:solidFill>
                  <a:schemeClr val="tx1"/>
                </a:solidFill>
              </a:endParaRPr>
            </a:p>
          </p:txBody>
        </p:sp>
        <p:sp>
          <p:nvSpPr>
            <p:cNvPr id="51" name="Rectangle 50"/>
            <p:cNvSpPr/>
            <p:nvPr/>
          </p:nvSpPr>
          <p:spPr>
            <a:xfrm>
              <a:off x="5890111" y="5580112"/>
              <a:ext cx="1224136"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TBD info</a:t>
              </a:r>
              <a:endParaRPr lang="en-US" sz="1200" dirty="0">
                <a:solidFill>
                  <a:schemeClr val="tx1"/>
                </a:solidFill>
              </a:endParaRPr>
            </a:p>
          </p:txBody>
        </p:sp>
        <p:cxnSp>
          <p:nvCxnSpPr>
            <p:cNvPr id="52" name="Straight Connector 51"/>
            <p:cNvCxnSpPr/>
            <p:nvPr/>
          </p:nvCxnSpPr>
          <p:spPr>
            <a:xfrm flipH="1">
              <a:off x="3183210" y="5181600"/>
              <a:ext cx="550590" cy="387479"/>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3" name="Straight Connector 52"/>
            <p:cNvCxnSpPr/>
            <p:nvPr/>
          </p:nvCxnSpPr>
          <p:spPr>
            <a:xfrm>
              <a:off x="7848600" y="5181600"/>
              <a:ext cx="735210" cy="387479"/>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4" name="TextBox 53"/>
            <p:cNvSpPr txBox="1"/>
            <p:nvPr/>
          </p:nvSpPr>
          <p:spPr>
            <a:xfrm>
              <a:off x="4460304" y="5220072"/>
              <a:ext cx="1343637" cy="276999"/>
            </a:xfrm>
            <a:prstGeom prst="rect">
              <a:avLst/>
            </a:prstGeom>
            <a:noFill/>
          </p:spPr>
          <p:txBody>
            <a:bodyPr wrap="none" rtlCol="0">
              <a:spAutoFit/>
            </a:bodyPr>
            <a:lstStyle/>
            <a:p>
              <a:r>
                <a:rPr lang="en-US" sz="1200" b="0" i="0" dirty="0" smtClean="0"/>
                <a:t>type = BEACON</a:t>
              </a:r>
            </a:p>
          </p:txBody>
        </p:sp>
        <p:sp>
          <p:nvSpPr>
            <p:cNvPr id="55" name="Rectangle 54"/>
            <p:cNvSpPr/>
            <p:nvPr/>
          </p:nvSpPr>
          <p:spPr>
            <a:xfrm>
              <a:off x="7114247" y="5578604"/>
              <a:ext cx="1475656"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Appending WU info</a:t>
              </a:r>
              <a:endParaRPr lang="en-US" sz="1200" dirty="0">
                <a:solidFill>
                  <a:schemeClr val="tx1"/>
                </a:solidFill>
              </a:endParaRPr>
            </a:p>
          </p:txBody>
        </p:sp>
        <p:sp>
          <p:nvSpPr>
            <p:cNvPr id="56" name="Rectangle 55"/>
            <p:cNvSpPr/>
            <p:nvPr/>
          </p:nvSpPr>
          <p:spPr>
            <a:xfrm>
              <a:off x="7429872" y="6156176"/>
              <a:ext cx="936103" cy="28803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solidFill>
                    <a:schemeClr val="tx1"/>
                  </a:solidFill>
                </a:rPr>
                <a:t>Receiver ID/Group ID</a:t>
              </a:r>
              <a:endParaRPr lang="en-US" sz="1050" dirty="0">
                <a:solidFill>
                  <a:schemeClr val="tx1"/>
                </a:solidFill>
              </a:endParaRPr>
            </a:p>
          </p:txBody>
        </p:sp>
        <p:sp>
          <p:nvSpPr>
            <p:cNvPr id="57" name="Rectangle 56"/>
            <p:cNvSpPr/>
            <p:nvPr/>
          </p:nvSpPr>
          <p:spPr>
            <a:xfrm>
              <a:off x="6781800" y="6156176"/>
              <a:ext cx="648072" cy="28803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Length</a:t>
              </a:r>
              <a:endParaRPr lang="en-US" sz="1200" dirty="0">
                <a:solidFill>
                  <a:schemeClr val="tx1"/>
                </a:solidFill>
              </a:endParaRPr>
            </a:p>
          </p:txBody>
        </p:sp>
        <p:cxnSp>
          <p:nvCxnSpPr>
            <p:cNvPr id="58" name="Straight Connector 57"/>
            <p:cNvCxnSpPr/>
            <p:nvPr/>
          </p:nvCxnSpPr>
          <p:spPr>
            <a:xfrm flipH="1">
              <a:off x="6781800" y="5860127"/>
              <a:ext cx="342800" cy="312073"/>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9" name="Straight Connector 58"/>
            <p:cNvCxnSpPr/>
            <p:nvPr/>
          </p:nvCxnSpPr>
          <p:spPr>
            <a:xfrm>
              <a:off x="8583810" y="5858619"/>
              <a:ext cx="407790" cy="347117"/>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flipH="1">
              <a:off x="7104723" y="5235525"/>
              <a:ext cx="19877" cy="562981"/>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sp>
          <p:nvSpPr>
            <p:cNvPr id="42" name="Rectangle 41"/>
            <p:cNvSpPr/>
            <p:nvPr/>
          </p:nvSpPr>
          <p:spPr>
            <a:xfrm>
              <a:off x="4685315" y="5951185"/>
              <a:ext cx="2248885" cy="276999"/>
            </a:xfrm>
            <a:prstGeom prst="rect">
              <a:avLst/>
            </a:prstGeom>
          </p:spPr>
          <p:txBody>
            <a:bodyPr wrap="none">
              <a:spAutoFit/>
            </a:bodyPr>
            <a:lstStyle/>
            <a:p>
              <a:r>
                <a:rPr lang="en-US" sz="1200" b="0" i="0" dirty="0" smtClean="0"/>
                <a:t>Type = BEACON with WU info</a:t>
              </a:r>
              <a:endParaRPr lang="en-US" sz="1200" b="0" i="0" dirty="0"/>
            </a:p>
          </p:txBody>
        </p:sp>
        <p:sp>
          <p:nvSpPr>
            <p:cNvPr id="43" name="Right Brace 42"/>
            <p:cNvSpPr/>
            <p:nvPr/>
          </p:nvSpPr>
          <p:spPr>
            <a:xfrm rot="16200000">
              <a:off x="5072911" y="3522582"/>
              <a:ext cx="133412" cy="3960440"/>
            </a:xfrm>
            <a:prstGeom prst="rightBrace">
              <a:avLst/>
            </a:prstGeom>
            <a:ln w="6350">
              <a:solidFill>
                <a:schemeClr val="tx1"/>
              </a:solidFill>
              <a:prstDash val="solid"/>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4" name="Right Brace 43"/>
            <p:cNvSpPr/>
            <p:nvPr/>
          </p:nvSpPr>
          <p:spPr>
            <a:xfrm rot="5400000">
              <a:off x="5797754" y="3234550"/>
              <a:ext cx="133412" cy="5400600"/>
            </a:xfrm>
            <a:prstGeom prst="rightBrace">
              <a:avLst/>
            </a:prstGeom>
            <a:ln w="6350">
              <a:solidFill>
                <a:schemeClr val="tx1"/>
              </a:solidFill>
              <a:prstDash val="solid"/>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4" name="Rectangle 63"/>
            <p:cNvSpPr/>
            <p:nvPr/>
          </p:nvSpPr>
          <p:spPr>
            <a:xfrm>
              <a:off x="8366760" y="6156960"/>
              <a:ext cx="624839" cy="28803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solidFill>
                    <a:schemeClr val="tx1"/>
                  </a:solidFill>
                </a:rPr>
                <a:t>Control info</a:t>
              </a:r>
              <a:endParaRPr lang="en-US" sz="1050" dirty="0">
                <a:solidFill>
                  <a:schemeClr val="tx1"/>
                </a:solidFill>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WUP contents for WU beacon – cont’d</a:t>
            </a:r>
            <a:endParaRPr lang="en-US" dirty="0"/>
          </a:p>
        </p:txBody>
      </p:sp>
      <p:sp>
        <p:nvSpPr>
          <p:cNvPr id="3" name="Content Placeholder 2"/>
          <p:cNvSpPr>
            <a:spLocks noGrp="1"/>
          </p:cNvSpPr>
          <p:nvPr>
            <p:ph idx="1"/>
          </p:nvPr>
        </p:nvSpPr>
        <p:spPr/>
        <p:txBody>
          <a:bodyPr/>
          <a:lstStyle/>
          <a:p>
            <a:r>
              <a:rPr lang="en-US" sz="2000" dirty="0" smtClean="0"/>
              <a:t>For WUR STAs in duty cycle mode, appending WU info can </a:t>
            </a:r>
          </a:p>
          <a:p>
            <a:pPr lvl="1"/>
            <a:r>
              <a:rPr lang="en-US" sz="1600" dirty="0" smtClean="0"/>
              <a:t>Achieve better latency performance. AP do not need to wait till target WUR STA’s next “on duration” to send a WUP.  </a:t>
            </a:r>
          </a:p>
          <a:p>
            <a:pPr lvl="1"/>
            <a:r>
              <a:rPr lang="en-US" sz="1600" dirty="0" smtClean="0"/>
              <a:t>Overhead saving. Appending WU info to a beacon can save the overhead of one legacy preamble, one WUR preamble, fields like Type and </a:t>
            </a:r>
            <a:r>
              <a:rPr lang="en-US" sz="1600" dirty="0" err="1" smtClean="0"/>
              <a:t>Tx</a:t>
            </a:r>
            <a:r>
              <a:rPr lang="en-US" sz="1600" dirty="0" smtClean="0"/>
              <a:t> ID etc and one channel contention. </a:t>
            </a:r>
          </a:p>
          <a:p>
            <a:pPr lvl="1"/>
            <a:r>
              <a:rPr lang="en-US" sz="1600" dirty="0" smtClean="0"/>
              <a:t>Almost no cost for these benefits. </a:t>
            </a:r>
            <a:endParaRPr lang="en-US" sz="1600" dirty="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27" name="Group 26"/>
          <p:cNvGrpSpPr/>
          <p:nvPr/>
        </p:nvGrpSpPr>
        <p:grpSpPr>
          <a:xfrm>
            <a:off x="1371600" y="4038600"/>
            <a:ext cx="6934200" cy="2333625"/>
            <a:chOff x="533400" y="4038600"/>
            <a:chExt cx="6934200" cy="2333625"/>
          </a:xfrm>
        </p:grpSpPr>
        <p:cxnSp>
          <p:nvCxnSpPr>
            <p:cNvPr id="8" name="Straight Connector 7"/>
            <p:cNvCxnSpPr/>
            <p:nvPr/>
          </p:nvCxnSpPr>
          <p:spPr bwMode="auto">
            <a:xfrm>
              <a:off x="1447800" y="4572000"/>
              <a:ext cx="6019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 name="Straight Connector 8"/>
            <p:cNvCxnSpPr/>
            <p:nvPr/>
          </p:nvCxnSpPr>
          <p:spPr bwMode="auto">
            <a:xfrm>
              <a:off x="1447800" y="5105400"/>
              <a:ext cx="6019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0" name="TextBox 9"/>
            <p:cNvSpPr txBox="1"/>
            <p:nvPr/>
          </p:nvSpPr>
          <p:spPr>
            <a:xfrm>
              <a:off x="838200" y="4343400"/>
              <a:ext cx="457200" cy="276999"/>
            </a:xfrm>
            <a:prstGeom prst="rect">
              <a:avLst/>
            </a:prstGeom>
            <a:noFill/>
          </p:spPr>
          <p:txBody>
            <a:bodyPr wrap="square" rtlCol="0">
              <a:spAutoFit/>
            </a:bodyPr>
            <a:lstStyle/>
            <a:p>
              <a:r>
                <a:rPr lang="en-US" dirty="0" smtClean="0"/>
                <a:t>AP:</a:t>
              </a:r>
              <a:endParaRPr lang="en-US" dirty="0"/>
            </a:p>
          </p:txBody>
        </p:sp>
        <p:sp>
          <p:nvSpPr>
            <p:cNvPr id="11" name="TextBox 10"/>
            <p:cNvSpPr txBox="1"/>
            <p:nvPr/>
          </p:nvSpPr>
          <p:spPr>
            <a:xfrm>
              <a:off x="533400" y="4828401"/>
              <a:ext cx="914400" cy="276999"/>
            </a:xfrm>
            <a:prstGeom prst="rect">
              <a:avLst/>
            </a:prstGeom>
            <a:noFill/>
          </p:spPr>
          <p:txBody>
            <a:bodyPr wrap="square" rtlCol="0">
              <a:spAutoFit/>
            </a:bodyPr>
            <a:lstStyle/>
            <a:p>
              <a:r>
                <a:rPr lang="en-US" dirty="0" smtClean="0"/>
                <a:t>WUR STA:</a:t>
              </a:r>
              <a:endParaRPr lang="en-US" dirty="0"/>
            </a:p>
          </p:txBody>
        </p:sp>
        <p:sp>
          <p:nvSpPr>
            <p:cNvPr id="12" name="Rectangle 11"/>
            <p:cNvSpPr/>
            <p:nvPr/>
          </p:nvSpPr>
          <p:spPr bwMode="auto">
            <a:xfrm>
              <a:off x="2057400" y="4267200"/>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3" name="Rectangle 12"/>
            <p:cNvSpPr/>
            <p:nvPr/>
          </p:nvSpPr>
          <p:spPr bwMode="auto">
            <a:xfrm>
              <a:off x="2667000" y="4267200"/>
              <a:ext cx="228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 name="Snip Same Side Corner Rectangle 13"/>
            <p:cNvSpPr/>
            <p:nvPr/>
          </p:nvSpPr>
          <p:spPr bwMode="auto">
            <a:xfrm>
              <a:off x="1828800" y="4876800"/>
              <a:ext cx="1752600" cy="228600"/>
            </a:xfrm>
            <a:prstGeom prst="snip2Same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Times New Roman" pitchFamily="18" charset="0"/>
                </a:rPr>
                <a:t>WUR on duration</a:t>
              </a:r>
              <a:r>
                <a:rPr kumimoji="0" lang="en-US" sz="1000" b="0" i="0" u="none" strike="noStrike" cap="none" normalizeH="0" dirty="0" smtClean="0">
                  <a:ln>
                    <a:noFill/>
                  </a:ln>
                  <a:solidFill>
                    <a:schemeClr val="tx1"/>
                  </a:solidFill>
                  <a:effectLst/>
                  <a:latin typeface="Times New Roman" pitchFamily="18" charset="0"/>
                </a:rPr>
                <a:t> for beacon</a:t>
              </a:r>
              <a:endParaRPr kumimoji="0" lang="en-US" sz="1000" b="0" i="0" u="none" strike="noStrike" cap="none" normalizeH="0" baseline="0" dirty="0" smtClean="0">
                <a:ln>
                  <a:noFill/>
                </a:ln>
                <a:solidFill>
                  <a:schemeClr val="tx1"/>
                </a:solidFill>
                <a:effectLst/>
                <a:latin typeface="Times New Roman" pitchFamily="18" charset="0"/>
              </a:endParaRPr>
            </a:p>
          </p:txBody>
        </p:sp>
        <p:sp>
          <p:nvSpPr>
            <p:cNvPr id="15" name="TextBox 14"/>
            <p:cNvSpPr txBox="1"/>
            <p:nvPr/>
          </p:nvSpPr>
          <p:spPr>
            <a:xfrm>
              <a:off x="2857725" y="4038600"/>
              <a:ext cx="1257075" cy="430887"/>
            </a:xfrm>
            <a:prstGeom prst="rect">
              <a:avLst/>
            </a:prstGeom>
            <a:noFill/>
          </p:spPr>
          <p:txBody>
            <a:bodyPr wrap="none" rtlCol="0">
              <a:spAutoFit/>
            </a:bodyPr>
            <a:lstStyle/>
            <a:p>
              <a:r>
                <a:rPr lang="en-US" sz="1100" dirty="0" smtClean="0"/>
                <a:t>WUR beacon with</a:t>
              </a:r>
            </a:p>
            <a:p>
              <a:r>
                <a:rPr lang="en-US" sz="1100" dirty="0" smtClean="0"/>
                <a:t>appended WU info</a:t>
              </a:r>
              <a:endParaRPr lang="en-US" sz="1100" dirty="0"/>
            </a:p>
          </p:txBody>
        </p:sp>
        <p:sp>
          <p:nvSpPr>
            <p:cNvPr id="16" name="Snip Same Side Corner Rectangle 15"/>
            <p:cNvSpPr/>
            <p:nvPr/>
          </p:nvSpPr>
          <p:spPr bwMode="auto">
            <a:xfrm>
              <a:off x="4495800" y="4876800"/>
              <a:ext cx="2286000" cy="228600"/>
            </a:xfrm>
            <a:prstGeom prst="snip2SameRect">
              <a:avLst/>
            </a:prstGeom>
            <a:solidFill>
              <a:schemeClr val="accent5">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Times New Roman" pitchFamily="18" charset="0"/>
                </a:rPr>
                <a:t>WUR on duration</a:t>
              </a:r>
              <a:r>
                <a:rPr kumimoji="0" lang="en-US" sz="1000" b="0" i="0" u="none" strike="noStrike" cap="none" normalizeH="0" dirty="0" smtClean="0">
                  <a:ln>
                    <a:noFill/>
                  </a:ln>
                  <a:solidFill>
                    <a:schemeClr val="tx1"/>
                  </a:solidFill>
                  <a:effectLst/>
                  <a:latin typeface="Times New Roman" pitchFamily="18" charset="0"/>
                </a:rPr>
                <a:t> for non beacon WUP</a:t>
              </a:r>
              <a:endParaRPr kumimoji="0" lang="en-US" sz="1000" b="0" i="0" u="none" strike="noStrike" cap="none" normalizeH="0" baseline="0" dirty="0" smtClean="0">
                <a:ln>
                  <a:noFill/>
                </a:ln>
                <a:solidFill>
                  <a:schemeClr val="tx1"/>
                </a:solidFill>
                <a:effectLst/>
                <a:latin typeface="Times New Roman" pitchFamily="18" charset="0"/>
              </a:endParaRPr>
            </a:p>
          </p:txBody>
        </p:sp>
        <p:cxnSp>
          <p:nvCxnSpPr>
            <p:cNvPr id="17" name="Straight Connector 16"/>
            <p:cNvCxnSpPr/>
            <p:nvPr/>
          </p:nvCxnSpPr>
          <p:spPr bwMode="auto">
            <a:xfrm>
              <a:off x="1447800" y="5838825"/>
              <a:ext cx="6019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8" name="Straight Connector 17"/>
            <p:cNvCxnSpPr/>
            <p:nvPr/>
          </p:nvCxnSpPr>
          <p:spPr bwMode="auto">
            <a:xfrm>
              <a:off x="1447800" y="6372225"/>
              <a:ext cx="6019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9" name="TextBox 18"/>
            <p:cNvSpPr txBox="1"/>
            <p:nvPr/>
          </p:nvSpPr>
          <p:spPr>
            <a:xfrm>
              <a:off x="838200" y="5610225"/>
              <a:ext cx="457200" cy="276999"/>
            </a:xfrm>
            <a:prstGeom prst="rect">
              <a:avLst/>
            </a:prstGeom>
            <a:noFill/>
          </p:spPr>
          <p:txBody>
            <a:bodyPr wrap="square" rtlCol="0">
              <a:spAutoFit/>
            </a:bodyPr>
            <a:lstStyle/>
            <a:p>
              <a:r>
                <a:rPr lang="en-US" dirty="0" smtClean="0"/>
                <a:t>AP:</a:t>
              </a:r>
              <a:endParaRPr lang="en-US" dirty="0"/>
            </a:p>
          </p:txBody>
        </p:sp>
        <p:sp>
          <p:nvSpPr>
            <p:cNvPr id="20" name="TextBox 19"/>
            <p:cNvSpPr txBox="1"/>
            <p:nvPr/>
          </p:nvSpPr>
          <p:spPr>
            <a:xfrm>
              <a:off x="533400" y="6095226"/>
              <a:ext cx="914400" cy="276999"/>
            </a:xfrm>
            <a:prstGeom prst="rect">
              <a:avLst/>
            </a:prstGeom>
            <a:noFill/>
          </p:spPr>
          <p:txBody>
            <a:bodyPr wrap="square" rtlCol="0">
              <a:spAutoFit/>
            </a:bodyPr>
            <a:lstStyle/>
            <a:p>
              <a:r>
                <a:rPr lang="en-US" dirty="0" smtClean="0"/>
                <a:t>WUR STA:</a:t>
              </a:r>
              <a:endParaRPr lang="en-US" dirty="0"/>
            </a:p>
          </p:txBody>
        </p:sp>
        <p:sp>
          <p:nvSpPr>
            <p:cNvPr id="21" name="Rectangle 20"/>
            <p:cNvSpPr/>
            <p:nvPr/>
          </p:nvSpPr>
          <p:spPr bwMode="auto">
            <a:xfrm>
              <a:off x="2057400" y="5534025"/>
              <a:ext cx="685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Beacon</a:t>
              </a:r>
            </a:p>
          </p:txBody>
        </p:sp>
        <p:sp>
          <p:nvSpPr>
            <p:cNvPr id="23" name="Snip Same Side Corner Rectangle 22"/>
            <p:cNvSpPr/>
            <p:nvPr/>
          </p:nvSpPr>
          <p:spPr bwMode="auto">
            <a:xfrm>
              <a:off x="1828800" y="6143625"/>
              <a:ext cx="1752600" cy="228600"/>
            </a:xfrm>
            <a:prstGeom prst="snip2Same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Times New Roman" pitchFamily="18" charset="0"/>
                </a:rPr>
                <a:t>WUR on duration</a:t>
              </a:r>
              <a:r>
                <a:rPr kumimoji="0" lang="en-US" sz="1000" b="0" i="0" u="none" strike="noStrike" cap="none" normalizeH="0" dirty="0" smtClean="0">
                  <a:ln>
                    <a:noFill/>
                  </a:ln>
                  <a:solidFill>
                    <a:schemeClr val="tx1"/>
                  </a:solidFill>
                  <a:effectLst/>
                  <a:latin typeface="Times New Roman" pitchFamily="18" charset="0"/>
                </a:rPr>
                <a:t> for beacon</a:t>
              </a:r>
              <a:endParaRPr kumimoji="0" lang="en-US" sz="1000" b="0" i="0" u="none" strike="noStrike" cap="none" normalizeH="0" baseline="0" dirty="0" smtClean="0">
                <a:ln>
                  <a:noFill/>
                </a:ln>
                <a:solidFill>
                  <a:schemeClr val="tx1"/>
                </a:solidFill>
                <a:effectLst/>
                <a:latin typeface="Times New Roman" pitchFamily="18" charset="0"/>
              </a:endParaRPr>
            </a:p>
          </p:txBody>
        </p:sp>
        <p:sp>
          <p:nvSpPr>
            <p:cNvPr id="24" name="TextBox 23"/>
            <p:cNvSpPr txBox="1"/>
            <p:nvPr/>
          </p:nvSpPr>
          <p:spPr>
            <a:xfrm>
              <a:off x="1905000" y="5300990"/>
              <a:ext cx="949299" cy="261610"/>
            </a:xfrm>
            <a:prstGeom prst="rect">
              <a:avLst/>
            </a:prstGeom>
            <a:noFill/>
          </p:spPr>
          <p:txBody>
            <a:bodyPr wrap="none" rtlCol="0">
              <a:spAutoFit/>
            </a:bodyPr>
            <a:lstStyle/>
            <a:p>
              <a:r>
                <a:rPr lang="en-US" sz="1100" dirty="0" smtClean="0"/>
                <a:t>WUR beacon</a:t>
              </a:r>
              <a:endParaRPr lang="en-US" sz="1100" dirty="0"/>
            </a:p>
          </p:txBody>
        </p:sp>
        <p:sp>
          <p:nvSpPr>
            <p:cNvPr id="25" name="Snip Same Side Corner Rectangle 24"/>
            <p:cNvSpPr/>
            <p:nvPr/>
          </p:nvSpPr>
          <p:spPr bwMode="auto">
            <a:xfrm>
              <a:off x="4495800" y="6143625"/>
              <a:ext cx="2286000" cy="228600"/>
            </a:xfrm>
            <a:prstGeom prst="snip2SameRect">
              <a:avLst/>
            </a:prstGeom>
            <a:solidFill>
              <a:schemeClr val="accent5">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Times New Roman" pitchFamily="18" charset="0"/>
                </a:rPr>
                <a:t>WUR on duration</a:t>
              </a:r>
              <a:r>
                <a:rPr kumimoji="0" lang="en-US" sz="1000" b="0" i="0" u="none" strike="noStrike" cap="none" normalizeH="0" dirty="0" smtClean="0">
                  <a:ln>
                    <a:noFill/>
                  </a:ln>
                  <a:solidFill>
                    <a:schemeClr val="tx1"/>
                  </a:solidFill>
                  <a:effectLst/>
                  <a:latin typeface="Times New Roman" pitchFamily="18" charset="0"/>
                </a:rPr>
                <a:t> for non beacon WUP</a:t>
              </a:r>
              <a:endParaRPr kumimoji="0" lang="en-US" sz="1000" b="0" i="0" u="none" strike="noStrike" cap="none" normalizeH="0" baseline="0" dirty="0" smtClean="0">
                <a:ln>
                  <a:noFill/>
                </a:ln>
                <a:solidFill>
                  <a:schemeClr val="tx1"/>
                </a:solidFill>
                <a:effectLst/>
                <a:latin typeface="Times New Roman" pitchFamily="18" charset="0"/>
              </a:endParaRPr>
            </a:p>
          </p:txBody>
        </p:sp>
        <p:sp>
          <p:nvSpPr>
            <p:cNvPr id="26" name="Rectangle 25"/>
            <p:cNvSpPr/>
            <p:nvPr/>
          </p:nvSpPr>
          <p:spPr bwMode="auto">
            <a:xfrm>
              <a:off x="4876800" y="5530796"/>
              <a:ext cx="685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WUP</a:t>
              </a:r>
              <a:endParaRPr kumimoji="0" lang="en-US" sz="1200" b="0" i="0" u="none" strike="noStrike" cap="none" normalizeH="0" baseline="0" dirty="0" smtClean="0">
                <a:ln>
                  <a:noFill/>
                </a:ln>
                <a:solidFill>
                  <a:schemeClr val="tx1"/>
                </a:solidFill>
                <a:effectLst/>
                <a:latin typeface="Times New Roman" pitchFamily="18" charset="0"/>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of WUP for single WUR</a:t>
            </a:r>
            <a:endParaRPr lang="en-US" dirty="0"/>
          </a:p>
        </p:txBody>
      </p:sp>
      <p:sp>
        <p:nvSpPr>
          <p:cNvPr id="3" name="Content Placeholder 2"/>
          <p:cNvSpPr>
            <a:spLocks noGrp="1"/>
          </p:cNvSpPr>
          <p:nvPr>
            <p:ph idx="1"/>
          </p:nvPr>
        </p:nvSpPr>
        <p:spPr/>
        <p:txBody>
          <a:bodyPr/>
          <a:lstStyle/>
          <a:p>
            <a:r>
              <a:rPr lang="en-US" sz="2000" dirty="0" smtClean="0"/>
              <a:t>Propose to include a priority/Access category field </a:t>
            </a:r>
          </a:p>
          <a:p>
            <a:pPr lvl="1"/>
            <a:r>
              <a:rPr lang="en-US" sz="1600" dirty="0" smtClean="0"/>
              <a:t>Priority field indicates the highest AC of the buffered DL data for the target STA.</a:t>
            </a:r>
          </a:p>
          <a:p>
            <a:pPr lvl="1"/>
            <a:r>
              <a:rPr lang="en-US" sz="1600" dirty="0" smtClean="0"/>
              <a:t>This field can be 2 bit access category (AC_VO,AC_VI,AC_BE,AC_BK). </a:t>
            </a:r>
          </a:p>
          <a:p>
            <a:pPr lvl="1"/>
            <a:r>
              <a:rPr lang="en-US" sz="1600" dirty="0" smtClean="0"/>
              <a:t>Benefit:</a:t>
            </a:r>
          </a:p>
          <a:p>
            <a:pPr lvl="2"/>
            <a:r>
              <a:rPr lang="en-US" sz="1400" dirty="0" smtClean="0"/>
              <a:t>WU STA can send PS_POLL based on the indicated access category. </a:t>
            </a:r>
          </a:p>
          <a:p>
            <a:pPr lvl="3"/>
            <a:r>
              <a:rPr lang="en-US" sz="1200" dirty="0" smtClean="0"/>
              <a:t>Unlike conventional PS_POLLs after beacon, number of PS_POLLs responding to WUP will be much smaller hence should use higher AC to contend the channel. Allow STA using the data’s AC for PS_POLL is natural. </a:t>
            </a:r>
            <a:endParaRPr lang="en-US" sz="1400" dirty="0" smtClean="0"/>
          </a:p>
          <a:p>
            <a:pPr lvl="2"/>
            <a:r>
              <a:rPr lang="en-US" sz="1400" dirty="0" smtClean="0"/>
              <a:t>WU STA can decide whether wake up or not. In low battery mode, STA may choose to wake up less frequently or wait until higher priority data arrives. </a:t>
            </a:r>
          </a:p>
          <a:p>
            <a:r>
              <a:rPr lang="en-US" sz="2000" dirty="0" smtClean="0"/>
              <a:t>Propose to allow including partial TSF in all type of WUPs</a:t>
            </a:r>
          </a:p>
          <a:p>
            <a:pPr lvl="1"/>
            <a:r>
              <a:rPr lang="en-US" sz="1600" dirty="0" smtClean="0"/>
              <a:t>Early timing synchronization always help WUR STAs to save the power. </a:t>
            </a:r>
          </a:p>
          <a:p>
            <a:endParaRPr lang="en-US" sz="2000"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50" name="Group 49"/>
          <p:cNvGrpSpPr/>
          <p:nvPr/>
        </p:nvGrpSpPr>
        <p:grpSpPr>
          <a:xfrm>
            <a:off x="762000" y="5225083"/>
            <a:ext cx="7848600" cy="1280492"/>
            <a:chOff x="914400" y="5158408"/>
            <a:chExt cx="7848600" cy="1280492"/>
          </a:xfrm>
        </p:grpSpPr>
        <p:sp>
          <p:nvSpPr>
            <p:cNvPr id="29" name="Rectangle 28"/>
            <p:cNvSpPr/>
            <p:nvPr/>
          </p:nvSpPr>
          <p:spPr>
            <a:xfrm>
              <a:off x="914400" y="5158408"/>
              <a:ext cx="1750640" cy="576064"/>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tx1"/>
                  </a:solidFill>
                </a:rPr>
                <a:t>Legacy preamble part</a:t>
              </a:r>
              <a:endParaRPr lang="en-US" sz="1400" dirty="0">
                <a:solidFill>
                  <a:schemeClr val="tx1"/>
                </a:solidFill>
              </a:endParaRPr>
            </a:p>
          </p:txBody>
        </p:sp>
        <p:sp>
          <p:nvSpPr>
            <p:cNvPr id="33" name="Rectangle 32"/>
            <p:cNvSpPr/>
            <p:nvPr/>
          </p:nvSpPr>
          <p:spPr>
            <a:xfrm>
              <a:off x="2666361" y="5325574"/>
              <a:ext cx="1356577"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WUP preamble</a:t>
              </a:r>
              <a:endParaRPr lang="en-US" sz="1200" dirty="0">
                <a:solidFill>
                  <a:schemeClr val="tx1"/>
                </a:solidFill>
              </a:endParaRPr>
            </a:p>
          </p:txBody>
        </p:sp>
        <p:sp>
          <p:nvSpPr>
            <p:cNvPr id="34" name="Rectangle 33"/>
            <p:cNvSpPr/>
            <p:nvPr/>
          </p:nvSpPr>
          <p:spPr>
            <a:xfrm>
              <a:off x="4022938" y="5325574"/>
              <a:ext cx="4104456"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WUP contents</a:t>
              </a:r>
              <a:endParaRPr lang="en-US" sz="1200" dirty="0">
                <a:solidFill>
                  <a:schemeClr val="tx1"/>
                </a:solidFill>
              </a:endParaRPr>
            </a:p>
          </p:txBody>
        </p:sp>
        <p:sp>
          <p:nvSpPr>
            <p:cNvPr id="35" name="Rectangle 34"/>
            <p:cNvSpPr/>
            <p:nvPr/>
          </p:nvSpPr>
          <p:spPr>
            <a:xfrm>
              <a:off x="2900773" y="5943499"/>
              <a:ext cx="936104"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Frame type</a:t>
              </a:r>
              <a:endParaRPr lang="en-US" sz="1200" dirty="0">
                <a:solidFill>
                  <a:schemeClr val="tx1"/>
                </a:solidFill>
              </a:endParaRPr>
            </a:p>
          </p:txBody>
        </p:sp>
        <p:sp>
          <p:nvSpPr>
            <p:cNvPr id="36" name="Rectangle 35"/>
            <p:cNvSpPr/>
            <p:nvPr/>
          </p:nvSpPr>
          <p:spPr>
            <a:xfrm>
              <a:off x="3836878" y="5943499"/>
              <a:ext cx="1152127"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Transmitter ID</a:t>
              </a:r>
              <a:endParaRPr lang="en-US" sz="1200" dirty="0">
                <a:solidFill>
                  <a:schemeClr val="tx1"/>
                </a:solidFill>
              </a:endParaRPr>
            </a:p>
          </p:txBody>
        </p:sp>
        <p:sp>
          <p:nvSpPr>
            <p:cNvPr id="37" name="Rectangle 36"/>
            <p:cNvSpPr/>
            <p:nvPr/>
          </p:nvSpPr>
          <p:spPr>
            <a:xfrm>
              <a:off x="4989005" y="5943499"/>
              <a:ext cx="1152127"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Receiver ID</a:t>
              </a:r>
              <a:endParaRPr lang="en-US" sz="1200" dirty="0">
                <a:solidFill>
                  <a:schemeClr val="tx1"/>
                </a:solidFill>
              </a:endParaRPr>
            </a:p>
          </p:txBody>
        </p:sp>
        <p:sp>
          <p:nvSpPr>
            <p:cNvPr id="38" name="Rectangle 37"/>
            <p:cNvSpPr/>
            <p:nvPr/>
          </p:nvSpPr>
          <p:spPr>
            <a:xfrm>
              <a:off x="6141133" y="5943499"/>
              <a:ext cx="1008112"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Priority (AC)</a:t>
              </a:r>
              <a:endParaRPr lang="en-US" sz="1200" dirty="0">
                <a:solidFill>
                  <a:schemeClr val="tx1"/>
                </a:solidFill>
              </a:endParaRPr>
            </a:p>
          </p:txBody>
        </p:sp>
        <p:cxnSp>
          <p:nvCxnSpPr>
            <p:cNvPr id="39" name="Straight Connector 38"/>
            <p:cNvCxnSpPr/>
            <p:nvPr/>
          </p:nvCxnSpPr>
          <p:spPr>
            <a:xfrm flipH="1">
              <a:off x="2895600" y="5582072"/>
              <a:ext cx="1130530" cy="361528"/>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a:off x="8140930" y="5582072"/>
              <a:ext cx="622070" cy="361528"/>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1" name="Rectangle 40"/>
            <p:cNvSpPr/>
            <p:nvPr/>
          </p:nvSpPr>
          <p:spPr>
            <a:xfrm>
              <a:off x="7149245" y="5939399"/>
              <a:ext cx="518592"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TSF</a:t>
              </a:r>
              <a:endParaRPr lang="en-US" sz="1200" dirty="0">
                <a:solidFill>
                  <a:schemeClr val="tx1"/>
                </a:solidFill>
              </a:endParaRPr>
            </a:p>
          </p:txBody>
        </p:sp>
        <p:sp>
          <p:nvSpPr>
            <p:cNvPr id="42" name="TextBox 41"/>
            <p:cNvSpPr txBox="1"/>
            <p:nvPr/>
          </p:nvSpPr>
          <p:spPr>
            <a:xfrm>
              <a:off x="2952750" y="6161901"/>
              <a:ext cx="809837" cy="276999"/>
            </a:xfrm>
            <a:prstGeom prst="rect">
              <a:avLst/>
            </a:prstGeom>
            <a:noFill/>
          </p:spPr>
          <p:txBody>
            <a:bodyPr wrap="none" rtlCol="0">
              <a:spAutoFit/>
            </a:bodyPr>
            <a:lstStyle/>
            <a:p>
              <a:r>
                <a:rPr lang="en-US" sz="1200" b="0" i="0" dirty="0" smtClean="0"/>
                <a:t>type = SU</a:t>
              </a:r>
              <a:endParaRPr lang="en-US" sz="1200" b="0" i="0" dirty="0"/>
            </a:p>
          </p:txBody>
        </p:sp>
        <p:sp>
          <p:nvSpPr>
            <p:cNvPr id="47" name="Rectangle 46"/>
            <p:cNvSpPr/>
            <p:nvPr/>
          </p:nvSpPr>
          <p:spPr>
            <a:xfrm>
              <a:off x="7664670" y="5938848"/>
              <a:ext cx="1098330"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chemeClr val="tx1"/>
                  </a:solidFill>
                </a:rPr>
                <a:t>Other info such as WCT etc.</a:t>
              </a:r>
              <a:endParaRPr lang="en-US" sz="1000" dirty="0">
                <a:solidFill>
                  <a:schemeClr val="tx1"/>
                </a:solidFill>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of WUP for single WUR – cont’d</a:t>
            </a:r>
            <a:endParaRPr lang="en-US" dirty="0"/>
          </a:p>
        </p:txBody>
      </p:sp>
      <p:sp>
        <p:nvSpPr>
          <p:cNvPr id="3" name="Content Placeholder 2"/>
          <p:cNvSpPr>
            <a:spLocks noGrp="1"/>
          </p:cNvSpPr>
          <p:nvPr>
            <p:ph idx="1"/>
          </p:nvPr>
        </p:nvSpPr>
        <p:spPr>
          <a:ln w="0">
            <a:prstDash val="dash"/>
          </a:ln>
        </p:spPr>
        <p:txBody>
          <a:bodyPr/>
          <a:lstStyle/>
          <a:p>
            <a:r>
              <a:rPr lang="en-US" sz="2000" dirty="0" smtClean="0"/>
              <a:t>Partial TSF in WU beacon is a guaranteed synchronization scheme but not necessary be the only synchronization scheme. </a:t>
            </a:r>
          </a:p>
          <a:p>
            <a:pPr lvl="1"/>
            <a:r>
              <a:rPr lang="en-US" sz="1600" dirty="0" smtClean="0"/>
              <a:t>Earlier timing synchronization always benefit the WU STA’s  power consumption.</a:t>
            </a:r>
          </a:p>
          <a:p>
            <a:pPr lvl="2"/>
            <a:r>
              <a:rPr lang="en-US" sz="1400" dirty="0" smtClean="0"/>
              <a:t>WUR STA in duty cycle mode need to gradually increase the “on duration” to compensate the timing mismatch.</a:t>
            </a:r>
          </a:p>
          <a:p>
            <a:pPr lvl="2"/>
            <a:r>
              <a:rPr lang="en-US" sz="1400" dirty="0" smtClean="0"/>
              <a:t>Upon receiving </a:t>
            </a:r>
            <a:r>
              <a:rPr lang="en-US" sz="1400" dirty="0" smtClean="0"/>
              <a:t>a WUP </a:t>
            </a:r>
            <a:r>
              <a:rPr lang="en-US" sz="1400" dirty="0" smtClean="0"/>
              <a:t>with </a:t>
            </a:r>
            <a:r>
              <a:rPr lang="en-US" sz="1400" dirty="0" smtClean="0"/>
              <a:t>TSF sent by the AP,  all WUR STAs </a:t>
            </a:r>
            <a:r>
              <a:rPr lang="en-US" sz="1400" dirty="0" smtClean="0"/>
              <a:t>associated with the AP can get synchronized and </a:t>
            </a:r>
            <a:r>
              <a:rPr lang="en-US" sz="1400" dirty="0" smtClean="0"/>
              <a:t>reduce </a:t>
            </a:r>
            <a:r>
              <a:rPr lang="en-US" sz="1400" dirty="0" smtClean="0"/>
              <a:t>the “on duration” close to the minimum “on duration</a:t>
            </a:r>
            <a:r>
              <a:rPr lang="en-US" sz="1400" dirty="0" smtClean="0"/>
              <a:t>”.  </a:t>
            </a:r>
          </a:p>
          <a:p>
            <a:pPr lvl="2"/>
            <a:r>
              <a:rPr lang="en-US" sz="1400" dirty="0" smtClean="0"/>
              <a:t>Partial TSF may only have a few(8?) bits. A small overhead increasing could benefit many WUR STAs in the BSS. </a:t>
            </a:r>
            <a:endParaRPr lang="en-US" sz="1400" dirty="0" smtClean="0"/>
          </a:p>
          <a:p>
            <a:pPr lvl="2"/>
            <a:r>
              <a:rPr lang="en-US" sz="1400" dirty="0" smtClean="0"/>
              <a:t>For 200ppm clock accuracy, minimum </a:t>
            </a:r>
            <a:r>
              <a:rPr lang="en-US" sz="1400" dirty="0" smtClean="0"/>
              <a:t>“on duration” </a:t>
            </a:r>
            <a:r>
              <a:rPr lang="en-US" sz="1400" dirty="0" smtClean="0"/>
              <a:t>2ms, the WUR STA’s actual on duration will be 4ms after 5 seconds. A WUP with </a:t>
            </a:r>
            <a:r>
              <a:rPr lang="en-US" sz="1400" dirty="0" smtClean="0"/>
              <a:t>partial </a:t>
            </a:r>
            <a:r>
              <a:rPr lang="en-US" sz="1400" dirty="0" smtClean="0"/>
              <a:t>TSF </a:t>
            </a:r>
            <a:r>
              <a:rPr lang="en-US" sz="1400" dirty="0" smtClean="0"/>
              <a:t>will bring it back to ~2ms. </a:t>
            </a:r>
          </a:p>
          <a:p>
            <a:endParaRPr lang="en-US" sz="2000" dirty="0" smtClean="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41" name="Group 40"/>
          <p:cNvGrpSpPr/>
          <p:nvPr/>
        </p:nvGrpSpPr>
        <p:grpSpPr>
          <a:xfrm>
            <a:off x="457200" y="4876800"/>
            <a:ext cx="8229600" cy="1366878"/>
            <a:chOff x="381000" y="5029200"/>
            <a:chExt cx="8229600" cy="1366878"/>
          </a:xfrm>
        </p:grpSpPr>
        <p:cxnSp>
          <p:nvCxnSpPr>
            <p:cNvPr id="17" name="Straight Connector 16"/>
            <p:cNvCxnSpPr/>
            <p:nvPr/>
          </p:nvCxnSpPr>
          <p:spPr bwMode="auto">
            <a:xfrm>
              <a:off x="1295400" y="5838825"/>
              <a:ext cx="7162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8" name="Straight Connector 17"/>
            <p:cNvCxnSpPr/>
            <p:nvPr/>
          </p:nvCxnSpPr>
          <p:spPr bwMode="auto">
            <a:xfrm>
              <a:off x="1295400" y="6396078"/>
              <a:ext cx="7162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9" name="TextBox 18"/>
            <p:cNvSpPr txBox="1"/>
            <p:nvPr/>
          </p:nvSpPr>
          <p:spPr>
            <a:xfrm>
              <a:off x="685800" y="5610225"/>
              <a:ext cx="457200" cy="276999"/>
            </a:xfrm>
            <a:prstGeom prst="rect">
              <a:avLst/>
            </a:prstGeom>
            <a:noFill/>
          </p:spPr>
          <p:txBody>
            <a:bodyPr wrap="square" rtlCol="0">
              <a:spAutoFit/>
            </a:bodyPr>
            <a:lstStyle/>
            <a:p>
              <a:r>
                <a:rPr lang="en-US" dirty="0" smtClean="0"/>
                <a:t>AP:</a:t>
              </a:r>
              <a:endParaRPr lang="en-US" dirty="0"/>
            </a:p>
          </p:txBody>
        </p:sp>
        <p:sp>
          <p:nvSpPr>
            <p:cNvPr id="20" name="TextBox 19"/>
            <p:cNvSpPr txBox="1"/>
            <p:nvPr/>
          </p:nvSpPr>
          <p:spPr>
            <a:xfrm>
              <a:off x="381000" y="6119079"/>
              <a:ext cx="914400" cy="276999"/>
            </a:xfrm>
            <a:prstGeom prst="rect">
              <a:avLst/>
            </a:prstGeom>
            <a:noFill/>
          </p:spPr>
          <p:txBody>
            <a:bodyPr wrap="square" rtlCol="0">
              <a:spAutoFit/>
            </a:bodyPr>
            <a:lstStyle/>
            <a:p>
              <a:r>
                <a:rPr lang="en-US" dirty="0" smtClean="0"/>
                <a:t>WUR STA:</a:t>
              </a:r>
              <a:endParaRPr lang="en-US" dirty="0"/>
            </a:p>
          </p:txBody>
        </p:sp>
        <p:sp>
          <p:nvSpPr>
            <p:cNvPr id="21" name="Rectangle 20"/>
            <p:cNvSpPr/>
            <p:nvPr/>
          </p:nvSpPr>
          <p:spPr bwMode="auto">
            <a:xfrm>
              <a:off x="1600200" y="5257800"/>
              <a:ext cx="228600" cy="581025"/>
            </a:xfrm>
            <a:prstGeom prst="rect">
              <a:avLst/>
            </a:prstGeom>
            <a:solidFill>
              <a:schemeClr val="accent6"/>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2" name="Snip Same Side Corner Rectangle 21"/>
            <p:cNvSpPr/>
            <p:nvPr/>
          </p:nvSpPr>
          <p:spPr bwMode="auto">
            <a:xfrm>
              <a:off x="1447800" y="6167478"/>
              <a:ext cx="838200" cy="228600"/>
            </a:xfrm>
            <a:prstGeom prst="snip2Same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Times New Roman" pitchFamily="18" charset="0"/>
              </a:endParaRPr>
            </a:p>
          </p:txBody>
        </p:sp>
        <p:sp>
          <p:nvSpPr>
            <p:cNvPr id="24" name="Snip Same Side Corner Rectangle 23"/>
            <p:cNvSpPr/>
            <p:nvPr/>
          </p:nvSpPr>
          <p:spPr bwMode="auto">
            <a:xfrm>
              <a:off x="2674951" y="6167478"/>
              <a:ext cx="914400" cy="228600"/>
            </a:xfrm>
            <a:prstGeom prst="snip2SameRect">
              <a:avLst/>
            </a:prstGeom>
            <a:solidFill>
              <a:schemeClr val="accent5">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Times New Roman" pitchFamily="18" charset="0"/>
              </a:endParaRPr>
            </a:p>
          </p:txBody>
        </p:sp>
        <p:sp>
          <p:nvSpPr>
            <p:cNvPr id="29" name="Snip Same Side Corner Rectangle 28"/>
            <p:cNvSpPr/>
            <p:nvPr/>
          </p:nvSpPr>
          <p:spPr bwMode="auto">
            <a:xfrm>
              <a:off x="2743200" y="5610306"/>
              <a:ext cx="762000" cy="228600"/>
            </a:xfrm>
            <a:prstGeom prst="snip2Same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Times New Roman" pitchFamily="18" charset="0"/>
              </a:endParaRPr>
            </a:p>
          </p:txBody>
        </p:sp>
        <p:sp>
          <p:nvSpPr>
            <p:cNvPr id="30" name="Snip Same Side Corner Rectangle 29"/>
            <p:cNvSpPr/>
            <p:nvPr/>
          </p:nvSpPr>
          <p:spPr bwMode="auto">
            <a:xfrm>
              <a:off x="4803910" y="5614947"/>
              <a:ext cx="762000" cy="228600"/>
            </a:xfrm>
            <a:prstGeom prst="snip2Same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Times New Roman" pitchFamily="18" charset="0"/>
              </a:endParaRPr>
            </a:p>
          </p:txBody>
        </p:sp>
        <p:sp>
          <p:nvSpPr>
            <p:cNvPr id="31" name="Snip Same Side Corner Rectangle 30"/>
            <p:cNvSpPr/>
            <p:nvPr/>
          </p:nvSpPr>
          <p:spPr bwMode="auto">
            <a:xfrm>
              <a:off x="7010400" y="5614947"/>
              <a:ext cx="762000" cy="228600"/>
            </a:xfrm>
            <a:prstGeom prst="snip2Same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Times New Roman" pitchFamily="18" charset="0"/>
              </a:endParaRPr>
            </a:p>
          </p:txBody>
        </p:sp>
        <p:sp>
          <p:nvSpPr>
            <p:cNvPr id="32" name="Snip Same Side Corner Rectangle 31"/>
            <p:cNvSpPr/>
            <p:nvPr/>
          </p:nvSpPr>
          <p:spPr bwMode="auto">
            <a:xfrm>
              <a:off x="4548147" y="6164249"/>
              <a:ext cx="1219200" cy="228600"/>
            </a:xfrm>
            <a:prstGeom prst="snip2SameRect">
              <a:avLst/>
            </a:prstGeom>
            <a:solidFill>
              <a:schemeClr val="accent5">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Times New Roman" pitchFamily="18" charset="0"/>
              </a:endParaRPr>
            </a:p>
          </p:txBody>
        </p:sp>
        <p:sp>
          <p:nvSpPr>
            <p:cNvPr id="33" name="Snip Same Side Corner Rectangle 32"/>
            <p:cNvSpPr/>
            <p:nvPr/>
          </p:nvSpPr>
          <p:spPr bwMode="auto">
            <a:xfrm>
              <a:off x="6673796" y="6164249"/>
              <a:ext cx="1524000" cy="228600"/>
            </a:xfrm>
            <a:prstGeom prst="snip2SameRect">
              <a:avLst/>
            </a:prstGeom>
            <a:solidFill>
              <a:schemeClr val="accent5">
                <a:lumMod val="20000"/>
                <a:lumOff val="80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Times New Roman" pitchFamily="18" charset="0"/>
              </a:endParaRPr>
            </a:p>
          </p:txBody>
        </p:sp>
        <p:sp>
          <p:nvSpPr>
            <p:cNvPr id="34" name="Snip Same Side Corner Rectangle 33"/>
            <p:cNvSpPr/>
            <p:nvPr/>
          </p:nvSpPr>
          <p:spPr bwMode="auto">
            <a:xfrm>
              <a:off x="6942151" y="6164249"/>
              <a:ext cx="914400" cy="228600"/>
            </a:xfrm>
            <a:prstGeom prst="snip2SameRect">
              <a:avLst/>
            </a:prstGeom>
            <a:solidFill>
              <a:schemeClr val="accent5">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Times New Roman" pitchFamily="18" charset="0"/>
              </a:endParaRPr>
            </a:p>
          </p:txBody>
        </p:sp>
        <p:sp>
          <p:nvSpPr>
            <p:cNvPr id="35" name="Rectangle 34"/>
            <p:cNvSpPr/>
            <p:nvPr/>
          </p:nvSpPr>
          <p:spPr bwMode="auto">
            <a:xfrm>
              <a:off x="5181600" y="5265751"/>
              <a:ext cx="304800" cy="581025"/>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6" name="TextBox 35"/>
            <p:cNvSpPr txBox="1"/>
            <p:nvPr/>
          </p:nvSpPr>
          <p:spPr>
            <a:xfrm>
              <a:off x="990600" y="5029200"/>
              <a:ext cx="1019831" cy="276999"/>
            </a:xfrm>
            <a:prstGeom prst="rect">
              <a:avLst/>
            </a:prstGeom>
            <a:noFill/>
          </p:spPr>
          <p:txBody>
            <a:bodyPr wrap="none" rtlCol="0">
              <a:spAutoFit/>
            </a:bodyPr>
            <a:lstStyle/>
            <a:p>
              <a:r>
                <a:rPr lang="en-US" dirty="0" smtClean="0"/>
                <a:t>WUR beacon</a:t>
              </a:r>
              <a:endParaRPr lang="en-US" dirty="0"/>
            </a:p>
          </p:txBody>
        </p:sp>
        <p:sp>
          <p:nvSpPr>
            <p:cNvPr id="37" name="TextBox 36"/>
            <p:cNvSpPr txBox="1"/>
            <p:nvPr/>
          </p:nvSpPr>
          <p:spPr>
            <a:xfrm>
              <a:off x="4771369" y="5029200"/>
              <a:ext cx="1133195" cy="276999"/>
            </a:xfrm>
            <a:prstGeom prst="rect">
              <a:avLst/>
            </a:prstGeom>
            <a:noFill/>
          </p:spPr>
          <p:txBody>
            <a:bodyPr wrap="none" rtlCol="0">
              <a:spAutoFit/>
            </a:bodyPr>
            <a:lstStyle/>
            <a:p>
              <a:r>
                <a:rPr lang="en-US" dirty="0" smtClean="0"/>
                <a:t>WUP with TSF</a:t>
              </a:r>
              <a:endParaRPr lang="en-US" dirty="0"/>
            </a:p>
          </p:txBody>
        </p:sp>
        <p:sp>
          <p:nvSpPr>
            <p:cNvPr id="38" name="TextBox 37"/>
            <p:cNvSpPr txBox="1"/>
            <p:nvPr/>
          </p:nvSpPr>
          <p:spPr>
            <a:xfrm>
              <a:off x="2415182" y="5361801"/>
              <a:ext cx="1547218" cy="276999"/>
            </a:xfrm>
            <a:prstGeom prst="rect">
              <a:avLst/>
            </a:prstGeom>
            <a:noFill/>
          </p:spPr>
          <p:txBody>
            <a:bodyPr wrap="none" rtlCol="0">
              <a:spAutoFit/>
            </a:bodyPr>
            <a:lstStyle/>
            <a:p>
              <a:r>
                <a:rPr lang="en-US" dirty="0" smtClean="0"/>
                <a:t>Minimum on duration</a:t>
              </a:r>
              <a:endParaRPr lang="en-US" dirty="0"/>
            </a:p>
          </p:txBody>
        </p:sp>
        <p:sp>
          <p:nvSpPr>
            <p:cNvPr id="40" name="TextBox 39"/>
            <p:cNvSpPr txBox="1"/>
            <p:nvPr/>
          </p:nvSpPr>
          <p:spPr>
            <a:xfrm>
              <a:off x="6348442" y="5799151"/>
              <a:ext cx="2262158" cy="400110"/>
            </a:xfrm>
            <a:prstGeom prst="rect">
              <a:avLst/>
            </a:prstGeom>
            <a:noFill/>
          </p:spPr>
          <p:txBody>
            <a:bodyPr wrap="none" rtlCol="0">
              <a:spAutoFit/>
            </a:bodyPr>
            <a:lstStyle/>
            <a:p>
              <a:r>
                <a:rPr lang="en-US" sz="1000" dirty="0" smtClean="0"/>
                <a:t>Length of “on duration” can be reduced </a:t>
              </a:r>
            </a:p>
            <a:p>
              <a:r>
                <a:rPr lang="en-US" sz="1000" dirty="0" smtClean="0"/>
                <a:t>after receiving a WUP with TSF. </a:t>
              </a:r>
              <a:endParaRPr lang="en-US" sz="1000" dirty="0"/>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 of WUP for a group of STAs</a:t>
            </a:r>
            <a:endParaRPr lang="en-US" dirty="0"/>
          </a:p>
        </p:txBody>
      </p:sp>
      <p:sp>
        <p:nvSpPr>
          <p:cNvPr id="3" name="Content Placeholder 2"/>
          <p:cNvSpPr>
            <a:spLocks noGrp="1"/>
          </p:cNvSpPr>
          <p:nvPr>
            <p:ph idx="1"/>
          </p:nvPr>
        </p:nvSpPr>
        <p:spPr/>
        <p:txBody>
          <a:bodyPr/>
          <a:lstStyle/>
          <a:p>
            <a:r>
              <a:rPr lang="en-US" sz="2000" dirty="0" smtClean="0"/>
              <a:t>Group ID with a TIM is proposed in [2]. We propose to include a per user field for each WUR STA in the group to be woken up. </a:t>
            </a:r>
          </a:p>
          <a:p>
            <a:pPr lvl="1"/>
            <a:r>
              <a:rPr lang="en-US" sz="1600" dirty="0" smtClean="0"/>
              <a:t>Similar to 11ax HE SIG B, number of per user field and order of per user field is decided by the TIM field. </a:t>
            </a:r>
          </a:p>
          <a:p>
            <a:pPr lvl="1"/>
            <a:r>
              <a:rPr lang="en-US" sz="1600" dirty="0" smtClean="0"/>
              <a:t>Per user field can include the AC for this user and other TBD control information.</a:t>
            </a:r>
          </a:p>
          <a:p>
            <a:pPr lvl="1"/>
            <a:r>
              <a:rPr lang="en-US" sz="1600" dirty="0" smtClean="0"/>
              <a:t>WCT can also be signaled in per user field to be more flexible or signaled outside the per user field as a common WCT to save the overhead. </a:t>
            </a:r>
          </a:p>
          <a:p>
            <a:endParaRPr lang="en-US" dirty="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46" name="Group 45"/>
          <p:cNvGrpSpPr/>
          <p:nvPr/>
        </p:nvGrpSpPr>
        <p:grpSpPr>
          <a:xfrm>
            <a:off x="797556" y="4156840"/>
            <a:ext cx="7584444" cy="2231504"/>
            <a:chOff x="797556" y="3657600"/>
            <a:chExt cx="7584444" cy="2231504"/>
          </a:xfrm>
        </p:grpSpPr>
        <p:sp>
          <p:nvSpPr>
            <p:cNvPr id="8" name="Rectangle 7"/>
            <p:cNvSpPr/>
            <p:nvPr/>
          </p:nvSpPr>
          <p:spPr>
            <a:xfrm>
              <a:off x="797556" y="3657600"/>
              <a:ext cx="1752600" cy="576064"/>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tx1"/>
                  </a:solidFill>
                </a:rPr>
                <a:t>Legacy preamble part</a:t>
              </a:r>
              <a:endParaRPr lang="en-US" sz="1400" dirty="0">
                <a:solidFill>
                  <a:schemeClr val="tx1"/>
                </a:solidFill>
              </a:endParaRPr>
            </a:p>
          </p:txBody>
        </p:sp>
        <p:sp>
          <p:nvSpPr>
            <p:cNvPr id="12" name="Rectangle 11"/>
            <p:cNvSpPr/>
            <p:nvPr/>
          </p:nvSpPr>
          <p:spPr>
            <a:xfrm>
              <a:off x="2549351" y="3824766"/>
              <a:ext cx="1356577"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WUP preamble</a:t>
              </a:r>
              <a:endParaRPr lang="en-US" sz="1200" dirty="0">
                <a:solidFill>
                  <a:schemeClr val="tx1"/>
                </a:solidFill>
              </a:endParaRPr>
            </a:p>
          </p:txBody>
        </p:sp>
        <p:sp>
          <p:nvSpPr>
            <p:cNvPr id="13" name="Rectangle 12"/>
            <p:cNvSpPr/>
            <p:nvPr/>
          </p:nvSpPr>
          <p:spPr>
            <a:xfrm>
              <a:off x="3905928" y="3824766"/>
              <a:ext cx="4104456"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WUP contents</a:t>
              </a:r>
              <a:endParaRPr lang="en-US" sz="1200" dirty="0">
                <a:solidFill>
                  <a:schemeClr val="tx1"/>
                </a:solidFill>
              </a:endParaRPr>
            </a:p>
          </p:txBody>
        </p:sp>
        <p:sp>
          <p:nvSpPr>
            <p:cNvPr id="14" name="Rectangle 13"/>
            <p:cNvSpPr/>
            <p:nvPr/>
          </p:nvSpPr>
          <p:spPr>
            <a:xfrm>
              <a:off x="1757948" y="4483996"/>
              <a:ext cx="936104"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Frame type</a:t>
              </a:r>
              <a:endParaRPr lang="en-US" sz="1200" dirty="0">
                <a:solidFill>
                  <a:schemeClr val="tx1"/>
                </a:solidFill>
              </a:endParaRPr>
            </a:p>
          </p:txBody>
        </p:sp>
        <p:sp>
          <p:nvSpPr>
            <p:cNvPr id="15" name="Rectangle 14"/>
            <p:cNvSpPr/>
            <p:nvPr/>
          </p:nvSpPr>
          <p:spPr>
            <a:xfrm>
              <a:off x="2694053" y="4483996"/>
              <a:ext cx="1152127"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Transmitter ID</a:t>
              </a:r>
              <a:endParaRPr lang="en-US" sz="1200" dirty="0">
                <a:solidFill>
                  <a:schemeClr val="tx1"/>
                </a:solidFill>
              </a:endParaRPr>
            </a:p>
          </p:txBody>
        </p:sp>
        <p:sp>
          <p:nvSpPr>
            <p:cNvPr id="16" name="Rectangle 15"/>
            <p:cNvSpPr/>
            <p:nvPr/>
          </p:nvSpPr>
          <p:spPr>
            <a:xfrm>
              <a:off x="3846181" y="4483996"/>
              <a:ext cx="792088"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Group ID</a:t>
              </a:r>
              <a:endParaRPr lang="en-US" sz="1200" dirty="0">
                <a:solidFill>
                  <a:schemeClr val="tx1"/>
                </a:solidFill>
              </a:endParaRPr>
            </a:p>
          </p:txBody>
        </p:sp>
        <p:sp>
          <p:nvSpPr>
            <p:cNvPr id="17" name="Rectangle 16"/>
            <p:cNvSpPr/>
            <p:nvPr/>
          </p:nvSpPr>
          <p:spPr>
            <a:xfrm>
              <a:off x="4638268" y="4483996"/>
              <a:ext cx="1080120"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TIM for group</a:t>
              </a:r>
              <a:endParaRPr lang="en-US" sz="1200" dirty="0">
                <a:solidFill>
                  <a:schemeClr val="tx1"/>
                </a:solidFill>
              </a:endParaRPr>
            </a:p>
          </p:txBody>
        </p:sp>
        <p:cxnSp>
          <p:nvCxnSpPr>
            <p:cNvPr id="18" name="Straight Connector 17"/>
            <p:cNvCxnSpPr/>
            <p:nvPr/>
          </p:nvCxnSpPr>
          <p:spPr>
            <a:xfrm flipH="1">
              <a:off x="1757264" y="4089648"/>
              <a:ext cx="2160240" cy="392098"/>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8006720" y="4089648"/>
              <a:ext cx="375280" cy="392098"/>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0" name="Rectangle 19"/>
            <p:cNvSpPr/>
            <p:nvPr/>
          </p:nvSpPr>
          <p:spPr>
            <a:xfrm>
              <a:off x="5718388" y="4486246"/>
              <a:ext cx="1152128"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Per User fields</a:t>
              </a:r>
              <a:endParaRPr lang="en-US" sz="1200" dirty="0">
                <a:solidFill>
                  <a:schemeClr val="tx1"/>
                </a:solidFill>
              </a:endParaRPr>
            </a:p>
          </p:txBody>
        </p:sp>
        <p:sp>
          <p:nvSpPr>
            <p:cNvPr id="21" name="Rectangle 20"/>
            <p:cNvSpPr/>
            <p:nvPr/>
          </p:nvSpPr>
          <p:spPr>
            <a:xfrm>
              <a:off x="6869832" y="4485938"/>
              <a:ext cx="1080120"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2">
                      <a:lumMod val="75000"/>
                    </a:schemeClr>
                  </a:solidFill>
                </a:rPr>
                <a:t>Common WCT</a:t>
              </a:r>
              <a:endParaRPr lang="en-US" sz="1100" dirty="0">
                <a:solidFill>
                  <a:schemeClr val="tx2">
                    <a:lumMod val="75000"/>
                  </a:schemeClr>
                </a:solidFill>
              </a:endParaRPr>
            </a:p>
          </p:txBody>
        </p:sp>
        <p:sp>
          <p:nvSpPr>
            <p:cNvPr id="22" name="Rectangle 21"/>
            <p:cNvSpPr/>
            <p:nvPr/>
          </p:nvSpPr>
          <p:spPr>
            <a:xfrm>
              <a:off x="7949952" y="4481746"/>
              <a:ext cx="432048" cy="2693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TSF</a:t>
              </a:r>
              <a:endParaRPr lang="en-US" sz="1100" dirty="0">
                <a:solidFill>
                  <a:schemeClr val="tx1"/>
                </a:solidFill>
              </a:endParaRPr>
            </a:p>
          </p:txBody>
        </p:sp>
        <p:sp>
          <p:nvSpPr>
            <p:cNvPr id="23" name="TextBox 22"/>
            <p:cNvSpPr txBox="1"/>
            <p:nvPr/>
          </p:nvSpPr>
          <p:spPr>
            <a:xfrm>
              <a:off x="1651348" y="4769778"/>
              <a:ext cx="1077539" cy="276999"/>
            </a:xfrm>
            <a:prstGeom prst="rect">
              <a:avLst/>
            </a:prstGeom>
            <a:noFill/>
          </p:spPr>
          <p:txBody>
            <a:bodyPr wrap="none" rtlCol="0">
              <a:spAutoFit/>
            </a:bodyPr>
            <a:lstStyle/>
            <a:p>
              <a:r>
                <a:rPr lang="en-US" sz="1200" b="0" i="0" dirty="0" smtClean="0"/>
                <a:t>type = Group</a:t>
              </a:r>
              <a:endParaRPr lang="en-US" sz="1200" b="0" i="0" dirty="0"/>
            </a:p>
          </p:txBody>
        </p:sp>
        <p:sp>
          <p:nvSpPr>
            <p:cNvPr id="25" name="Rectangle 24"/>
            <p:cNvSpPr/>
            <p:nvPr/>
          </p:nvSpPr>
          <p:spPr>
            <a:xfrm>
              <a:off x="3409256" y="5241032"/>
              <a:ext cx="1080120"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0 0 1 … 0 1 0</a:t>
              </a:r>
              <a:endParaRPr lang="en-US" sz="1200" dirty="0">
                <a:solidFill>
                  <a:schemeClr val="tx1"/>
                </a:solidFill>
              </a:endParaRPr>
            </a:p>
          </p:txBody>
        </p:sp>
        <p:sp>
          <p:nvSpPr>
            <p:cNvPr id="26" name="Rectangle 25"/>
            <p:cNvSpPr/>
            <p:nvPr/>
          </p:nvSpPr>
          <p:spPr>
            <a:xfrm>
              <a:off x="4489376" y="5243282"/>
              <a:ext cx="1152128"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Per User field 1</a:t>
              </a:r>
              <a:endParaRPr lang="en-US" sz="1200" dirty="0">
                <a:solidFill>
                  <a:schemeClr val="tx1"/>
                </a:solidFill>
              </a:endParaRPr>
            </a:p>
          </p:txBody>
        </p:sp>
        <p:sp>
          <p:nvSpPr>
            <p:cNvPr id="27" name="TextBox 26"/>
            <p:cNvSpPr txBox="1"/>
            <p:nvPr/>
          </p:nvSpPr>
          <p:spPr>
            <a:xfrm>
              <a:off x="3730151" y="5035981"/>
              <a:ext cx="817853" cy="261610"/>
            </a:xfrm>
            <a:prstGeom prst="rect">
              <a:avLst/>
            </a:prstGeom>
            <a:noFill/>
          </p:spPr>
          <p:txBody>
            <a:bodyPr wrap="none" rtlCol="0">
              <a:spAutoFit/>
            </a:bodyPr>
            <a:lstStyle/>
            <a:p>
              <a:r>
                <a:rPr lang="en-US" sz="1100" b="0" i="0" dirty="0" smtClean="0"/>
                <a:t>N bits TIM</a:t>
              </a:r>
              <a:endParaRPr lang="en-US" sz="1100" b="0" i="0" dirty="0"/>
            </a:p>
          </p:txBody>
        </p:sp>
        <p:sp>
          <p:nvSpPr>
            <p:cNvPr id="28" name="Rectangle 27"/>
            <p:cNvSpPr/>
            <p:nvPr/>
          </p:nvSpPr>
          <p:spPr>
            <a:xfrm>
              <a:off x="5641504" y="5241032"/>
              <a:ext cx="1152128"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Per User field 2</a:t>
              </a:r>
              <a:endParaRPr lang="en-US" sz="1200" dirty="0">
                <a:solidFill>
                  <a:schemeClr val="tx1"/>
                </a:solidFill>
              </a:endParaRPr>
            </a:p>
          </p:txBody>
        </p:sp>
        <p:sp>
          <p:nvSpPr>
            <p:cNvPr id="29" name="TextBox 28"/>
            <p:cNvSpPr txBox="1"/>
            <p:nvPr/>
          </p:nvSpPr>
          <p:spPr>
            <a:xfrm flipH="1">
              <a:off x="6721624" y="5144641"/>
              <a:ext cx="504055" cy="338554"/>
            </a:xfrm>
            <a:prstGeom prst="rect">
              <a:avLst/>
            </a:prstGeom>
            <a:noFill/>
          </p:spPr>
          <p:txBody>
            <a:bodyPr wrap="square" rtlCol="0">
              <a:spAutoFit/>
            </a:bodyPr>
            <a:lstStyle/>
            <a:p>
              <a:r>
                <a:rPr lang="en-US" dirty="0" smtClean="0"/>
                <a:t>…</a:t>
              </a:r>
              <a:endParaRPr lang="en-US" dirty="0"/>
            </a:p>
          </p:txBody>
        </p:sp>
        <p:sp>
          <p:nvSpPr>
            <p:cNvPr id="30" name="Rectangle 29"/>
            <p:cNvSpPr/>
            <p:nvPr/>
          </p:nvSpPr>
          <p:spPr>
            <a:xfrm>
              <a:off x="7153672" y="5241032"/>
              <a:ext cx="1228328"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Per User field K</a:t>
              </a:r>
              <a:endParaRPr lang="en-US" sz="1200" dirty="0">
                <a:solidFill>
                  <a:schemeClr val="tx1"/>
                </a:solidFill>
              </a:endParaRPr>
            </a:p>
          </p:txBody>
        </p:sp>
        <p:sp>
          <p:nvSpPr>
            <p:cNvPr id="31" name="TextBox 30"/>
            <p:cNvSpPr txBox="1"/>
            <p:nvPr/>
          </p:nvSpPr>
          <p:spPr>
            <a:xfrm>
              <a:off x="2473152" y="5612105"/>
              <a:ext cx="1335622" cy="276999"/>
            </a:xfrm>
            <a:prstGeom prst="rect">
              <a:avLst/>
            </a:prstGeom>
            <a:noFill/>
          </p:spPr>
          <p:txBody>
            <a:bodyPr wrap="none" rtlCol="0">
              <a:spAutoFit/>
            </a:bodyPr>
            <a:lstStyle/>
            <a:p>
              <a:r>
                <a:rPr lang="en-US" sz="1200" b="0" i="0" dirty="0" smtClean="0"/>
                <a:t>Indicating user 1</a:t>
              </a:r>
              <a:endParaRPr lang="en-US" sz="1200" b="0" i="0" dirty="0"/>
            </a:p>
          </p:txBody>
        </p:sp>
        <p:sp>
          <p:nvSpPr>
            <p:cNvPr id="32" name="TextBox 31"/>
            <p:cNvSpPr txBox="1"/>
            <p:nvPr/>
          </p:nvSpPr>
          <p:spPr>
            <a:xfrm>
              <a:off x="3943302" y="5612105"/>
              <a:ext cx="628698" cy="276999"/>
            </a:xfrm>
            <a:prstGeom prst="rect">
              <a:avLst/>
            </a:prstGeom>
            <a:noFill/>
          </p:spPr>
          <p:txBody>
            <a:bodyPr wrap="none" rtlCol="0">
              <a:spAutoFit/>
            </a:bodyPr>
            <a:lstStyle/>
            <a:p>
              <a:r>
                <a:rPr lang="en-US" sz="1200" b="0" i="0" dirty="0" smtClean="0"/>
                <a:t>user K</a:t>
              </a:r>
              <a:endParaRPr lang="en-US" sz="1200" b="0" i="0" dirty="0"/>
            </a:p>
          </p:txBody>
        </p:sp>
        <p:cxnSp>
          <p:nvCxnSpPr>
            <p:cNvPr id="33" name="Straight Arrow Connector 32"/>
            <p:cNvCxnSpPr/>
            <p:nvPr/>
          </p:nvCxnSpPr>
          <p:spPr>
            <a:xfrm flipH="1" flipV="1">
              <a:off x="4223447" y="5446023"/>
              <a:ext cx="52269" cy="227057"/>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p:nvPr/>
          </p:nvCxnSpPr>
          <p:spPr>
            <a:xfrm flipV="1">
              <a:off x="3233710" y="5447532"/>
              <a:ext cx="542157" cy="225548"/>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flipH="1">
              <a:off x="3429000" y="4745420"/>
              <a:ext cx="1219200" cy="51238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a:off x="6858000" y="4745420"/>
              <a:ext cx="1524000" cy="51238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of WUP </a:t>
            </a:r>
            <a:r>
              <a:rPr lang="en-US" dirty="0" smtClean="0"/>
              <a:t>carrying more info</a:t>
            </a:r>
            <a:endParaRPr lang="en-US" dirty="0"/>
          </a:p>
        </p:txBody>
      </p:sp>
      <p:sp>
        <p:nvSpPr>
          <p:cNvPr id="3" name="Content Placeholder 2"/>
          <p:cNvSpPr>
            <a:spLocks noGrp="1"/>
          </p:cNvSpPr>
          <p:nvPr>
            <p:ph idx="1"/>
          </p:nvPr>
        </p:nvSpPr>
        <p:spPr/>
        <p:txBody>
          <a:bodyPr/>
          <a:lstStyle/>
          <a:p>
            <a:r>
              <a:rPr lang="en-US" sz="2000" dirty="0" smtClean="0"/>
              <a:t>Overhead</a:t>
            </a:r>
          </a:p>
          <a:p>
            <a:pPr lvl="1"/>
            <a:r>
              <a:rPr lang="en-US" sz="1600" dirty="0" smtClean="0"/>
              <a:t>Based on WUR’s use cases, </a:t>
            </a:r>
            <a:r>
              <a:rPr lang="en-US" sz="1600" dirty="0" smtClean="0"/>
              <a:t>WUR STAs have very low duty cycle (minutes, hours or even days). Increasing a few micro seconds overhead at such low duty cycle is negligible. For example: 1000 sensors working at 1 hour duty cycle. 100us extra length in WUR for each sensor will lead to a total 0.1s overhead per hour. </a:t>
            </a:r>
            <a:endParaRPr lang="en-US" sz="1600" dirty="0" smtClean="0"/>
          </a:p>
          <a:p>
            <a:pPr lvl="1"/>
            <a:r>
              <a:rPr lang="en-US" sz="1600" dirty="0" smtClean="0"/>
              <a:t>If the additional information can </a:t>
            </a:r>
            <a:r>
              <a:rPr lang="en-US" sz="1600" dirty="0" smtClean="0"/>
              <a:t>help WUR STAs further save the power, a little bit more overhead is a worth tradeoff.</a:t>
            </a:r>
          </a:p>
          <a:p>
            <a:pPr lvl="1"/>
            <a:endParaRPr lang="en-US" sz="1600" dirty="0" smtClean="0"/>
          </a:p>
          <a:p>
            <a:r>
              <a:rPr lang="en-US" sz="2000" dirty="0" smtClean="0"/>
              <a:t>Reliability</a:t>
            </a:r>
          </a:p>
          <a:p>
            <a:pPr lvl="1"/>
            <a:r>
              <a:rPr lang="en-US" sz="1600" dirty="0" smtClean="0"/>
              <a:t>Longer WUP will lead to less reliability. This is the real problem for a WUP to carry more information. </a:t>
            </a:r>
          </a:p>
          <a:p>
            <a:pPr lvl="1"/>
            <a:r>
              <a:rPr lang="en-US" sz="1600" dirty="0" smtClean="0"/>
              <a:t>This problem can be solved by WUP segmentation and separate FCS check for each WUP segment. </a:t>
            </a:r>
            <a:endParaRPr lang="en-US" sz="1600"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Segmented </a:t>
            </a:r>
            <a:r>
              <a:rPr lang="en-US" dirty="0" smtClean="0"/>
              <a:t>FCS check </a:t>
            </a:r>
            <a:r>
              <a:rPr lang="en-US" dirty="0" smtClean="0"/>
              <a:t>for WUP</a:t>
            </a:r>
            <a:endParaRPr lang="en-US" dirty="0"/>
          </a:p>
        </p:txBody>
      </p:sp>
      <p:sp>
        <p:nvSpPr>
          <p:cNvPr id="3" name="Content Placeholder 2"/>
          <p:cNvSpPr>
            <a:spLocks noGrp="1"/>
          </p:cNvSpPr>
          <p:nvPr>
            <p:ph idx="1"/>
          </p:nvPr>
        </p:nvSpPr>
        <p:spPr/>
        <p:txBody>
          <a:bodyPr/>
          <a:lstStyle/>
          <a:p>
            <a:r>
              <a:rPr lang="en-US" sz="2000" dirty="0" smtClean="0"/>
              <a:t>We propose to use multiple FCS to check segments of a WUP. </a:t>
            </a:r>
          </a:p>
          <a:p>
            <a:pPr lvl="1"/>
            <a:r>
              <a:rPr lang="en-US" sz="1600" dirty="0" smtClean="0"/>
              <a:t>Different part of WUP has different importance. Some information are more essential while other information improve the performance but </a:t>
            </a:r>
            <a:r>
              <a:rPr lang="en-US" sz="1600" dirty="0" smtClean="0"/>
              <a:t>WUR STAs </a:t>
            </a:r>
            <a:r>
              <a:rPr lang="en-US" sz="1600" dirty="0" smtClean="0"/>
              <a:t>still </a:t>
            </a:r>
            <a:r>
              <a:rPr lang="en-US" sz="1600" dirty="0" smtClean="0"/>
              <a:t>work </a:t>
            </a:r>
            <a:r>
              <a:rPr lang="en-US" sz="1600" dirty="0" smtClean="0"/>
              <a:t>without </a:t>
            </a:r>
            <a:r>
              <a:rPr lang="en-US" sz="1600" dirty="0" smtClean="0"/>
              <a:t>these parts. </a:t>
            </a:r>
            <a:endParaRPr lang="en-US" sz="1600" dirty="0" smtClean="0"/>
          </a:p>
          <a:p>
            <a:pPr lvl="1"/>
            <a:r>
              <a:rPr lang="en-US" sz="1600" dirty="0" smtClean="0"/>
              <a:t>One FCS to check the essential segment including frame type, transmitter ID, receiver ID fields etc. If this segment failed, the whole WUP shall be discarded.</a:t>
            </a:r>
          </a:p>
          <a:p>
            <a:pPr lvl="1"/>
            <a:r>
              <a:rPr lang="en-US" sz="1600" dirty="0" smtClean="0"/>
              <a:t>WUR still works without WCT, AC and TSF field etc. These fields shall be placed in other segment(s). The non-essential information fields can also be partitioned into segments and check by separate FCSs. More FCSs will help increase the total number of correctly received information fields. </a:t>
            </a:r>
          </a:p>
          <a:p>
            <a:pPr lvl="1"/>
            <a:endParaRPr lang="en-US" sz="1600"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7" name="Group 29"/>
          <p:cNvGrpSpPr/>
          <p:nvPr/>
        </p:nvGrpSpPr>
        <p:grpSpPr>
          <a:xfrm>
            <a:off x="685800" y="4953000"/>
            <a:ext cx="7906072" cy="1190476"/>
            <a:chOff x="1066800" y="4964318"/>
            <a:chExt cx="7906072" cy="1190476"/>
          </a:xfrm>
        </p:grpSpPr>
        <p:sp>
          <p:nvSpPr>
            <p:cNvPr id="8" name="Rectangle 7"/>
            <p:cNvSpPr/>
            <p:nvPr/>
          </p:nvSpPr>
          <p:spPr>
            <a:xfrm>
              <a:off x="1066800" y="4964318"/>
              <a:ext cx="1828800" cy="576064"/>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tx1"/>
                  </a:solidFill>
                </a:rPr>
                <a:t>Legacy preamble part</a:t>
              </a:r>
              <a:endParaRPr lang="en-US" sz="1400" dirty="0">
                <a:solidFill>
                  <a:schemeClr val="tx1"/>
                </a:solidFill>
              </a:endParaRPr>
            </a:p>
          </p:txBody>
        </p:sp>
        <p:sp>
          <p:nvSpPr>
            <p:cNvPr id="12" name="Rectangle 11"/>
            <p:cNvSpPr/>
            <p:nvPr/>
          </p:nvSpPr>
          <p:spPr>
            <a:xfrm>
              <a:off x="2896764" y="5131484"/>
              <a:ext cx="1356577"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WUP preamble</a:t>
              </a:r>
              <a:endParaRPr lang="en-US" sz="1200" dirty="0">
                <a:solidFill>
                  <a:schemeClr val="tx1"/>
                </a:solidFill>
              </a:endParaRPr>
            </a:p>
          </p:txBody>
        </p:sp>
        <p:sp>
          <p:nvSpPr>
            <p:cNvPr id="13" name="Rectangle 12"/>
            <p:cNvSpPr/>
            <p:nvPr/>
          </p:nvSpPr>
          <p:spPr>
            <a:xfrm>
              <a:off x="4253341" y="5131484"/>
              <a:ext cx="4104456"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WUP contents</a:t>
              </a:r>
              <a:endParaRPr lang="en-US" sz="1200" dirty="0">
                <a:solidFill>
                  <a:schemeClr val="tx1"/>
                </a:solidFill>
              </a:endParaRPr>
            </a:p>
          </p:txBody>
        </p:sp>
        <p:sp>
          <p:nvSpPr>
            <p:cNvPr id="14" name="Rectangle 13"/>
            <p:cNvSpPr/>
            <p:nvPr/>
          </p:nvSpPr>
          <p:spPr>
            <a:xfrm>
              <a:off x="2724472" y="5804279"/>
              <a:ext cx="2817838" cy="350515"/>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Essential segment, including field like </a:t>
              </a:r>
            </a:p>
            <a:p>
              <a:pPr algn="ctr"/>
              <a:r>
                <a:rPr lang="en-US" sz="1100" dirty="0" smtClean="0">
                  <a:solidFill>
                    <a:schemeClr val="tx1"/>
                  </a:solidFill>
                </a:rPr>
                <a:t>Frame type, </a:t>
              </a:r>
              <a:r>
                <a:rPr lang="en-US" sz="1100" dirty="0" err="1" smtClean="0">
                  <a:solidFill>
                    <a:schemeClr val="tx1"/>
                  </a:solidFill>
                </a:rPr>
                <a:t>Tx</a:t>
              </a:r>
              <a:r>
                <a:rPr lang="en-US" sz="1100" dirty="0" smtClean="0">
                  <a:solidFill>
                    <a:schemeClr val="tx1"/>
                  </a:solidFill>
                </a:rPr>
                <a:t> id, Rx id etc.</a:t>
              </a:r>
              <a:endParaRPr lang="en-US" sz="1100" dirty="0">
                <a:solidFill>
                  <a:schemeClr val="tx1"/>
                </a:solidFill>
              </a:endParaRPr>
            </a:p>
          </p:txBody>
        </p:sp>
        <p:sp>
          <p:nvSpPr>
            <p:cNvPr id="15" name="Rectangle 14"/>
            <p:cNvSpPr/>
            <p:nvPr/>
          </p:nvSpPr>
          <p:spPr>
            <a:xfrm>
              <a:off x="6074644" y="5804279"/>
              <a:ext cx="936103" cy="350515"/>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Segment 2</a:t>
              </a:r>
              <a:endParaRPr lang="en-US" sz="1200" dirty="0">
                <a:solidFill>
                  <a:schemeClr val="tx1"/>
                </a:solidFill>
              </a:endParaRPr>
            </a:p>
          </p:txBody>
        </p:sp>
        <p:cxnSp>
          <p:nvCxnSpPr>
            <p:cNvPr id="16" name="Straight Connector 15"/>
            <p:cNvCxnSpPr/>
            <p:nvPr/>
          </p:nvCxnSpPr>
          <p:spPr>
            <a:xfrm flipH="1">
              <a:off x="2724472" y="5396366"/>
              <a:ext cx="1540446" cy="390642"/>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8354133" y="5396366"/>
              <a:ext cx="618739" cy="390642"/>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8" name="Rectangle 17"/>
            <p:cNvSpPr/>
            <p:nvPr/>
          </p:nvSpPr>
          <p:spPr>
            <a:xfrm>
              <a:off x="5543872" y="5804279"/>
              <a:ext cx="530773" cy="350515"/>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FCS</a:t>
              </a:r>
              <a:endParaRPr lang="en-US" sz="1100" dirty="0">
                <a:solidFill>
                  <a:schemeClr val="tx1"/>
                </a:solidFill>
              </a:endParaRPr>
            </a:p>
          </p:txBody>
        </p:sp>
        <p:sp>
          <p:nvSpPr>
            <p:cNvPr id="19" name="Rectangle 18"/>
            <p:cNvSpPr/>
            <p:nvPr/>
          </p:nvSpPr>
          <p:spPr>
            <a:xfrm>
              <a:off x="8455098" y="5804279"/>
              <a:ext cx="517774" cy="350515"/>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FCS</a:t>
              </a:r>
              <a:endParaRPr lang="en-US" sz="1100" dirty="0">
                <a:solidFill>
                  <a:schemeClr val="tx1"/>
                </a:solidFill>
              </a:endParaRPr>
            </a:p>
          </p:txBody>
        </p:sp>
        <p:sp>
          <p:nvSpPr>
            <p:cNvPr id="20" name="Rectangle 19"/>
            <p:cNvSpPr/>
            <p:nvPr/>
          </p:nvSpPr>
          <p:spPr>
            <a:xfrm>
              <a:off x="7524389" y="5804279"/>
              <a:ext cx="936103" cy="350515"/>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Segment 3</a:t>
              </a:r>
              <a:endParaRPr lang="en-US" sz="1200" dirty="0">
                <a:solidFill>
                  <a:schemeClr val="tx1"/>
                </a:solidFill>
              </a:endParaRPr>
            </a:p>
          </p:txBody>
        </p:sp>
        <p:sp>
          <p:nvSpPr>
            <p:cNvPr id="21" name="Rectangle 20"/>
            <p:cNvSpPr/>
            <p:nvPr/>
          </p:nvSpPr>
          <p:spPr>
            <a:xfrm>
              <a:off x="7010746" y="5804279"/>
              <a:ext cx="514326" cy="350515"/>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FCS</a:t>
              </a:r>
              <a:endParaRPr lang="en-US" sz="1100" dirty="0">
                <a:solidFill>
                  <a:schemeClr val="tx1"/>
                </a:solidFill>
              </a:endParaRPr>
            </a:p>
          </p:txBody>
        </p:sp>
      </p:gr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99515</TotalTime>
  <Words>1479</Words>
  <Application>Microsoft Office PowerPoint</Application>
  <PresentationFormat>On-screen Show (4:3)</PresentationFormat>
  <Paragraphs>220</Paragraphs>
  <Slides>14</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802-11-Submission</vt:lpstr>
      <vt:lpstr>Document</vt:lpstr>
      <vt:lpstr>Wake up packet contents</vt:lpstr>
      <vt:lpstr>Background</vt:lpstr>
      <vt:lpstr>WUP contents for WU beacon</vt:lpstr>
      <vt:lpstr>WUP contents for WU beacon – cont’d</vt:lpstr>
      <vt:lpstr>Content of WUP for single WUR</vt:lpstr>
      <vt:lpstr>Content of WUP for single WUR – cont’d</vt:lpstr>
      <vt:lpstr>Contents of WUP for a group of STAs</vt:lpstr>
      <vt:lpstr>Problem of WUP carrying more info</vt:lpstr>
      <vt:lpstr>Segmented FCS check for WUP</vt:lpstr>
      <vt:lpstr>SP 1</vt:lpstr>
      <vt:lpstr>SP2</vt:lpstr>
      <vt:lpstr>SP3</vt:lpstr>
      <vt:lpstr>SP4</vt:lpstr>
      <vt:lpstr>Reference</vt:lpstr>
    </vt:vector>
  </TitlesOfParts>
  <Company>AT&amp;T Labs Research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mtk06611</cp:lastModifiedBy>
  <cp:revision>1393</cp:revision>
  <cp:lastPrinted>1998-02-10T13:28:06Z</cp:lastPrinted>
  <dcterms:created xsi:type="dcterms:W3CDTF">2007-05-21T21:00:37Z</dcterms:created>
  <dcterms:modified xsi:type="dcterms:W3CDTF">2017-05-09T14:30:46Z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