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2" r:id="rId3"/>
    <p:sldId id="320" r:id="rId4"/>
    <p:sldId id="308" r:id="rId5"/>
    <p:sldId id="309" r:id="rId6"/>
    <p:sldId id="310" r:id="rId7"/>
    <p:sldId id="311" r:id="rId8"/>
    <p:sldId id="312" r:id="rId9"/>
    <p:sldId id="315" r:id="rId10"/>
    <p:sldId id="313" r:id="rId11"/>
    <p:sldId id="306" r:id="rId12"/>
    <p:sldId id="314" r:id="rId13"/>
    <p:sldId id="316" r:id="rId14"/>
    <p:sldId id="317" r:id="rId15"/>
    <p:sldId id="319" r:id="rId16"/>
    <p:sldId id="318" r:id="rId17"/>
    <p:sldId id="321" r:id="rId18"/>
    <p:sldId id="32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802.11-17/0676r1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Link Budget Analysis Follow-up: </a:t>
            </a:r>
            <a:br>
              <a:rPr lang="en-US" sz="2800" dirty="0" smtClean="0"/>
            </a:br>
            <a:r>
              <a:rPr lang="en-US" sz="2800" dirty="0" smtClean="0"/>
              <a:t>Data Rates and SIG Bits Protection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918132"/>
              </p:ext>
            </p:extLst>
          </p:nvPr>
        </p:nvGraphicFramePr>
        <p:xfrm>
          <a:off x="696912" y="3248819"/>
          <a:ext cx="73342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8" name="Document" r:id="rId5" imgW="8258040" imgH="3016329" progId="Word.Document.8">
                  <p:embed/>
                </p:oleObj>
              </mc:Choice>
              <mc:Fallback>
                <p:oleObj name="Document" r:id="rId5" imgW="8258040" imgH="30163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248819"/>
                        <a:ext cx="73342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685800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AWGN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058394"/>
            <a:ext cx="8382000" cy="76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P-false = (</a:t>
            </a:r>
            <a:r>
              <a:rPr lang="en-US" sz="2000" b="0" dirty="0" smtClean="0"/>
              <a:t>Num. </a:t>
            </a:r>
            <a:r>
              <a:rPr lang="en-US" sz="2000" b="0" dirty="0"/>
              <a:t>of </a:t>
            </a:r>
            <a:r>
              <a:rPr lang="en-US" sz="2000" b="0" dirty="0" err="1" smtClean="0"/>
              <a:t>pkts</a:t>
            </a:r>
            <a:r>
              <a:rPr lang="en-US" sz="2000" b="0" dirty="0" smtClean="0"/>
              <a:t> </a:t>
            </a:r>
            <a:r>
              <a:rPr lang="en-US" sz="2000" b="0" dirty="0"/>
              <a:t>with correct SIG bits but wrong CRC)/</a:t>
            </a:r>
            <a:r>
              <a:rPr lang="en-US" sz="2000" b="0" dirty="0" smtClean="0"/>
              <a:t>Num. </a:t>
            </a:r>
            <a:r>
              <a:rPr lang="en-US" sz="2000" b="0" dirty="0"/>
              <a:t>of </a:t>
            </a:r>
            <a:r>
              <a:rPr lang="en-US" sz="2000" b="0" dirty="0" err="1" smtClean="0"/>
              <a:t>pkts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P-miss </a:t>
            </a:r>
            <a:r>
              <a:rPr lang="en-US" sz="2000" b="0" dirty="0"/>
              <a:t>= (Num. of </a:t>
            </a:r>
            <a:r>
              <a:rPr lang="en-US" sz="2000" b="0" dirty="0" err="1"/>
              <a:t>pkts</a:t>
            </a:r>
            <a:r>
              <a:rPr lang="en-US" sz="2000" b="0" dirty="0"/>
              <a:t> with </a:t>
            </a:r>
            <a:r>
              <a:rPr lang="en-US" sz="2000" b="0" dirty="0" smtClean="0"/>
              <a:t>wrong </a:t>
            </a:r>
            <a:r>
              <a:rPr lang="en-US" sz="2000" b="0" dirty="0"/>
              <a:t>SIG bits but </a:t>
            </a:r>
            <a:r>
              <a:rPr lang="en-US" sz="2000" b="0" dirty="0" smtClean="0"/>
              <a:t>correct </a:t>
            </a:r>
            <a:r>
              <a:rPr lang="en-US" sz="2000" b="0" dirty="0"/>
              <a:t>CRC)/Num. of </a:t>
            </a:r>
            <a:r>
              <a:rPr lang="en-US" sz="2000" b="0" dirty="0" err="1"/>
              <a:t>pkts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P-false is much higher for 2bit and 3bit CRC, though P-miss is lower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687" y="1295401"/>
            <a:ext cx="4996687" cy="3749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470" y="1295400"/>
            <a:ext cx="4896130" cy="367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676275" y="5638800"/>
            <a:ext cx="8249842" cy="6735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P-false is much higher for 2bit and 3bit CRC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err="1" smtClean="0"/>
              <a:t>Ch</a:t>
            </a:r>
            <a:r>
              <a:rPr lang="en-US" dirty="0" smtClean="0"/>
              <a:t>: </a:t>
            </a:r>
            <a:r>
              <a:rPr lang="en-US" dirty="0" err="1" smtClean="0"/>
              <a:t>DNLos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652" y="1330014"/>
            <a:ext cx="5075148" cy="3808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148" y="1357767"/>
            <a:ext cx="5075148" cy="380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1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685800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</a:t>
            </a:r>
            <a:r>
              <a:rPr lang="en-US" dirty="0" err="1" smtClean="0"/>
              <a:t>UMi</a:t>
            </a:r>
            <a:r>
              <a:rPr lang="en-US" dirty="0" smtClean="0"/>
              <a:t>-Los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455" y="5715000"/>
            <a:ext cx="7759701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P-false is much higher for 2bit and 3bit </a:t>
            </a:r>
            <a:r>
              <a:rPr lang="en-US" sz="2000" b="0" dirty="0" smtClean="0"/>
              <a:t>CRC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489077"/>
            <a:ext cx="5027614" cy="37730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345" y="1489077"/>
            <a:ext cx="5027614" cy="377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4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CRC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Since there are only 4 SIG bits, 2 or 3 CRC bits are relatively large. The error of CRC bits causes large P-false.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1-bit parity has good balance between P-false and P-miss, and P-miss is roughly one order lower than SIG bits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06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have </a:t>
            </a:r>
            <a:r>
              <a:rPr lang="en-US" dirty="0" smtClean="0"/>
              <a:t>two SIG bits to signal data rates?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089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have one bit parity for the SIG bits protection in one WUR packet?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678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391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 marL="0" indent="0"/>
            <a:r>
              <a:rPr lang="en-US" sz="2000" dirty="0"/>
              <a:t>[1] Rui Cao et al., “WRU Link Budget Analysis”, IEEE 802.11-17/0339r1, March, 2017</a:t>
            </a:r>
          </a:p>
          <a:p>
            <a:pPr marL="0" indent="0"/>
            <a:r>
              <a:rPr lang="en-US" altLang="ko-KR" sz="2000" dirty="0">
                <a:ea typeface="굴림" panose="020B0600000101010101" pitchFamily="34" charset="-127"/>
              </a:rPr>
              <a:t>[2] Liwen Chu et al. “</a:t>
            </a:r>
            <a:r>
              <a:rPr lang="en-US" sz="2000" dirty="0"/>
              <a:t>WUR MAC and Wakeup Frame</a:t>
            </a:r>
            <a:r>
              <a:rPr lang="nl-NL" altLang="ko-KR" sz="2000" dirty="0">
                <a:ea typeface="굴림" panose="020B0600000101010101" pitchFamily="34" charset="-127"/>
              </a:rPr>
              <a:t>”, </a:t>
            </a:r>
            <a:r>
              <a:rPr lang="en-US" sz="2000" dirty="0">
                <a:solidFill>
                  <a:schemeClr val="tx1"/>
                </a:solidFill>
              </a:rPr>
              <a:t>IEEE 802.11-17/0124r4, March 2017</a:t>
            </a:r>
            <a:endParaRPr lang="en-US" sz="2000" dirty="0"/>
          </a:p>
          <a:p>
            <a:pPr marL="0" indent="0"/>
            <a:r>
              <a:rPr lang="en-US" sz="2000" dirty="0"/>
              <a:t>[3] Eunsung Park and et al., , “Further Investigation on WUR </a:t>
            </a:r>
          </a:p>
          <a:p>
            <a:pPr marL="0" indent="0"/>
            <a:r>
              <a:rPr lang="en-US" sz="2000" dirty="0"/>
              <a:t>Performance”, IEEE 802.11-16/1144r0, Sept. 12, 2016.</a:t>
            </a:r>
          </a:p>
          <a:p>
            <a:pPr marL="0" indent="0"/>
            <a:r>
              <a:rPr lang="en-US" sz="2000" dirty="0"/>
              <a:t>[4] Steve </a:t>
            </a:r>
            <a:r>
              <a:rPr lang="en-US" sz="2000" dirty="0" err="1"/>
              <a:t>Shellhammer</a:t>
            </a:r>
            <a:r>
              <a:rPr lang="en-US" sz="2000" dirty="0"/>
              <a:t> and et al., “WUR Modulation and Coding”, IEEE 802.11-17/0366r0, Mar., 2017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784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OOK waveform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8305800" cy="4724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baseline waveform s[1:64] is generated by populating center 12 tones (without DC tone) of legacy 20MHz subcarriers, and perform IFFT.</a:t>
                </a: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1:64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𝐼𝐹𝐹𝑇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1:64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For </a:t>
                </a:r>
                <a:r>
                  <a:rPr lang="en-US" dirty="0"/>
                  <a:t>OOK </a:t>
                </a:r>
                <a:r>
                  <a:rPr lang="en-US" dirty="0" smtClean="0"/>
                  <a:t>“ON” waveforms without MC: 	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125Kbps OOK: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49:64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1:64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49:64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1:64</m:t>
                            </m:r>
                          </m:e>
                        </m:d>
                      </m:e>
                    </m:d>
                  </m:oMath>
                </a14:m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250Kbps </a:t>
                </a:r>
                <a:r>
                  <a:rPr lang="en-US" dirty="0"/>
                  <a:t>OOK: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1:80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49:64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1:64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500Kbps </a:t>
                </a:r>
                <a:r>
                  <a:rPr lang="en-US" dirty="0"/>
                  <a:t>OOK: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49:64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1Mbps </a:t>
                </a:r>
                <a:r>
                  <a:rPr lang="en-US" dirty="0"/>
                  <a:t>OOK</a:t>
                </a:r>
                <a:r>
                  <a:rPr lang="en-US" dirty="0" smtClean="0"/>
                  <a:t>: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49:64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8305800" cy="4724400"/>
              </a:xfrm>
              <a:blipFill rotWithShape="0">
                <a:blip r:embed="rId2"/>
                <a:stretch>
                  <a:fillRect l="-954" t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59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Appendix: OOK waveform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371600"/>
                <a:ext cx="8305800" cy="4724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For </a:t>
                </a:r>
                <a:r>
                  <a:rPr lang="en-US" dirty="0"/>
                  <a:t>OOK </a:t>
                </a:r>
                <a:r>
                  <a:rPr lang="en-US" dirty="0" smtClean="0"/>
                  <a:t>with </a:t>
                </a:r>
                <a:r>
                  <a:rPr lang="en-US" dirty="0"/>
                  <a:t>MC: 	</a:t>
                </a: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125Kbps OOK: </a:t>
                </a:r>
                <a:endParaRPr lang="en-US" dirty="0" smtClean="0"/>
              </a:p>
              <a:p>
                <a:pPr marL="457200" lvl="1" indent="0"/>
                <a:r>
                  <a:rPr lang="en-US" dirty="0" smtClean="0"/>
                  <a:t> 	“</a:t>
                </a:r>
                <a:r>
                  <a:rPr lang="en-US" dirty="0"/>
                  <a:t>ON” </a:t>
                </a:r>
                <a:r>
                  <a:rPr lang="en-US" dirty="0" smtClean="0"/>
                  <a:t>waveform: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1:160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49:64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1:64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𝑍𝑒𝑟𝑜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[1:80]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457200" lvl="1" indent="0"/>
                <a:r>
                  <a:rPr lang="en-US" dirty="0"/>
                  <a:t> 	“</a:t>
                </a:r>
                <a:r>
                  <a:rPr lang="en-US" dirty="0" smtClean="0"/>
                  <a:t>OFF” waveform: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1:160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𝑍𝑒𝑟𝑜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1:80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49:64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1:64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250Kbps OOK:  </a:t>
                </a:r>
                <a:endParaRPr lang="en-US" dirty="0" smtClean="0"/>
              </a:p>
              <a:p>
                <a:pPr marL="457200" lvl="1" indent="0"/>
                <a:r>
                  <a:rPr lang="en-US" dirty="0" smtClean="0"/>
                  <a:t>	“</a:t>
                </a:r>
                <a:r>
                  <a:rPr lang="en-US" dirty="0"/>
                  <a:t>ON” waveform: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1:80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57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𝑍𝑒𝑟𝑜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[1:40]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lvl="1" indent="0"/>
                <a:r>
                  <a:rPr lang="en-US" dirty="0"/>
                  <a:t>	“</a:t>
                </a:r>
                <a:r>
                  <a:rPr lang="en-US" dirty="0" smtClean="0"/>
                  <a:t>OFF” </a:t>
                </a:r>
                <a:r>
                  <a:rPr lang="en-US" dirty="0"/>
                  <a:t>waveform: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1:80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𝑍𝑒𝑟𝑜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1:40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57:64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1:32</m:t>
                            </m:r>
                          </m:e>
                        </m:d>
                      </m:e>
                    </m:d>
                  </m:oMath>
                </a14:m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500Kbps </a:t>
                </a:r>
                <a:r>
                  <a:rPr lang="en-US" dirty="0"/>
                  <a:t>OOK</a:t>
                </a:r>
                <a:r>
                  <a:rPr lang="en-US" dirty="0" smtClean="0"/>
                  <a:t>:</a:t>
                </a:r>
              </a:p>
              <a:p>
                <a:pPr marL="457200" lvl="1" indent="0"/>
                <a:r>
                  <a:rPr lang="en-US" dirty="0" smtClean="0"/>
                  <a:t>	“</a:t>
                </a:r>
                <a:r>
                  <a:rPr lang="en-US" dirty="0"/>
                  <a:t>ON” waveform:</a:t>
                </a: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1:40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57:64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𝑍𝑒𝑟𝑜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[1:20]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lvl="1" indent="0"/>
                <a:r>
                  <a:rPr lang="en-US" dirty="0"/>
                  <a:t>	“</a:t>
                </a:r>
                <a:r>
                  <a:rPr lang="en-US" dirty="0" smtClean="0"/>
                  <a:t>OFF” </a:t>
                </a:r>
                <a:r>
                  <a:rPr lang="en-US" dirty="0"/>
                  <a:t>waveform: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1:40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𝑍𝑒𝑟𝑜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1:20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57:64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1:12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1Mbps OOK:     </a:t>
                </a:r>
                <a:endParaRPr lang="en-US" dirty="0" smtClean="0"/>
              </a:p>
              <a:p>
                <a:pPr marL="457200" lvl="1" indent="0"/>
                <a:r>
                  <a:rPr lang="en-US" dirty="0" smtClean="0"/>
                  <a:t>	“</a:t>
                </a:r>
                <a:r>
                  <a:rPr lang="en-US" dirty="0"/>
                  <a:t>ON” waveform: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1:20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57:64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1:2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𝑍𝑒𝑟𝑜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[1:10]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0" indent="0"/>
                <a:r>
                  <a:rPr lang="en-US" sz="2000" dirty="0" smtClean="0"/>
                  <a:t>	</a:t>
                </a:r>
                <a:r>
                  <a:rPr lang="en-US" sz="2000" b="0" dirty="0"/>
                  <a:t>	“</a:t>
                </a:r>
                <a:r>
                  <a:rPr lang="en-US" sz="2000" b="0" dirty="0" smtClean="0"/>
                  <a:t>OFF” </a:t>
                </a:r>
                <a:r>
                  <a:rPr lang="en-US" sz="2000" b="0" dirty="0"/>
                  <a:t>waveform: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1:20</m:t>
                        </m:r>
                      </m:e>
                    </m:d>
                    <m:r>
                      <a:rPr lang="en-US" sz="20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𝑍𝑒𝑟𝑜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1:10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57:64</m:t>
                            </m:r>
                          </m:e>
                        </m:d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1:2</m:t>
                            </m:r>
                          </m:e>
                        </m:d>
                      </m:e>
                    </m:d>
                  </m:oMath>
                </a14:m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371600"/>
                <a:ext cx="8305800" cy="4724400"/>
              </a:xfrm>
              <a:blipFill rotWithShape="0">
                <a:blip r:embed="rId2"/>
                <a:stretch>
                  <a:fillRect l="-954" t="-1032" b="-8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7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32738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Recap: WUR Link </a:t>
            </a:r>
            <a:r>
              <a:rPr lang="en-US" dirty="0"/>
              <a:t>budge analysis shows, for 250kbps </a:t>
            </a:r>
            <a:r>
              <a:rPr lang="en-US" dirty="0" smtClean="0"/>
              <a:t>On-Off Keying (OOK), 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~30dB link margin at close distance for indoor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coverage is shorter than 30m in </a:t>
            </a:r>
            <a:r>
              <a:rPr lang="en-US" dirty="0" err="1"/>
              <a:t>UMi</a:t>
            </a:r>
            <a:r>
              <a:rPr lang="en-US" dirty="0"/>
              <a:t>-NLOS channels @2.4G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data rates can be beneficial to achieve either better efficiency or coverage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address two issues: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simulation results for multiple data rate with and without Manchester Coding (MC).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(SIG) bits are needed for each WUR packets to indicate the data rate and packet length options [2]. How many protection bits are needed for the SIG bits?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5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Modulation and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70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OOK and Manchester Coding (MC) are favorable modulation and coding scheme for WUR [3][4]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adopt similar waveform design (Appendix) and compare the performance with different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125Kbps OOK, the “ON”/“OFF” symbol duration is 8</a:t>
            </a:r>
            <a:r>
              <a:rPr lang="el-GR" dirty="0" smtClean="0"/>
              <a:t>μ</a:t>
            </a:r>
            <a:r>
              <a:rPr lang="en-US" dirty="0"/>
              <a:t>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250Kbps </a:t>
            </a:r>
            <a:r>
              <a:rPr lang="en-US" dirty="0"/>
              <a:t>OOK, the “ON</a:t>
            </a:r>
            <a:r>
              <a:rPr lang="en-US" dirty="0" smtClean="0"/>
              <a:t>”/“</a:t>
            </a:r>
            <a:r>
              <a:rPr lang="en-US" dirty="0"/>
              <a:t>OFF” symbol duration is </a:t>
            </a:r>
            <a:r>
              <a:rPr lang="en-US" dirty="0" smtClean="0"/>
              <a:t>4</a:t>
            </a:r>
            <a:r>
              <a:rPr lang="el-GR" dirty="0" smtClean="0"/>
              <a:t>μ</a:t>
            </a:r>
            <a:r>
              <a:rPr lang="en-US" dirty="0"/>
              <a:t>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500Kbps </a:t>
            </a:r>
            <a:r>
              <a:rPr lang="en-US" dirty="0"/>
              <a:t>OOK, the “ON</a:t>
            </a:r>
            <a:r>
              <a:rPr lang="en-US" dirty="0" smtClean="0"/>
              <a:t>”/“</a:t>
            </a:r>
            <a:r>
              <a:rPr lang="en-US" dirty="0"/>
              <a:t>OFF” symbol duration is </a:t>
            </a:r>
            <a:r>
              <a:rPr lang="en-US" dirty="0" smtClean="0"/>
              <a:t>2</a:t>
            </a:r>
            <a:r>
              <a:rPr lang="el-GR" dirty="0" smtClean="0"/>
              <a:t>μ</a:t>
            </a:r>
            <a:r>
              <a:rPr lang="en-US" dirty="0"/>
              <a:t>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1Mbps </a:t>
            </a:r>
            <a:r>
              <a:rPr lang="en-US" dirty="0"/>
              <a:t>OOK, the “ON</a:t>
            </a:r>
            <a:r>
              <a:rPr lang="en-US" dirty="0" smtClean="0"/>
              <a:t>”/“</a:t>
            </a:r>
            <a:r>
              <a:rPr lang="en-US" dirty="0"/>
              <a:t>OFF” symbol duration is </a:t>
            </a:r>
            <a:r>
              <a:rPr lang="en-US" dirty="0" smtClean="0"/>
              <a:t>1</a:t>
            </a:r>
            <a:r>
              <a:rPr lang="el-GR" dirty="0" smtClean="0"/>
              <a:t>μ</a:t>
            </a:r>
            <a:r>
              <a:rPr lang="en-US" dirty="0"/>
              <a:t>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08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Device </a:t>
            </a:r>
            <a:r>
              <a:rPr lang="en-US" dirty="0"/>
              <a:t>BW: 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 BW: ~4MHz, center 12 tones (without DC)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Waveform: 12 tone sequence</a:t>
            </a:r>
          </a:p>
          <a:p>
            <a:pPr marL="400050" lvl="1" indent="0"/>
            <a:r>
              <a:rPr lang="en-US" dirty="0"/>
              <a:t>[-1    -1    -1     1     1    -1    -1    -1    -1     1    -1    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property: </a:t>
            </a:r>
            <a:r>
              <a:rPr lang="en-US" dirty="0" err="1"/>
              <a:t>ave.</a:t>
            </a:r>
            <a:r>
              <a:rPr lang="en-US" dirty="0"/>
              <a:t> CP power is similar to </a:t>
            </a:r>
            <a:r>
              <a:rPr lang="en-US" dirty="0" err="1"/>
              <a:t>ave.</a:t>
            </a:r>
            <a:r>
              <a:rPr lang="en-US" dirty="0"/>
              <a:t> signal power for all </a:t>
            </a:r>
            <a:r>
              <a:rPr lang="en-US" dirty="0" smtClean="0"/>
              <a:t>data rates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Number of information bits: 100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impairments: phase noise, CFO, IQ imbalance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07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7543799" cy="609599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AWGN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162" y="5932996"/>
            <a:ext cx="7924800" cy="60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Manchester Coding (MC) is beneficial for all data rates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143000"/>
            <a:ext cx="6459525" cy="48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0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7543799" cy="609599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961062"/>
            <a:ext cx="7618413" cy="60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Manchester Coding (MC) is beneficial for all data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066800"/>
            <a:ext cx="6534931" cy="490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7543799" cy="609599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</a:t>
            </a:r>
            <a:r>
              <a:rPr lang="en-US" dirty="0" err="1"/>
              <a:t>UMi</a:t>
            </a:r>
            <a:r>
              <a:rPr lang="en-US" dirty="0"/>
              <a:t>-Los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37" y="5715000"/>
            <a:ext cx="7618413" cy="60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Manchester Coding (MC) is beneficial for all data </a:t>
            </a:r>
            <a:r>
              <a:rPr lang="en-US" sz="2000" b="0" dirty="0" smtClean="0"/>
              <a:t>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1Mbps rate has error floor above 1% for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-Los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1117986"/>
            <a:ext cx="6227084" cy="467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0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Rate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Confirmed with prior contributions[3][4], Manchester Coding has advantages in WUR OOK waveform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2~3dB SNR gain for all channel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Simple OOK detection with SNR-based threshold setting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Number of data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125Kbps, 250Kbps, 500Kbps, 1Mbps can cover large range of channels and sensitivity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bits signaling for the data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6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Bits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signaling bits need protection for WUR receiver to save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total 4 bits of WUR-SIG: 2 bits to signal data rate, 2 bits to signal packet lengths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Cyclic redundancy </a:t>
            </a:r>
            <a:r>
              <a:rPr lang="en-US" dirty="0" smtClean="0"/>
              <a:t>check (CRC) is a popular technique for error detection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8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26578</TotalTime>
  <Words>874</Words>
  <Application>Microsoft Office PowerPoint</Application>
  <PresentationFormat>On-screen Show (4:3)</PresentationFormat>
  <Paragraphs>152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굴림</vt:lpstr>
      <vt:lpstr>MS Gothic</vt:lpstr>
      <vt:lpstr>Arial</vt:lpstr>
      <vt:lpstr>Cambria Math</vt:lpstr>
      <vt:lpstr>Times New Roman</vt:lpstr>
      <vt:lpstr>Office Theme</vt:lpstr>
      <vt:lpstr>Document</vt:lpstr>
      <vt:lpstr>WUR Link Budget Analysis Follow-up:  Data Rates and SIG Bits Protection</vt:lpstr>
      <vt:lpstr>Introduction</vt:lpstr>
      <vt:lpstr>Modulation and Coding</vt:lpstr>
      <vt:lpstr>Simulation Settings</vt:lpstr>
      <vt:lpstr>Ch: AWGN</vt:lpstr>
      <vt:lpstr>Ch: DNLos</vt:lpstr>
      <vt:lpstr>Ch: UMi-Los</vt:lpstr>
      <vt:lpstr>Data Rate Discussion</vt:lpstr>
      <vt:lpstr>SIG Bits Protection</vt:lpstr>
      <vt:lpstr>Ch: AWGN</vt:lpstr>
      <vt:lpstr>Ch: DNLos</vt:lpstr>
      <vt:lpstr>Ch: UMi-Los</vt:lpstr>
      <vt:lpstr>Number of CRC Bits</vt:lpstr>
      <vt:lpstr>Straw Poll 1</vt:lpstr>
      <vt:lpstr>Straw Poll 2</vt:lpstr>
      <vt:lpstr>References</vt:lpstr>
      <vt:lpstr>Appendix: OOK waveform (1)</vt:lpstr>
      <vt:lpstr>Appendix: OOK waveform (2)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525</cp:revision>
  <cp:lastPrinted>1601-01-01T00:00:00Z</cp:lastPrinted>
  <dcterms:created xsi:type="dcterms:W3CDTF">2015-10-31T00:33:08Z</dcterms:created>
  <dcterms:modified xsi:type="dcterms:W3CDTF">2017-05-08T10:41:32Z</dcterms:modified>
</cp:coreProperties>
</file>