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3" r:id="rId4"/>
    <p:sldId id="265" r:id="rId5"/>
    <p:sldId id="266" r:id="rId6"/>
    <p:sldId id="284" r:id="rId7"/>
    <p:sldId id="267" r:id="rId8"/>
    <p:sldId id="272" r:id="rId9"/>
    <p:sldId id="277" r:id="rId10"/>
    <p:sldId id="278" r:id="rId11"/>
    <p:sldId id="280" r:id="rId12"/>
    <p:sldId id="286" r:id="rId13"/>
    <p:sldId id="281" r:id="rId14"/>
    <p:sldId id="273" r:id="rId15"/>
    <p:sldId id="274" r:id="rId16"/>
    <p:sldId id="275" r:id="rId17"/>
    <p:sldId id="264" r:id="rId18"/>
  </p:sldIdLst>
  <p:sldSz cx="9753600" cy="7315200"/>
  <p:notesSz cx="6934200" cy="9280525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63" d="100"/>
          <a:sy n="63" d="100"/>
        </p:scale>
        <p:origin x="1742" y="67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315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121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280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334003" y="380978"/>
            <a:ext cx="3733826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79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92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802.11-17/0670r0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dirty="0"/>
              <a:t>Data Rates and Coding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</a:t>
            </a:r>
            <a:r>
              <a:rPr lang="en-GB" sz="2133"/>
              <a:t>:</a:t>
            </a:r>
            <a:r>
              <a:rPr lang="en-GB" sz="2133" b="0"/>
              <a:t> 2017-05-07</a:t>
            </a:r>
            <a:endParaRPr lang="en-GB" sz="2133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454522"/>
              </p:ext>
            </p:extLst>
          </p:nvPr>
        </p:nvGraphicFramePr>
        <p:xfrm>
          <a:off x="549275" y="2430463"/>
          <a:ext cx="8712200" cy="258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Document" r:id="rId4" imgW="8463037" imgH="2515512" progId="Word.Document.8">
                  <p:embed/>
                </p:oleObj>
              </mc:Choice>
              <mc:Fallback>
                <p:oleObj name="Document" r:id="rId4" imgW="8463037" imgH="25155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30463"/>
                        <a:ext cx="8712200" cy="2586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dirty="0"/>
              <a:t>Channel Model 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888338"/>
            <a:ext cx="9489628" cy="3902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329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640077"/>
          </a:xfrm>
        </p:spPr>
        <p:txBody>
          <a:bodyPr/>
          <a:lstStyle/>
          <a:p>
            <a:r>
              <a:rPr lang="en-US" dirty="0"/>
              <a:t>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3034297"/>
              </p:ext>
            </p:extLst>
          </p:nvPr>
        </p:nvGraphicFramePr>
        <p:xfrm>
          <a:off x="412588" y="1371600"/>
          <a:ext cx="8731412" cy="3021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0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Design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Data Rate (kb/s)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10%-PER SNR (dB) AWGN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10%-PER SNR (dB) Model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</a:rPr>
                        <a:t> 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93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Baseline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-3.8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93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Manchester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Code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-7.3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-1.1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80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Repetition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Code &amp; Manchester Code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62.5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-9.3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-2.9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93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BCC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&amp; Manchester Code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62.5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-12.3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-5.3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93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BCC &amp; Repetition &amp; Manchester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31.25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-13.9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-7.4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3417595628"/>
                  </a:ext>
                </a:extLst>
              </a:tr>
            </a:tbl>
          </a:graphicData>
        </a:graphic>
      </p:graphicFrame>
      <p:graphicFrame>
        <p:nvGraphicFramePr>
          <p:cNvPr id="8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9006702"/>
              </p:ext>
            </p:extLst>
          </p:nvPr>
        </p:nvGraphicFramePr>
        <p:xfrm>
          <a:off x="4724400" y="5075720"/>
          <a:ext cx="3951513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7171">
                  <a:extLst>
                    <a:ext uri="{9D8B030D-6E8A-4147-A177-3AD203B41FA5}">
                      <a16:colId xmlns:a16="http://schemas.microsoft.com/office/drawing/2014/main" val="3085456767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2956545165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724450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MR Data Rate (Mb/s)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Frequency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Band (GHz)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WUR SNR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895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013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-7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149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-12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42070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48512" y="4704032"/>
            <a:ext cx="3327401" cy="4638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2000" kern="0" dirty="0"/>
              <a:t>Previous SNR Calculations</a:t>
            </a:r>
          </a:p>
        </p:txBody>
      </p:sp>
    </p:spTree>
    <p:extLst>
      <p:ext uri="{BB962C8B-B14F-4D97-AF65-F5344CB8AC3E}">
        <p14:creationId xmlns:p14="http://schemas.microsoft.com/office/powerpoint/2010/main" val="704595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dirty="0"/>
              <a:t>Observations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187591"/>
              </p:ext>
            </p:extLst>
          </p:nvPr>
        </p:nvGraphicFramePr>
        <p:xfrm>
          <a:off x="731838" y="1752600"/>
          <a:ext cx="828833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667">
                  <a:extLst>
                    <a:ext uri="{9D8B030D-6E8A-4147-A177-3AD203B41FA5}">
                      <a16:colId xmlns:a16="http://schemas.microsoft.com/office/drawing/2014/main" val="1669784153"/>
                    </a:ext>
                  </a:extLst>
                </a:gridCol>
                <a:gridCol w="1657667">
                  <a:extLst>
                    <a:ext uri="{9D8B030D-6E8A-4147-A177-3AD203B41FA5}">
                      <a16:colId xmlns:a16="http://schemas.microsoft.com/office/drawing/2014/main" val="187590653"/>
                    </a:ext>
                  </a:extLst>
                </a:gridCol>
                <a:gridCol w="1657667">
                  <a:extLst>
                    <a:ext uri="{9D8B030D-6E8A-4147-A177-3AD203B41FA5}">
                      <a16:colId xmlns:a16="http://schemas.microsoft.com/office/drawing/2014/main" val="803111295"/>
                    </a:ext>
                  </a:extLst>
                </a:gridCol>
                <a:gridCol w="1657667">
                  <a:extLst>
                    <a:ext uri="{9D8B030D-6E8A-4147-A177-3AD203B41FA5}">
                      <a16:colId xmlns:a16="http://schemas.microsoft.com/office/drawing/2014/main" val="2041975813"/>
                    </a:ext>
                  </a:extLst>
                </a:gridCol>
                <a:gridCol w="1657667">
                  <a:extLst>
                    <a:ext uri="{9D8B030D-6E8A-4147-A177-3AD203B41FA5}">
                      <a16:colId xmlns:a16="http://schemas.microsoft.com/office/drawing/2014/main" val="29633722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MR Data Rate (Mb/s)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Frequency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Band (GHz)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Regulatory PSD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Limit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WUR SNR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WUR Data Rate (kb/s)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47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77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62.5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344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812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31.25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050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 </a:t>
                      </a:r>
                      <a:r>
                        <a:rPr lang="en-US" sz="1800" b="1" dirty="0">
                          <a:latin typeface="Calibri" panose="020F0502020204030204" pitchFamily="34" charset="0"/>
                        </a:rPr>
                        <a:t>31.25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241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&lt; 31.25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02891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90033" y="5410203"/>
            <a:ext cx="8288868" cy="1087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BCC &amp; Manchester Code is 2.4 to 3 dB better than Repetition Code &amp; Manchester Code</a:t>
            </a:r>
          </a:p>
        </p:txBody>
      </p:sp>
    </p:spTree>
    <p:extLst>
      <p:ext uri="{BB962C8B-B14F-4D97-AF65-F5344CB8AC3E}">
        <p14:creationId xmlns:p14="http://schemas.microsoft.com/office/powerpoint/2010/main" val="2740967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BCC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Improved sensitivity versus repetition codes (2.4 to 3 dB better) at the same data rate</a:t>
            </a:r>
          </a:p>
          <a:p>
            <a:r>
              <a:rPr lang="en-US" dirty="0"/>
              <a:t>For short packets, full packet interleaving can be employed, leading to improved robustness in an interference environment</a:t>
            </a:r>
          </a:p>
          <a:p>
            <a:r>
              <a:rPr lang="en-US" dirty="0"/>
              <a:t>Power consumption for BCC small compared to RF power consumption</a:t>
            </a:r>
          </a:p>
          <a:p>
            <a:r>
              <a:rPr lang="en-US" dirty="0"/>
              <a:t>BCC only runs after packet detection (e.g. every 10 seconds) not every listening interval (e.g. every  100 ms)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45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Data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Budget Challenge</a:t>
            </a:r>
          </a:p>
          <a:p>
            <a:pPr lvl="1"/>
            <a:r>
              <a:rPr lang="en-US" dirty="0"/>
              <a:t>To match the range of the primary connected radio could lead to a low data rate, which is not spectrally efficient</a:t>
            </a:r>
          </a:p>
          <a:p>
            <a:pPr lvl="1"/>
            <a:r>
              <a:rPr lang="en-US" dirty="0"/>
              <a:t>There may be a number of cases where a higher data rate will meet the range requirements depending on the STA locations</a:t>
            </a:r>
          </a:p>
          <a:p>
            <a:r>
              <a:rPr lang="en-US" dirty="0"/>
              <a:t>Possible Solution</a:t>
            </a:r>
          </a:p>
          <a:p>
            <a:pPr lvl="1"/>
            <a:r>
              <a:rPr lang="en-US" dirty="0"/>
              <a:t>Support more than one data rate</a:t>
            </a:r>
          </a:p>
          <a:p>
            <a:pPr lvl="1"/>
            <a:r>
              <a:rPr lang="en-US" dirty="0"/>
              <a:t>This has been recently been suggested in 802.11ba [2]</a:t>
            </a:r>
          </a:p>
          <a:p>
            <a:pPr lvl="1"/>
            <a:r>
              <a:rPr lang="en-US" dirty="0"/>
              <a:t>More than two rates adds significant complexity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485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Data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#1</a:t>
            </a:r>
          </a:p>
          <a:p>
            <a:pPr lvl="1"/>
            <a:r>
              <a:rPr lang="en-US" dirty="0"/>
              <a:t>A single WUR data rate to match the range of the primary connectivity radio</a:t>
            </a:r>
          </a:p>
          <a:p>
            <a:r>
              <a:rPr lang="en-US" dirty="0"/>
              <a:t>Option #2</a:t>
            </a:r>
          </a:p>
          <a:p>
            <a:pPr lvl="1"/>
            <a:r>
              <a:rPr lang="en-US" dirty="0"/>
              <a:t>Two WUR data rates</a:t>
            </a:r>
          </a:p>
          <a:p>
            <a:pPr lvl="1"/>
            <a:r>
              <a:rPr lang="en-US" dirty="0"/>
              <a:t>Low Rate, to match range of the primary connected radio</a:t>
            </a:r>
          </a:p>
          <a:p>
            <a:pPr lvl="1"/>
            <a:r>
              <a:rPr lang="en-US" dirty="0"/>
              <a:t>High Rate, for improved spectral efficiency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242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having two WUR data rates?</a:t>
            </a:r>
          </a:p>
          <a:p>
            <a:endParaRPr lang="en-US" dirty="0"/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Abstain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409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Steve Shellhammer and Bin Tian, “Regulations and Noise Figure – Impact on SNR,” IEEE 802.11-17/365r0, March 2017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Rui Cao, et. al., “WUR Link Budget Analysis,” IEEE 802.11-17/399r1, March 2017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Eldad Perahia and Robert Stacey, “Next Generation Wireless LANs,” Cambridge University Press, 2008 (Figure 5.14)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2971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43374" y="355601"/>
            <a:ext cx="2761816" cy="291254"/>
          </a:xfrm>
        </p:spPr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600" dirty="0"/>
              <a:t>Outline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2113280"/>
            <a:ext cx="8290560" cy="4389120"/>
          </a:xfrm>
          <a:ln/>
        </p:spPr>
        <p:txBody>
          <a:bodyPr/>
          <a:lstStyle/>
          <a:p>
            <a:pPr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dirty="0"/>
              <a:t>Discussion on Link Budget</a:t>
            </a:r>
          </a:p>
          <a:p>
            <a:pPr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dirty="0"/>
              <a:t>Simulations</a:t>
            </a:r>
          </a:p>
          <a:p>
            <a:pPr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dirty="0"/>
              <a:t>Number of Data Rates</a:t>
            </a:r>
          </a:p>
          <a:p>
            <a:pPr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dirty="0"/>
              <a:t>Straw Poll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61973" y="380977"/>
            <a:ext cx="2533214" cy="291254"/>
          </a:xfrm>
        </p:spPr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48401" y="6907108"/>
            <a:ext cx="2863428" cy="179492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29828"/>
            <a:ext cx="8290560" cy="1022772"/>
          </a:xfrm>
          <a:ln/>
        </p:spPr>
        <p:txBody>
          <a:bodyPr vert="horz" wrap="square" lIns="96000" tIns="49920" rIns="96000" bIns="49920" numCol="1" anchor="ctr" anchorCtr="0" compatLnSpc="1">
            <a:prstTxWarp prst="textNoShape">
              <a:avLst/>
            </a:prstTxWarp>
          </a:bodyPr>
          <a:lstStyle/>
          <a:p>
            <a:r>
              <a:rPr lang="en-US" sz="3600" dirty="0"/>
              <a:t>Link Budget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52600"/>
            <a:ext cx="8564880" cy="4953000"/>
          </a:xfrm>
          <a:ln/>
        </p:spPr>
        <p:txBody>
          <a:bodyPr/>
          <a:lstStyle/>
          <a:p>
            <a:r>
              <a:rPr lang="en-US" dirty="0"/>
              <a:t>PAR Scope States</a:t>
            </a:r>
          </a:p>
          <a:p>
            <a:pPr lvl="1"/>
            <a:r>
              <a:rPr lang="en-US" dirty="0"/>
              <a:t>“The WUR is a companion radio to the primary connectivity radio and meets the same range requirement as the primary connectivity radio.”</a:t>
            </a:r>
          </a:p>
          <a:p>
            <a:r>
              <a:rPr lang="en-US" dirty="0"/>
              <a:t>In [1] it was explained that there are several factors that impact the link budget, in comparison to the Main Radio (MR)</a:t>
            </a:r>
          </a:p>
          <a:p>
            <a:pPr lvl="1"/>
            <a:r>
              <a:rPr lang="en-US" dirty="0"/>
              <a:t>In a number of Regulatory Domains the transmit power of the WUR will be lower than the MR.  Typically 4 dB lower in 2.4 GHz band and 7 dB lower in 5 GHz band</a:t>
            </a:r>
          </a:p>
          <a:p>
            <a:pPr lvl="1"/>
            <a:r>
              <a:rPr lang="en-US" dirty="0"/>
              <a:t>The noise figure of the WUR will be around 8 dB higher than that of the MR, due to lower power consumption</a:t>
            </a:r>
          </a:p>
          <a:p>
            <a:r>
              <a:rPr lang="en-US" i="1" dirty="0"/>
              <a:t>This leads to the WUR needing 12 to 15 dB more link budget than the Main Radio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</a:t>
            </a:r>
            <a:r>
              <a:rPr lang="en-US" sz="3600" dirty="0"/>
              <a:t>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Others have looked at the link budget.  For example, [2] indicates that even without correcting for the TX power limits, it may be challenging to meet the link budget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03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Link Budget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31520" y="1867748"/>
                <a:ext cx="8288868" cy="3818465"/>
              </a:xfrm>
            </p:spPr>
            <p:txBody>
              <a:bodyPr/>
              <a:lstStyle/>
              <a:p>
                <a:r>
                  <a:rPr lang="en-US" dirty="0"/>
                  <a:t>The required SNR for 1x1 MCS0 in </a:t>
                </a:r>
                <a:r>
                  <a:rPr lang="en-US" u="sng" dirty="0"/>
                  <a:t>Channel Model D </a:t>
                </a:r>
                <a:r>
                  <a:rPr lang="en-US" dirty="0"/>
                  <a:t>for 10% PER is approximately 10 dB [3]</a:t>
                </a:r>
              </a:p>
              <a:p>
                <a:r>
                  <a:rPr lang="en-US" dirty="0"/>
                  <a:t>Scaling that to 1 Mb/s gives a required SNR of approximately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𝑳𝒐𝒈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𝐝𝐁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These Main Radio simulations include RF impairments</a:t>
                </a:r>
              </a:p>
              <a:p>
                <a:pPr lvl="1"/>
                <a:r>
                  <a:rPr lang="en-US" dirty="0"/>
                  <a:t>Since our WUR simulations in this presentation do not include RF impairments we will add a 2 dB budget for impairments</a:t>
                </a:r>
              </a:p>
              <a:p>
                <a:pPr lvl="1"/>
                <a:r>
                  <a:rPr lang="en-US" dirty="0"/>
                  <a:t>Final simulations will need to include impairments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520" y="1867748"/>
                <a:ext cx="8288868" cy="3818465"/>
              </a:xfrm>
              <a:blipFill>
                <a:blip r:embed="rId2"/>
                <a:stretch>
                  <a:fillRect l="-956" t="-1276" r="-1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189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671838"/>
            <a:ext cx="8288868" cy="699762"/>
          </a:xfrm>
        </p:spPr>
        <p:txBody>
          <a:bodyPr/>
          <a:lstStyle/>
          <a:p>
            <a:r>
              <a:rPr lang="en-US" sz="3600" dirty="0"/>
              <a:t>Link Budget (Channel Model D)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623974"/>
              </p:ext>
            </p:extLst>
          </p:nvPr>
        </p:nvGraphicFramePr>
        <p:xfrm>
          <a:off x="228600" y="1371600"/>
          <a:ext cx="9220197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7171">
                  <a:extLst>
                    <a:ext uri="{9D8B030D-6E8A-4147-A177-3AD203B41FA5}">
                      <a16:colId xmlns:a16="http://schemas.microsoft.com/office/drawing/2014/main" val="3085456767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2956545165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2311291454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485893078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2580909596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3482903095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724450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MR Data Rate (Mb/s)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Frequency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Band (GHz)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MR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SNR (dB)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TX Power Delta (dB)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Noise Figure Delta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Impairment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Budget (dB)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WUR SNR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895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013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-7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149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-12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4207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05000" y="3654210"/>
                <a:ext cx="6155852" cy="3978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𝑆𝑁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𝑊𝑈𝑅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𝑆𝑁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𝑀𝑅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𝑇𝑋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𝑁𝐹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𝐿𝑜𝑠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𝐼𝑚𝑝𝑎𝑖𝑟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654210"/>
                <a:ext cx="6155852" cy="397866"/>
              </a:xfrm>
              <a:prstGeom prst="rect">
                <a:avLst/>
              </a:prstGeom>
              <a:blipFill>
                <a:blip r:embed="rId2"/>
                <a:stretch>
                  <a:fillRect l="-694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79744" y="4457986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Wake-up Radio SNR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5113505"/>
            <a:ext cx="1978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Main Radio SNR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38600" y="4836506"/>
            <a:ext cx="1978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Difference in TX power due to Regulations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60719" y="4827318"/>
            <a:ext cx="16923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Difference Receiver Noise Figure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28385" y="4676938"/>
            <a:ext cx="14394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Budget for Impairment Loss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1371600" y="4052076"/>
            <a:ext cx="838200" cy="40591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2971800" y="4088372"/>
            <a:ext cx="878813" cy="10251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4834467" y="4105007"/>
            <a:ext cx="107219" cy="8146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 flipV="1">
            <a:off x="5925540" y="4088372"/>
            <a:ext cx="547656" cy="74813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 flipV="1">
            <a:off x="7016614" y="4061037"/>
            <a:ext cx="1212986" cy="61590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3"/>
              <p:cNvSpPr txBox="1">
                <a:spLocks/>
              </p:cNvSpPr>
              <p:nvPr/>
            </p:nvSpPr>
            <p:spPr>
              <a:xfrm>
                <a:off x="228600" y="6172200"/>
                <a:ext cx="9347174" cy="719894"/>
              </a:xfrm>
              <a:prstGeom prst="rect">
                <a:avLst/>
              </a:prstGeom>
            </p:spPr>
            <p:txBody>
              <a:bodyPr/>
              <a:lstStyle>
                <a:lvl1pPr marL="377190" indent="-37719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lang="en-US" sz="2200" kern="1200" dirty="0" smtClean="0">
                    <a:solidFill>
                      <a:srgbClr val="254061"/>
                    </a:solidFill>
                    <a:latin typeface="Arial"/>
                    <a:ea typeface="+mn-ea"/>
                    <a:cs typeface="Arial"/>
                  </a:defRPr>
                </a:lvl1pPr>
                <a:lvl2pPr marL="817245" indent="-314325" algn="l" defTabSz="502920" rtl="0" eaLnBrk="1" latinLnBrk="0" hangingPunct="1">
                  <a:spcBef>
                    <a:spcPct val="20000"/>
                  </a:spcBef>
                  <a:buFont typeface="Arial"/>
                  <a:buChar char="–"/>
                  <a:defRPr lang="en-US" sz="2000" kern="1200">
                    <a:solidFill>
                      <a:srgbClr val="254061"/>
                    </a:solidFill>
                    <a:latin typeface="Arial"/>
                    <a:ea typeface="+mn-ea"/>
                    <a:cs typeface="Arial"/>
                  </a:defRPr>
                </a:lvl2pPr>
                <a:lvl3pPr marL="125730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lang="en-US" sz="1800" kern="1200">
                    <a:solidFill>
                      <a:srgbClr val="254061"/>
                    </a:solidFill>
                    <a:latin typeface="Arial"/>
                    <a:ea typeface="+mn-ea"/>
                    <a:cs typeface="Arial"/>
                  </a:defRPr>
                </a:lvl3pPr>
                <a:lvl4pPr marL="176022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–"/>
                  <a:defRPr lang="en-US" sz="1600" kern="1200">
                    <a:solidFill>
                      <a:srgbClr val="254061"/>
                    </a:solidFill>
                    <a:latin typeface="Arial"/>
                    <a:ea typeface="+mn-ea"/>
                    <a:cs typeface="Arial"/>
                  </a:defRPr>
                </a:lvl4pPr>
                <a:lvl5pPr marL="226314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»"/>
                  <a:defRPr lang="en-US" sz="2200" kern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+mn-ea"/>
                    <a:cs typeface="Arial"/>
                  </a:defRPr>
                </a:lvl5pPr>
                <a:lvl6pPr marL="276606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26898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77190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27482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/>
                  <a:buNone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Note: SNR is defined with a 20 MHz noise bandwidth for easy comparison. It can be converted to a 4 MHz bandwidth (for example) by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𝑺𝑵</m:t>
                    </m:r>
                    <m:sSub>
                      <m:sSubPr>
                        <m:ctrlP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𝑴𝑯𝒛</m:t>
                        </m:r>
                      </m:sub>
                    </m:sSub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𝐒𝐍𝐑</m:t>
                        </m:r>
                      </m:e>
                      <m:sub>
                        <m:r>
                          <a:rPr lang="en-US" sz="1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𝟐𝟎𝐌𝐇𝐳</m:t>
                        </m:r>
                      </m:sub>
                    </m:sSub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𝐋𝐨𝐠</m:t>
                    </m:r>
                    <m:d>
                      <m:dPr>
                        <m:ctrlP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𝟐𝟎</m:t>
                            </m:r>
                          </m:num>
                          <m:den>
                            <m:r>
                              <a:rPr lang="en-US" sz="16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e>
                    </m:d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𝐒𝐍𝐑</m:t>
                        </m:r>
                      </m:e>
                      <m:sub>
                        <m:r>
                          <a:rPr lang="en-US" sz="1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𝟐𝟎𝐌𝐇𝐳</m:t>
                        </m:r>
                      </m:sub>
                    </m:sSub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𝐝𝐁</m:t>
                    </m:r>
                  </m:oMath>
                </a14:m>
                <a:endParaRPr lang="en-US" sz="1600" b="1" dirty="0">
                  <a:solidFill>
                    <a:schemeClr val="tx1"/>
                  </a:solidFill>
                </a:endParaRPr>
              </a:p>
              <a:p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Content Placeholder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6172200"/>
                <a:ext cx="9347174" cy="719894"/>
              </a:xfrm>
              <a:prstGeom prst="rect">
                <a:avLst/>
              </a:prstGeom>
              <a:blipFill>
                <a:blip r:embed="rId3"/>
                <a:stretch>
                  <a:fillRect l="-391" t="-25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4625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Considered four different designs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Baseline – Multicarrier OOK (250 kb/s)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Manchester Coding (125 kb/s)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Repetition Coding &amp; Manchester Coding (62.5 kb/s)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BCC &amp; Manchester Coding (62.5 kb/s)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BCC, Repetition Coding &amp; Manchester Coding (31.25 kb/s)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226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487677"/>
          </a:xfrm>
        </p:spPr>
        <p:txBody>
          <a:bodyPr/>
          <a:lstStyle/>
          <a:p>
            <a:r>
              <a:rPr lang="en-US" sz="3600" dirty="0"/>
              <a:t>Simulations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278" y="1143000"/>
            <a:ext cx="6435703" cy="556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563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8"/>
          </a:xfrm>
        </p:spPr>
        <p:txBody>
          <a:bodyPr/>
          <a:lstStyle/>
          <a:p>
            <a:r>
              <a:rPr lang="en-US" dirty="0"/>
              <a:t>AWGN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40" y="1820007"/>
            <a:ext cx="9489628" cy="389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049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251</TotalTime>
  <Words>1112</Words>
  <Application>Microsoft Office PowerPoint</Application>
  <PresentationFormat>Custom</PresentationFormat>
  <Paragraphs>238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 Unicode MS</vt:lpstr>
      <vt:lpstr>MS Gothic</vt:lpstr>
      <vt:lpstr>Arial</vt:lpstr>
      <vt:lpstr>Calibri</vt:lpstr>
      <vt:lpstr>Cambria Math</vt:lpstr>
      <vt:lpstr>Courier New</vt:lpstr>
      <vt:lpstr>Symbol</vt:lpstr>
      <vt:lpstr>Times New Roman</vt:lpstr>
      <vt:lpstr>Office Theme</vt:lpstr>
      <vt:lpstr>Document</vt:lpstr>
      <vt:lpstr>Data Rates and Coding</vt:lpstr>
      <vt:lpstr>Outline</vt:lpstr>
      <vt:lpstr>Link Budget</vt:lpstr>
      <vt:lpstr>Link Budget</vt:lpstr>
      <vt:lpstr>Link Budget</vt:lpstr>
      <vt:lpstr>Link Budget (Channel Model D)</vt:lpstr>
      <vt:lpstr>Simulations</vt:lpstr>
      <vt:lpstr>Simulations</vt:lpstr>
      <vt:lpstr>AWGN</vt:lpstr>
      <vt:lpstr>Channel Model D</vt:lpstr>
      <vt:lpstr>SNR</vt:lpstr>
      <vt:lpstr>Observations</vt:lpstr>
      <vt:lpstr>Benefits of BCC</vt:lpstr>
      <vt:lpstr>Number of Data Rates</vt:lpstr>
      <vt:lpstr>Number of Data Rates</vt:lpstr>
      <vt:lpstr>Straw Poll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56</cp:revision>
  <cp:lastPrinted>2014-11-08T20:15:38Z</cp:lastPrinted>
  <dcterms:created xsi:type="dcterms:W3CDTF">2014-10-30T17:06:39Z</dcterms:created>
  <dcterms:modified xsi:type="dcterms:W3CDTF">2017-05-08T00:37:42Z</dcterms:modified>
</cp:coreProperties>
</file>