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1" r:id="rId2"/>
    <p:sldId id="467" r:id="rId3"/>
    <p:sldId id="598" r:id="rId4"/>
    <p:sldId id="611" r:id="rId5"/>
    <p:sldId id="610" r:id="rId6"/>
    <p:sldId id="600" r:id="rId7"/>
    <p:sldId id="609" r:id="rId8"/>
    <p:sldId id="601" r:id="rId9"/>
    <p:sldId id="602" r:id="rId10"/>
    <p:sldId id="605" r:id="rId11"/>
    <p:sldId id="603" r:id="rId12"/>
    <p:sldId id="604" r:id="rId13"/>
    <p:sldId id="587" r:id="rId14"/>
    <p:sldId id="612" r:id="rId15"/>
    <p:sldId id="588" r:id="rId16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7" autoAdjust="0"/>
    <p:restoredTop sz="94185" autoAdjust="0"/>
  </p:normalViewPr>
  <p:slideViewPr>
    <p:cSldViewPr>
      <p:cViewPr varScale="1">
        <p:scale>
          <a:sx n="91" d="100"/>
          <a:sy n="91" d="100"/>
        </p:scale>
        <p:origin x="-11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May 2017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638800" y="304800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doc.: IEEE 802.11-17/0661r0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 </a:t>
            </a:r>
            <a:r>
              <a:rPr lang="en-US" altLang="ko-KR" dirty="0" smtClean="0"/>
              <a:t>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 Pilot Sequences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 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1" name="Document" r:id="rId4" imgW="8941254" imgH="3467755" progId="Word.Document.8">
                  <p:embed/>
                </p:oleObj>
              </mc:Choice>
              <mc:Fallback>
                <p:oleObj name="Document" r:id="rId4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PAPR(3/5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Data part PAPR with each stream’s pilot sequences for 2CB</a:t>
            </a:r>
            <a:r>
              <a:rPr lang="en-US" altLang="ko-KR" sz="2000" b="0" dirty="0" smtClean="0"/>
              <a:t/>
            </a:r>
            <a:br>
              <a:rPr lang="en-US" altLang="ko-KR" sz="2000" b="0" dirty="0" smtClean="0"/>
            </a:br>
            <a:endParaRPr lang="en-US" altLang="ko-KR" sz="2000" b="0" dirty="0"/>
          </a:p>
          <a:p>
            <a:endParaRPr lang="en-US" altLang="ko-KR" sz="16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33601"/>
            <a:ext cx="6019800" cy="422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PAPR(4/5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Data part PAPR with each stream’s pilot sequences for 3CB</a:t>
            </a:r>
            <a:r>
              <a:rPr lang="en-US" altLang="ko-KR" sz="2000" b="0" dirty="0" smtClean="0"/>
              <a:t/>
            </a:r>
            <a:br>
              <a:rPr lang="en-US" altLang="ko-KR" sz="2000" b="0" dirty="0" smtClean="0"/>
            </a:br>
            <a:endParaRPr lang="en-US" altLang="ko-KR" sz="2000" b="0" dirty="0"/>
          </a:p>
          <a:p>
            <a:endParaRPr lang="en-US" altLang="ko-KR" sz="16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33600"/>
            <a:ext cx="60198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PAPR(5/5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Data part PAPR with each stream’s pilot sequences for 4CB</a:t>
            </a:r>
            <a:r>
              <a:rPr lang="en-US" altLang="ko-KR" sz="2000" b="0" dirty="0" smtClean="0"/>
              <a:t/>
            </a:r>
            <a:br>
              <a:rPr lang="en-US" altLang="ko-KR" sz="2000" b="0" dirty="0" smtClean="0"/>
            </a:br>
            <a:endParaRPr lang="en-US" altLang="ko-KR" sz="2000" b="0" dirty="0"/>
          </a:p>
          <a:p>
            <a:endParaRPr lang="en-US" altLang="ko-KR" sz="16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99" y="2133600"/>
            <a:ext cx="5969301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495800"/>
              </a:xfrm>
            </p:spPr>
            <p:txBody>
              <a:bodyPr/>
              <a:lstStyle/>
              <a:p>
                <a:pPr marL="400050"/>
                <a:r>
                  <a:rPr lang="en-US" altLang="ko-KR" sz="2000" dirty="0" smtClean="0"/>
                  <a:t>Since the </a:t>
                </a:r>
                <a:r>
                  <a:rPr lang="en-US" altLang="ko-KR" sz="2000" dirty="0"/>
                  <a:t>maximum number of spatial streams per STA is </a:t>
                </a:r>
                <a:r>
                  <a:rPr lang="en-US" altLang="ko-KR" sz="2000" dirty="0" smtClean="0"/>
                  <a:t>eight in 802.11ay, 8 </a:t>
                </a:r>
                <a:r>
                  <a:rPr lang="en-US" altLang="ko-KR" sz="2000" dirty="0"/>
                  <a:t>pilot sequences should be defined for 8 streams </a:t>
                </a:r>
              </a:p>
              <a:p>
                <a:pPr marL="400050"/>
                <a:endParaRPr lang="en-US" altLang="ko-KR" sz="2000" dirty="0" smtClean="0"/>
              </a:p>
              <a:p>
                <a:pPr marL="400050"/>
                <a:r>
                  <a:rPr lang="en-US" altLang="ko-KR" sz="2000" dirty="0"/>
                  <a:t>Mutual orthogonality between streams should be </a:t>
                </a:r>
                <a:r>
                  <a:rPr lang="en-US" altLang="ko-KR" sz="2000" dirty="0" smtClean="0"/>
                  <a:t>considered</a:t>
                </a:r>
              </a:p>
              <a:p>
                <a:pPr marL="400050"/>
                <a:endParaRPr lang="en-US" altLang="ko-KR" sz="2000" dirty="0" smtClean="0"/>
              </a:p>
              <a:p>
                <a:pPr marL="400050"/>
                <a:r>
                  <a:rPr lang="en-US" altLang="ko-KR" sz="2000" dirty="0" smtClean="0"/>
                  <a:t>We propose that pilot sequences for 2CB, 3CB, 4CB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𝟏𝟔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𝑺𝑻𝑺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𝟏𝟐</m:t>
                        </m:r>
                      </m:sub>
                    </m:sSub>
                    <m:d>
                      <m:dPr>
                        <m:ctrlPr>
                          <a:rPr lang="en-US" altLang="ko-KR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altLang="ko-KR" sz="2000" b="1" i="1">
                                <a:latin typeface="Cambria Math"/>
                              </a:rPr>
                              <m:t>𝑺𝑻𝑺</m:t>
                            </m:r>
                          </m:sub>
                        </m:sSub>
                        <m:r>
                          <a:rPr lang="en-US" altLang="ko-KR" sz="2000" b="1" i="1">
                            <a:latin typeface="Cambria Math"/>
                          </a:rPr>
                          <m:t>, :</m:t>
                        </m:r>
                      </m:e>
                    </m:d>
                  </m:oMath>
                </a14:m>
                <a:r>
                  <a:rPr lang="ko-KR" altLang="en-US" sz="2000" dirty="0"/>
                  <a:t> </a:t>
                </a:r>
                <a:endParaRPr lang="en-US" altLang="ko-KR" sz="2000" dirty="0" smtClean="0"/>
              </a:p>
              <a:p>
                <a:pPr marL="800100" lvl="1"/>
                <a:r>
                  <a:rPr lang="en-US" altLang="ko-KR" sz="1600" dirty="0" smtClean="0"/>
                  <a:t>2CB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36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:r>
                  <a:rPr lang="en-US" altLang="ko-KR" sz="1600" dirty="0"/>
                  <a:t>=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/>
                  <a:t>]</a:t>
                </a:r>
                <a:endParaRPr lang="ko-KR" altLang="en-US" sz="1600" dirty="0"/>
              </a:p>
              <a:p>
                <a:pPr marL="800100" lvl="1"/>
                <a:r>
                  <a:rPr lang="en-US" altLang="ko-KR" sz="1600" b="0" dirty="0" smtClean="0"/>
                  <a:t>3CB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56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:r>
                  <a:rPr lang="en-US" altLang="ko-KR" sz="1600" dirty="0" smtClean="0"/>
                  <a:t>= </a:t>
                </a:r>
                <a:r>
                  <a:rPr lang="en-US" altLang="ko-KR" sz="1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/>
                  <a:t>]</a:t>
                </a:r>
                <a:endParaRPr lang="ko-KR" altLang="en-US" sz="1600" dirty="0"/>
              </a:p>
              <a:p>
                <a:pPr marL="800100" lvl="1"/>
                <a:r>
                  <a:rPr lang="en-US" altLang="ko-KR" sz="1600" dirty="0" smtClean="0"/>
                  <a:t>4CB :</a:t>
                </a:r>
                <a:r>
                  <a:rPr lang="en-US" altLang="ko-K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76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 smtClean="0"/>
                  <a:t> = </a:t>
                </a:r>
                <a:r>
                  <a:rPr lang="en-US" altLang="ko-KR" sz="1600" dirty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ko-KR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ko-KR" sz="1600" i="1">
                                <a:latin typeface="Cambria Math"/>
                              </a:rPr>
                              <m:t>16</m:t>
                            </m:r>
                          </m:sub>
                        </m:sSub>
                        <m:d>
                          <m:dPr>
                            <m:ctrlPr>
                              <a:rPr lang="en-US" altLang="ko-KR" sz="16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ko-KR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600" i="1">
                                    <a:latin typeface="Cambria Math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latin typeface="Cambria Math"/>
                                  </a:rPr>
                                  <m:t>𝑆𝑇𝑆</m:t>
                                </m:r>
                              </m:sub>
                            </m:sSub>
                            <m:r>
                              <a:rPr lang="en-US" altLang="ko-KR" sz="1600" i="1">
                                <a:latin typeface="Cambria Math"/>
                              </a:rPr>
                              <m:t>, :</m:t>
                            </m:r>
                          </m:e>
                        </m:d>
                        <m:r>
                          <a:rPr lang="en-US" altLang="ko-KR" sz="1600" i="1">
                            <a:latin typeface="Cambria Math"/>
                          </a:rPr>
                          <m:t> 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6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600" i="1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600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600" dirty="0"/>
                  <a:t>]</a:t>
                </a:r>
                <a:endParaRPr lang="ko-KR" altLang="en-US" sz="1600" dirty="0"/>
              </a:p>
              <a:p>
                <a:pPr marL="800100" lvl="1"/>
                <a:endParaRPr lang="en-US" altLang="ko-KR" sz="1600" b="0" dirty="0"/>
              </a:p>
              <a:p>
                <a:pPr marL="800100" lvl="1"/>
                <a:endParaRPr lang="en-US" altLang="ko-KR" sz="1600" b="0" dirty="0" smtClean="0"/>
              </a:p>
              <a:p>
                <a:pPr marL="400050"/>
                <a:endParaRPr lang="en-US" altLang="ko-KR" sz="2000" b="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495800"/>
              </a:xfrm>
              <a:blipFill rotWithShape="1">
                <a:blip r:embed="rId3"/>
                <a:stretch>
                  <a:fillRect t="-678" r="-78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8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SP/M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400050"/>
            <a:r>
              <a:rPr lang="en-US" altLang="ko-KR" dirty="0" smtClean="0"/>
              <a:t>Do you agree </a:t>
            </a:r>
            <a:r>
              <a:rPr lang="en-US" altLang="ko-KR" b="0" dirty="0" smtClean="0"/>
              <a:t>:</a:t>
            </a:r>
          </a:p>
          <a:p>
            <a:pPr marL="800100" lvl="1"/>
            <a:r>
              <a:rPr lang="en-US" altLang="ko-KR" dirty="0" smtClean="0"/>
              <a:t>to define OFDM pilot sequences for NCB&gt;1 </a:t>
            </a:r>
            <a:r>
              <a:rPr lang="en-US" altLang="ko-KR" dirty="0"/>
              <a:t>as described in (</a:t>
            </a:r>
            <a:r>
              <a:rPr lang="en-US" altLang="ko-KR" dirty="0" smtClean="0"/>
              <a:t>11-17-0712-00-00ay-30 6 1 OFDM Pilot sequences)?</a:t>
            </a:r>
          </a:p>
          <a:p>
            <a:pPr marL="514350" lvl="1" indent="0">
              <a:buNone/>
            </a:pPr>
            <a:endParaRPr lang="en-US" altLang="ko-KR" b="0" dirty="0" smtClean="0"/>
          </a:p>
          <a:p>
            <a:pPr marL="400050"/>
            <a:endParaRPr lang="en-US" altLang="ko-KR" b="0" dirty="0"/>
          </a:p>
          <a:p>
            <a:pPr marL="800100" lvl="1"/>
            <a:endParaRPr lang="en-US" altLang="ko-KR" sz="1600" b="0" dirty="0" smtClean="0"/>
          </a:p>
          <a:p>
            <a:pPr marL="400050"/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/>
              <a:t>11-17-0597-00-00ay 30 6 1 OFDM Signal Parameters</a:t>
            </a:r>
          </a:p>
          <a:p>
            <a:pPr marL="0" indent="0">
              <a:buNone/>
            </a:pPr>
            <a:r>
              <a:rPr lang="en-US" altLang="ko-KR" dirty="0" smtClean="0"/>
              <a:t>[2]</a:t>
            </a:r>
            <a:r>
              <a:rPr lang="en-GB" altLang="ko-KR" dirty="0" smtClean="0">
                <a:ea typeface="굴림" charset="-127"/>
              </a:rPr>
              <a:t>Aoki</a:t>
            </a:r>
            <a:r>
              <a:rPr lang="en-GB" altLang="ko-KR" dirty="0">
                <a:ea typeface="굴림" charset="-127"/>
              </a:rPr>
              <a:t>, T.; </a:t>
            </a:r>
            <a:r>
              <a:rPr lang="en-GB" altLang="ko-KR" dirty="0" err="1">
                <a:ea typeface="굴림" charset="-127"/>
              </a:rPr>
              <a:t>Sandell</a:t>
            </a:r>
            <a:r>
              <a:rPr lang="en-GB" altLang="ko-KR" dirty="0">
                <a:ea typeface="굴림" charset="-127"/>
              </a:rPr>
              <a:t>, M.; , "Analysis of pilots for residual frequency offset estimation in MIMO OFDM systems," Wireless Communications, IEEE Transactions on , vol.8, no.3, pp.1128-1132, March 2009.</a:t>
            </a:r>
            <a:endParaRPr lang="ko-KR" altLang="en-US" dirty="0">
              <a:ea typeface="굴림" charset="-127"/>
            </a:endParaRPr>
          </a:p>
          <a:p>
            <a:pPr marL="0" indent="0">
              <a:buNone/>
            </a:pPr>
            <a:r>
              <a:rPr lang="en-US" altLang="ko-KR" dirty="0" smtClean="0"/>
              <a:t>[3</a:t>
            </a:r>
            <a:r>
              <a:rPr lang="en-US" altLang="ko-KR" dirty="0"/>
              <a:t>] </a:t>
            </a:r>
            <a:r>
              <a:rPr lang="en-US" altLang="ko-KR" dirty="0" smtClean="0"/>
              <a:t>11-17-0627-01-00ay </a:t>
            </a:r>
            <a:r>
              <a:rPr lang="en-US" altLang="ko-KR" dirty="0"/>
              <a:t>OFDM </a:t>
            </a:r>
            <a:r>
              <a:rPr lang="en-US" altLang="ko-KR" dirty="0" smtClean="0"/>
              <a:t>Pilot Definition in 11ay</a:t>
            </a:r>
            <a:endParaRPr lang="en-US" altLang="ko-KR" dirty="0"/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1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presentation proposes frequency domain pilot sequences for EDMG OFDM PHY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of </a:t>
            </a:r>
            <a:br>
              <a:rPr lang="en-US" altLang="ko-KR" dirty="0" smtClean="0"/>
            </a:br>
            <a:r>
              <a:rPr lang="en-US" altLang="ko-KR" dirty="0" smtClean="0"/>
              <a:t>Pilot sequences in 11ay(1/2)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Considering </a:t>
            </a:r>
            <a:r>
              <a:rPr lang="en-US" altLang="ko-KR" dirty="0"/>
              <a:t>channel bonding, frequency domain pilot </a:t>
            </a:r>
            <a:r>
              <a:rPr lang="en-US" altLang="ko-KR" dirty="0" smtClean="0"/>
              <a:t>sequence </a:t>
            </a:r>
            <a:r>
              <a:rPr lang="en-US" altLang="ko-KR" dirty="0"/>
              <a:t>for EDMG OFDM PHY should be newly defined for each channel bonding </a:t>
            </a:r>
            <a:r>
              <a:rPr lang="en-US" altLang="ko-KR" dirty="0" smtClean="0"/>
              <a:t>case </a:t>
            </a:r>
            <a:r>
              <a:rPr lang="en-US" altLang="ko-KR" dirty="0"/>
              <a:t>(NCB=2/NCB=3/NCB=4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endParaRPr lang="en-US" altLang="ko-KR" b="0" dirty="0" smtClean="0"/>
          </a:p>
          <a:p>
            <a:r>
              <a:rPr lang="en-US" altLang="ko-KR" dirty="0" smtClean="0"/>
              <a:t>Since the maximum number of spatial streams per STA is eight as defined in draft, pilot sequences up to 8 streams should be defined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We assume that </a:t>
            </a:r>
          </a:p>
          <a:p>
            <a:pPr lvl="1"/>
            <a:r>
              <a:rPr lang="en-US" altLang="ko-KR" dirty="0" smtClean="0"/>
              <a:t>For single channel transmission, the number of pilot subcarriers is 16 as same as 11ad</a:t>
            </a:r>
          </a:p>
          <a:p>
            <a:pPr lvl="1"/>
            <a:r>
              <a:rPr lang="en-US" altLang="ko-KR" dirty="0" smtClean="0"/>
              <a:t>For channel bonding transmission(CB&gt;1), the number of pilot subcarriers is proposed in [1] as follows </a:t>
            </a:r>
          </a:p>
          <a:p>
            <a:pPr lvl="2"/>
            <a:r>
              <a:rPr lang="en-US" altLang="ko-KR" dirty="0" smtClean="0"/>
              <a:t>2CB : 16*2 + 4 = 36</a:t>
            </a:r>
          </a:p>
          <a:p>
            <a:pPr lvl="2"/>
            <a:r>
              <a:rPr lang="en-US" altLang="ko-KR" dirty="0" smtClean="0"/>
              <a:t>3CB : 16*3 + 4*2 = 56</a:t>
            </a:r>
          </a:p>
          <a:p>
            <a:pPr lvl="2"/>
            <a:r>
              <a:rPr lang="en-US" altLang="ko-KR" dirty="0" smtClean="0"/>
              <a:t>4CB : 16*4 + 4*3 = 76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of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Pilot sequences in 11ay(2/2)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648200"/>
          </a:xfrm>
        </p:spPr>
        <p:txBody>
          <a:bodyPr>
            <a:normAutofit/>
          </a:bodyPr>
          <a:lstStyle/>
          <a:p>
            <a:endParaRPr lang="en-US" altLang="ko-KR" sz="2000" b="0" dirty="0"/>
          </a:p>
          <a:p>
            <a:r>
              <a:rPr lang="en-US" altLang="ko-KR" sz="2000" dirty="0" smtClean="0"/>
              <a:t>In [2], they show simulation results that mutual orthogonal pilot sequence between spatial streams may give more robust performance(i.e. residual CFO estimation) for correlated channels</a:t>
            </a:r>
          </a:p>
          <a:p>
            <a:endParaRPr lang="en-US" altLang="ko-KR" sz="2000" b="0" dirty="0"/>
          </a:p>
          <a:p>
            <a:r>
              <a:rPr lang="en-US" altLang="ko-KR" sz="2000" dirty="0" smtClean="0"/>
              <a:t>Orthogonal pilot sequence design makes pilot tracking more robust against various scenario</a:t>
            </a:r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b="0" dirty="0"/>
          </a:p>
        </p:txBody>
      </p:sp>
    </p:spTree>
    <p:extLst>
      <p:ext uri="{BB962C8B-B14F-4D97-AF65-F5344CB8AC3E}">
        <p14:creationId xmlns:p14="http://schemas.microsoft.com/office/powerpoint/2010/main" val="7892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design the pilot sequence(1/3)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981200"/>
                <a:ext cx="8001000" cy="4343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ko-KR" dirty="0" smtClean="0"/>
                  <a:t>We consider criteria on how to design the pilot sequence</a:t>
                </a:r>
              </a:p>
              <a:p>
                <a:pPr lvl="1"/>
                <a:r>
                  <a:rPr lang="en-US" altLang="ko-KR" sz="1700" smtClean="0"/>
                  <a:t>1</a:t>
                </a:r>
                <a:r>
                  <a:rPr lang="en-US" altLang="ko-KR" sz="1700" smtClean="0"/>
                  <a:t>. Simple </a:t>
                </a:r>
                <a:r>
                  <a:rPr lang="en-US" altLang="ko-KR" sz="1700" dirty="0" smtClean="0"/>
                  <a:t>extension property</a:t>
                </a:r>
              </a:p>
              <a:p>
                <a:pPr lvl="2"/>
                <a:r>
                  <a:rPr lang="en-US" altLang="ko-KR" sz="1700" dirty="0" smtClean="0"/>
                  <a:t>Considering </a:t>
                </a:r>
                <a:r>
                  <a:rPr lang="en-US" altLang="ko-KR" sz="1700" dirty="0"/>
                  <a:t>HW </a:t>
                </a:r>
                <a:r>
                  <a:rPr lang="en-US" altLang="ko-KR" sz="1700" dirty="0" smtClean="0"/>
                  <a:t>complexity, extension method is more desirable than independent sequence for each CB</a:t>
                </a:r>
              </a:p>
              <a:p>
                <a:pPr lvl="1"/>
                <a:r>
                  <a:rPr lang="en-US" altLang="ko-KR" sz="1700" dirty="0" smtClean="0"/>
                  <a:t>2. Mutual orthogonality </a:t>
                </a:r>
              </a:p>
              <a:p>
                <a:pPr lvl="2"/>
                <a:r>
                  <a:rPr lang="en-US" altLang="ko-KR" sz="1700" dirty="0" smtClean="0"/>
                  <a:t>For 8 mutual orthogonal sequences, at least sequence of 8 length(i.e.</a:t>
                </a:r>
                <a:r>
                  <a:rPr lang="en-US" altLang="ko-KR" sz="17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700" smtClean="0"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700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700" dirty="0" smtClean="0"/>
                  <a:t> )  is needed </a:t>
                </a:r>
              </a:p>
              <a:p>
                <a:pPr lvl="1"/>
                <a:r>
                  <a:rPr lang="en-US" altLang="ko-KR" sz="1700" dirty="0" smtClean="0"/>
                  <a:t>3. Low PAPR</a:t>
                </a:r>
              </a:p>
              <a:p>
                <a:pPr lvl="2"/>
                <a:endParaRPr lang="en-US" altLang="ko-KR" dirty="0"/>
              </a:p>
              <a:p>
                <a:r>
                  <a:rPr lang="en-US" altLang="ko-KR" dirty="0" smtClean="0"/>
                  <a:t>When we consider above,</a:t>
                </a:r>
              </a:p>
              <a:p>
                <a:pPr lvl="1"/>
                <a:r>
                  <a:rPr lang="en-US" altLang="ko-KR" sz="1700" dirty="0" smtClean="0"/>
                  <a:t>We propose to define only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700" b="0" i="1" smtClean="0">
                            <a:latin typeface="Cambria Math"/>
                          </a:rPr>
                          <m:t>12</m:t>
                        </m:r>
                      </m:sub>
                    </m:sSub>
                    <m:d>
                      <m:dPr>
                        <m:ctrlPr>
                          <a:rPr lang="en-US" altLang="ko-KR" sz="17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17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700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ko-KR" sz="1700">
                                <a:latin typeface="Cambria Math"/>
                              </a:rPr>
                              <m:t>𝑆𝑇𝑆</m:t>
                            </m:r>
                          </m:sub>
                        </m:sSub>
                        <m:r>
                          <a:rPr lang="en-US" altLang="ko-KR" sz="1700">
                            <a:latin typeface="Cambria Math"/>
                          </a:rPr>
                          <m:t>, :</m:t>
                        </m:r>
                      </m:e>
                    </m:d>
                    <m:r>
                      <a:rPr lang="en-US" altLang="ko-KR" sz="1700" b="0" i="1" smtClean="0">
                        <a:latin typeface="Cambria Math"/>
                      </a:rPr>
                      <m:t> &amp; </m:t>
                    </m:r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700">
                            <a:latin typeface="Cambria Math"/>
                          </a:rPr>
                          <m:t>16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700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1700" dirty="0" smtClean="0"/>
                  <a:t> to make pilot sequence for all CB factor</a:t>
                </a:r>
                <a:br>
                  <a:rPr lang="en-US" altLang="ko-KR" sz="1700" dirty="0" smtClean="0"/>
                </a:br>
                <a:endParaRPr lang="en-US" altLang="ko-KR" sz="1700" dirty="0" smtClean="0"/>
              </a:p>
              <a:p>
                <a:pPr lvl="1"/>
                <a:r>
                  <a:rPr lang="en-GB" altLang="ko-KR" sz="1700" dirty="0" smtClean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700" b="0" i="0" smtClean="0">
                            <a:latin typeface="Cambria Math"/>
                          </a:rPr>
                          <m:t>1</m:t>
                        </m:r>
                        <m:r>
                          <a:rPr lang="en-US" altLang="ko-KR" sz="1700"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700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700" dirty="0"/>
                  <a:t> </a:t>
                </a:r>
                <a:r>
                  <a:rPr lang="en-GB" altLang="ko-KR" sz="17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altLang="ko-KR" sz="1700" b="0" i="1" smtClean="0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1700">
                            <a:latin typeface="Cambria Math"/>
                          </a:rPr>
                          <m:t>𝑖</m:t>
                        </m:r>
                      </m:e>
                      <m:sub>
                        <m:r>
                          <a:rPr lang="en-US" altLang="ko-KR" sz="1700">
                            <a:latin typeface="Cambria Math"/>
                          </a:rPr>
                          <m:t>𝑆𝑇𝑆</m:t>
                        </m:r>
                      </m:sub>
                    </m:sSub>
                    <m:r>
                      <a:rPr lang="en-US" altLang="ko-KR" sz="1700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1700" dirty="0"/>
                  <a:t> </a:t>
                </a:r>
                <a:r>
                  <a:rPr lang="en-GB" altLang="ko-KR" sz="1700" dirty="0"/>
                  <a:t>, it is possible to make mutual orthogonal sequences </a:t>
                </a:r>
                <a:r>
                  <a:rPr lang="en-GB" altLang="ko-KR" sz="1700" dirty="0" smtClean="0"/>
                  <a:t>by simple way as described in next slide</a:t>
                </a:r>
                <a:endParaRPr lang="en-US" altLang="ko-KR" sz="1700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/>
              </a:p>
            </p:txBody>
          </p:sp>
        </mc:Choice>
        <mc:Fallback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981200"/>
                <a:ext cx="8001000" cy="4343400"/>
              </a:xfrm>
              <a:blipFill rotWithShape="1">
                <a:blip r:embed="rId3"/>
                <a:stretch>
                  <a:fillRect l="-762" t="-1543" r="-76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design the pilot </a:t>
            </a:r>
            <a:r>
              <a:rPr lang="en-US" altLang="ko-KR" dirty="0" smtClean="0"/>
              <a:t>sequence(2/3)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7772400" cy="4114800"/>
              </a:xfrm>
            </p:spPr>
            <p:txBody>
              <a:bodyPr/>
              <a:lstStyle/>
              <a:p>
                <a:r>
                  <a:rPr lang="en-US" altLang="ko-KR" sz="2000" dirty="0" smtClean="0"/>
                  <a:t>The pilot sequence for each channel bonding cases is defined in Table1 below</a:t>
                </a:r>
                <a:endParaRPr lang="en-US" altLang="ko-KR" sz="2000" dirty="0"/>
              </a:p>
              <a:p>
                <a:r>
                  <a:rPr lang="en-US" altLang="ko-KR" sz="2000" dirty="0" smtClean="0"/>
                  <a:t>The pilot sequences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𝟏𝟔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𝑺𝑻𝑺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𝟏𝟐</m:t>
                        </m:r>
                      </m:sub>
                    </m:sSub>
                    <m:d>
                      <m:dPr>
                        <m:ctrlPr>
                          <a:rPr lang="en-US" altLang="ko-KR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altLang="ko-KR" sz="2000" b="1" i="1">
                                <a:latin typeface="Cambria Math"/>
                              </a:rPr>
                              <m:t>𝑺𝑻𝑺</m:t>
                            </m:r>
                          </m:sub>
                        </m:sSub>
                        <m:r>
                          <a:rPr lang="en-US" altLang="ko-KR" sz="2000" b="1" i="1">
                            <a:latin typeface="Cambria Math"/>
                          </a:rPr>
                          <m:t>, :</m:t>
                        </m:r>
                      </m:e>
                    </m:d>
                  </m:oMath>
                </a14:m>
                <a:r>
                  <a:rPr lang="ko-KR" altLang="en-US" sz="2000" dirty="0" smtClean="0"/>
                  <a:t> </a:t>
                </a:r>
                <a:r>
                  <a:rPr lang="en-US" altLang="ko-KR" sz="2000" dirty="0" smtClean="0"/>
                  <a:t>are defined at the next slide</a:t>
                </a:r>
                <a:endParaRPr lang="ko-KR" altLang="en-US" sz="2000" dirty="0"/>
              </a:p>
              <a:p>
                <a:endParaRPr lang="en-US" altLang="ko-KR" sz="1600" b="0" dirty="0" smtClean="0"/>
              </a:p>
              <a:p>
                <a:endParaRPr lang="en-US" altLang="ko-KR" sz="1600" b="0" dirty="0"/>
              </a:p>
              <a:p>
                <a:endParaRPr lang="en-US" altLang="ko-KR" sz="1600" b="0" dirty="0" smtClean="0"/>
              </a:p>
              <a:p>
                <a:endParaRPr lang="en-US" altLang="ko-KR" sz="1600" b="0" dirty="0"/>
              </a:p>
              <a:p>
                <a:endParaRPr lang="en-US" altLang="ko-KR" sz="1600" b="0" dirty="0" smtClean="0"/>
              </a:p>
              <a:p>
                <a:endParaRPr lang="en-US" altLang="ko-KR" sz="1600" b="0" dirty="0"/>
              </a:p>
              <a:p>
                <a:endParaRPr lang="en-US" altLang="ko-KR" sz="1600" b="0" dirty="0" smtClean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7772400" cy="4114800"/>
              </a:xfrm>
              <a:blipFill rotWithShape="1">
                <a:blip r:embed="rId3"/>
                <a:stretch>
                  <a:fillRect l="-706" t="-7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790966"/>
                  </p:ext>
                </p:extLst>
              </p:nvPr>
            </p:nvGraphicFramePr>
            <p:xfrm>
              <a:off x="609600" y="3505200"/>
              <a:ext cx="79248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93420"/>
                    <a:gridCol w="72313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latin typeface="Cambria Math"/>
                                      </a:rPr>
                                      <m:t>𝐶𝐵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 Pilot sequences for each channel bonding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36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:r>
                            <a:rPr lang="en-US" altLang="ko-KR" dirty="0" smtClean="0"/>
                            <a:t>= [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en-US" altLang="ko-KR" dirty="0" smtClean="0"/>
                            <a:t>]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3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56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:r>
                            <a:rPr lang="en-US" altLang="ko-KR" dirty="0" smtClean="0"/>
                            <a:t>= [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en-US" altLang="ko-KR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en-US" altLang="ko-KR" dirty="0" smtClean="0"/>
                            <a:t>]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4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76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:r>
                            <a:rPr lang="en-US" altLang="ko-KR" dirty="0" smtClean="0"/>
                            <a:t>= [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altLang="ko-KR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altLang="ko-KR" b="0" i="1" smtClean="0">
                                          <a:latin typeface="Cambria Math"/>
                                        </a:rPr>
                                        <m:t>16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ko-KR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ko-KR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ko-KR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altLang="ko-KR" b="0" i="1" smtClean="0">
                                              <a:latin typeface="Cambria Math"/>
                                            </a:rPr>
                                            <m:t>𝑆𝑇𝑆</m:t>
                                          </m:r>
                                        </m:sub>
                                      </m:sSub>
                                      <m:r>
                                        <a:rPr lang="en-US" altLang="ko-KR" b="0" i="1" smtClean="0">
                                          <a:latin typeface="Cambria Math"/>
                                        </a:rPr>
                                        <m:t>, :</m:t>
                                      </m:r>
                                    </m:e>
                                  </m:d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  </m:t>
                                  </m:r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ko-KR" altLang="en-US" dirty="0" smtClean="0"/>
                            <a:t>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en-US" altLang="ko-KR" dirty="0" smtClean="0"/>
                            <a:t>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16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/>
                                    </a:rPr>
                                    <m:t>𝑆𝑇𝑆</m:t>
                                  </m:r>
                                </m:sub>
                              </m:sSub>
                              <m:r>
                                <a:rPr lang="en-US" altLang="ko-KR" b="0" i="1" smtClean="0">
                                  <a:latin typeface="Cambria Math"/>
                                </a:rPr>
                                <m:t>, :)</m:t>
                              </m:r>
                            </m:oMath>
                          </a14:m>
                          <a:r>
                            <a:rPr lang="en-US" altLang="ko-KR" dirty="0" smtClean="0"/>
                            <a:t>]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26790966"/>
                  </p:ext>
                </p:extLst>
              </p:nvPr>
            </p:nvGraphicFramePr>
            <p:xfrm>
              <a:off x="609600" y="3505200"/>
              <a:ext cx="79248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93420"/>
                    <a:gridCol w="723138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8197" r="-1040351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 Pilot sequences for each channel bonding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1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9612" t="-108197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2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9612" t="-211667" b="-2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3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9612" t="-306557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4</a:t>
                          </a:r>
                          <a:endParaRPr lang="ko-KR" altLang="en-US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9612" t="-406557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TextBox 2"/>
          <p:cNvSpPr txBox="1"/>
          <p:nvPr/>
        </p:nvSpPr>
        <p:spPr>
          <a:xfrm>
            <a:off x="609600" y="54102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Table1. Definition of pilot sequence for each CB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8284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design the pilot </a:t>
            </a:r>
            <a:r>
              <a:rPr lang="en-US" altLang="ko-KR" dirty="0" smtClean="0"/>
              <a:t>sequence(3/3)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8077200" cy="4114800"/>
              </a:xfrm>
            </p:spPr>
            <p:txBody>
              <a:bodyPr/>
              <a:lstStyle/>
              <a:p>
                <a:r>
                  <a:rPr lang="en-US" altLang="ko-KR" sz="2000" dirty="0"/>
                  <a:t>The pilot sequences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𝟏𝟔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𝑺𝑻𝑺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, :)</m:t>
                    </m:r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𝟏𝟐</m:t>
                        </m:r>
                      </m:sub>
                    </m:sSub>
                    <m:d>
                      <m:dPr>
                        <m:ctrlPr>
                          <a:rPr lang="en-US" altLang="ko-KR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2000" b="1" i="1"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altLang="ko-KR" sz="2000" b="1" i="1">
                                <a:latin typeface="Cambria Math"/>
                              </a:rPr>
                              <m:t>𝑺𝑻𝑺</m:t>
                            </m:r>
                          </m:sub>
                        </m:sSub>
                        <m:r>
                          <a:rPr lang="en-US" altLang="ko-KR" sz="2000" b="1" i="1">
                            <a:latin typeface="Cambria Math"/>
                          </a:rPr>
                          <m:t>, :</m:t>
                        </m:r>
                      </m:e>
                    </m:d>
                  </m:oMath>
                </a14:m>
                <a:r>
                  <a:rPr lang="ko-KR" altLang="en-US" sz="2000" dirty="0"/>
                  <a:t> </a:t>
                </a:r>
                <a:r>
                  <a:rPr lang="en-US" altLang="ko-KR" sz="2000" dirty="0"/>
                  <a:t>are defined </a:t>
                </a:r>
                <a:r>
                  <a:rPr lang="en-US" altLang="ko-KR" sz="2000" dirty="0" smtClean="0"/>
                  <a:t>in table 2 below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𝟏𝟔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000" b="1" i="1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en-US" altLang="ko-KR" sz="2000" b="1" i="1">
                            <a:latin typeface="Cambria Math"/>
                          </a:rPr>
                          <m:t>𝑺𝑻𝑺</m:t>
                        </m:r>
                      </m:sub>
                    </m:sSub>
                    <m:r>
                      <a:rPr lang="en-US" altLang="ko-KR" sz="2000" b="1" i="1">
                        <a:latin typeface="Cambria Math"/>
                      </a:rPr>
                      <m:t>, :)</m:t>
                    </m:r>
                  </m:oMath>
                </a14:m>
                <a:r>
                  <a:rPr lang="en-US" altLang="ko-KR" sz="2000" dirty="0" smtClean="0"/>
                  <a:t> is proposed in [3]</a:t>
                </a:r>
              </a:p>
              <a:p>
                <a:endParaRPr lang="en-US" altLang="ko-KR" sz="2000" b="0" dirty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  <a:p>
                <a:endParaRPr lang="en-US" altLang="ko-KR" sz="2000" b="0" dirty="0" smtClean="0"/>
              </a:p>
              <a:p>
                <a:endParaRPr lang="en-US" altLang="ko-KR" sz="2000" b="0" dirty="0"/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8077200" cy="4114800"/>
              </a:xfrm>
              <a:blipFill rotWithShape="1">
                <a:blip r:embed="rId3"/>
                <a:stretch>
                  <a:fillRect l="-679" t="-741" r="-9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표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2594841"/>
                  </p:ext>
                </p:extLst>
              </p:nvPr>
            </p:nvGraphicFramePr>
            <p:xfrm>
              <a:off x="838200" y="2957484"/>
              <a:ext cx="7391400" cy="30623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7253"/>
                    <a:gridCol w="3550771"/>
                    <a:gridCol w="3333376"/>
                  </a:tblGrid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𝑠𝑡𝑠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16</m:t>
                                    </m:r>
                                  </m:sub>
                                </m:sSub>
                                <m:r>
                                  <a:rPr lang="en-US" altLang="ko-KR" sz="16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ko-KR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𝑆𝑇𝑆</m:t>
                                    </m:r>
                                  </m:sub>
                                </m:sSub>
                                <m:r>
                                  <a:rPr lang="en-US" altLang="ko-KR" sz="1600" b="0" i="1" smtClean="0">
                                    <a:latin typeface="Cambria Math"/>
                                  </a:rPr>
                                  <m:t>, :)</m:t>
                                </m:r>
                              </m:oMath>
                            </m:oMathPara>
                          </a14:m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altLang="ko-KR" sz="16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ko-KR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altLang="ko-KR" sz="1600" b="0" i="1" smtClean="0">
                                        <a:latin typeface="Cambria Math"/>
                                      </a:rPr>
                                      <m:t>𝑆𝑇𝑆</m:t>
                                    </m:r>
                                  </m:sub>
                                </m:sSub>
                                <m:r>
                                  <a:rPr lang="en-US" altLang="ko-KR" sz="1600" b="0" i="1" smtClean="0">
                                    <a:latin typeface="Cambria Math"/>
                                  </a:rPr>
                                  <m:t>, :)</m:t>
                                </m:r>
                              </m:oMath>
                            </m:oMathPara>
                          </a14:m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32689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altLang="ko-KR" sz="1200" dirty="0" smtClean="0">
                              <a:effectLst/>
                            </a:rPr>
                            <a:t>[ 1  1  1  -1   1  1  -1  1    1  1  1  -1    -1  -1  1  -1]</a:t>
                          </a:r>
                          <a:endParaRPr lang="en-US" altLang="ko-KR" sz="1200" i="1" baseline="300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+1 -1 +1 +1 -1 -1 -1 -1 -1 +1 +1]</a:t>
                          </a:r>
                          <a:endParaRPr lang="en-US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-1   1  1 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</a:t>
                          </a:r>
                          <a:r>
                            <a:rPr lang="en-GB" sz="1200" dirty="0">
                              <a:effectLst/>
                            </a:rPr>
                            <a:t>1</a:t>
                          </a:r>
                          <a:r>
                            <a:rPr lang="en-GB" sz="1200" dirty="0" smtClean="0">
                              <a:effectLst/>
                            </a:rPr>
                            <a:t>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[+1 -1 +1 +1 -1 -1 -1 -1 -1 +1 +1 -1]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1  1   1  1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+1 +1 -1 -1 -1 -1 -1 +1 +1 -1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+1 -1 -1 -1 -1 -1 +1 +1 -1 +1 -1]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5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[+1 -1 -1 -1 +1 -1 -1 +1 -1 +1 -1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 1  1  1  -1]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+1 -1 -1 -1 +1 +1 -1 -1 +1 +1]</a:t>
                          </a:r>
                          <a:endParaRPr lang="ko-KR" altLang="en-US" sz="1050" dirty="0"/>
                        </a:p>
                      </a:txBody>
                      <a:tcPr/>
                    </a:tc>
                  </a:tr>
                  <a:tr h="3098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 1 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[-1 -1 -1 +1 -1 +1 -1 +1 +1 +1 +1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098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8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latinLnBrk="0"/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[-1 -1 -1 -1 +1 -1 +1 -1 +1 +1 +1 -1]</a:t>
                          </a:r>
                          <a:endParaRPr lang="ko-KR" altLang="ko-KR" sz="105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표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2594841"/>
                  </p:ext>
                </p:extLst>
              </p:nvPr>
            </p:nvGraphicFramePr>
            <p:xfrm>
              <a:off x="838200" y="2957484"/>
              <a:ext cx="7391400" cy="30623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7253"/>
                    <a:gridCol w="3550771"/>
                    <a:gridCol w="3333376"/>
                  </a:tblGrid>
                  <a:tr h="34274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205" r="-1360241" b="-8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4433" r="-93986" b="-8196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21755" b="-819643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1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altLang="ko-KR" sz="1200" dirty="0" smtClean="0">
                              <a:effectLst/>
                            </a:rPr>
                            <a:t>[ 1  1  1  -1   1  1  -1  1    1  1  1  -1    -1  -1  1  -1]</a:t>
                          </a:r>
                          <a:endParaRPr lang="en-US" altLang="ko-KR" sz="1200" i="1" baseline="300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+1 -1 +1 +1 -1 -1 -1 -1 -1 +1 +1]</a:t>
                          </a:r>
                          <a:endParaRPr lang="en-US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2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-1   1  1 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</a:t>
                          </a:r>
                          <a:r>
                            <a:rPr lang="en-GB" sz="1200" dirty="0">
                              <a:effectLst/>
                            </a:rPr>
                            <a:t>1</a:t>
                          </a:r>
                          <a:r>
                            <a:rPr lang="en-GB" sz="1200" dirty="0" smtClean="0">
                              <a:effectLst/>
                            </a:rPr>
                            <a:t>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[+1 -1 +1 +1 -1 -1 -1 -1 -1 +1 +1 -1]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3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1  1   1  1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+1 +1 -1 -1 -1 -1 -1 +1 +1 -1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4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+1 -1 -1 -1 -1 -1 +1 +1 -1 +1 -1]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5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[+1 -1 -1 -1 +1 -1 -1 +1 -1 +1 -1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4274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6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 1  1  1  -1]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+1 -1 -1 -1 +1 +1 -1 -1 +1 +1]</a:t>
                          </a:r>
                          <a:endParaRPr lang="ko-KR" altLang="en-US" sz="1050" dirty="0"/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7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 smtClean="0">
                              <a:effectLst/>
                            </a:rPr>
                            <a:t>[1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-1  </a:t>
                          </a:r>
                          <a:r>
                            <a:rPr lang="en-GB" sz="1200" dirty="0">
                              <a:effectLst/>
                            </a:rPr>
                            <a:t>-1 </a:t>
                          </a:r>
                          <a:r>
                            <a:rPr lang="en-GB" sz="1200" dirty="0" smtClean="0">
                              <a:effectLst/>
                            </a:rPr>
                            <a:t> 1   1 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[-1 -1 -1 +1 -1 +1 -1 +1 +1 +1 +1 +1]</a:t>
                          </a:r>
                          <a:endParaRPr lang="ko-KR" altLang="ko-KR" sz="105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/>
                            <a:t>8</a:t>
                          </a:r>
                          <a:endParaRPr lang="ko-KR" altLang="en-US" sz="1600" dirty="0"/>
                        </a:p>
                      </a:txBody>
                      <a:tcP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</a:rPr>
                            <a:t>[-1 </a:t>
                          </a:r>
                          <a:r>
                            <a:rPr lang="en-GB" sz="1200" dirty="0" smtClean="0">
                              <a:effectLst/>
                            </a:rPr>
                            <a:t>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1  -</a:t>
                          </a:r>
                          <a:r>
                            <a:rPr lang="en-GB" sz="1200" dirty="0">
                              <a:effectLst/>
                            </a:rPr>
                            <a:t>1 </a:t>
                          </a:r>
                          <a:r>
                            <a:rPr lang="en-GB" sz="1200" dirty="0" smtClean="0">
                              <a:effectLst/>
                            </a:rPr>
                            <a:t>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1  1    1  1  1  </a:t>
                          </a:r>
                          <a:r>
                            <a:rPr lang="en-GB" sz="1200" dirty="0">
                              <a:effectLst/>
                            </a:rPr>
                            <a:t>-</a:t>
                          </a:r>
                          <a:r>
                            <a:rPr lang="en-GB" sz="1200" dirty="0" smtClean="0">
                              <a:effectLst/>
                            </a:rPr>
                            <a:t>1]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 latinLnBrk="0"/>
                          <a:r>
                            <a:rPr lang="en-GB" altLang="ko-KR" sz="140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[-1 -1 -1 -1 +1 -1 +1 -1 +1 +1 +1 -1]</a:t>
                          </a:r>
                          <a:endParaRPr lang="ko-KR" altLang="ko-KR" sz="105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6019800"/>
                <a:ext cx="3657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b="1" dirty="0" smtClean="0"/>
                  <a:t>Table2. Definition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𝟏𝟔</m:t>
                        </m:r>
                      </m:sub>
                    </m:sSub>
                    <m:d>
                      <m:dPr>
                        <m:ctrlPr>
                          <a:rPr lang="en-US" altLang="ko-KR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1" i="1">
                                <a:latin typeface="Cambria Math"/>
                              </a:rPr>
                              <m:t>𝒊</m:t>
                            </m:r>
                          </m:e>
                          <m:sub>
                            <m:r>
                              <a:rPr lang="en-US" altLang="ko-KR" b="1" i="1">
                                <a:latin typeface="Cambria Math"/>
                              </a:rPr>
                              <m:t>𝑺𝑻𝑺</m:t>
                            </m:r>
                          </m:sub>
                        </m:sSub>
                        <m:r>
                          <a:rPr lang="en-US" altLang="ko-KR" b="1" i="1">
                            <a:latin typeface="Cambria Math"/>
                          </a:rPr>
                          <m:t>, :</m:t>
                        </m:r>
                      </m:e>
                    </m:d>
                  </m:oMath>
                </a14:m>
                <a:r>
                  <a:rPr lang="ko-KR" altLang="en-US" b="1" dirty="0" smtClean="0"/>
                  <a:t> </a:t>
                </a:r>
                <a:r>
                  <a:rPr lang="en-US" altLang="ko-KR" b="1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1" i="1"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𝟏</m:t>
                        </m:r>
                        <m:r>
                          <a:rPr lang="en-US" altLang="ko-KR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altLang="ko-KR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1" i="1">
                            <a:latin typeface="Cambria Math"/>
                          </a:rPr>
                          <m:t>𝒊</m:t>
                        </m:r>
                      </m:e>
                      <m:sub>
                        <m:r>
                          <a:rPr lang="en-US" altLang="ko-KR" b="1" i="1">
                            <a:latin typeface="Cambria Math"/>
                          </a:rPr>
                          <m:t>𝑺𝑻𝑺</m:t>
                        </m:r>
                      </m:sub>
                    </m:sSub>
                    <m:r>
                      <a:rPr lang="en-US" altLang="ko-KR" b="1" i="1">
                        <a:latin typeface="Cambria Math"/>
                      </a:rPr>
                      <m:t>, :)</m:t>
                    </m:r>
                  </m:oMath>
                </a14:m>
                <a:endParaRPr lang="ko-KR" alt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19800"/>
                <a:ext cx="3657600" cy="276999"/>
              </a:xfrm>
              <a:prstGeom prst="rect">
                <a:avLst/>
              </a:prstGeom>
              <a:blipFill rotWithShape="1">
                <a:blip r:embed="rId5"/>
                <a:stretch>
                  <a:fillRect l="-167" b="-155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8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PAPR(1/5)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We checked PAPR to verify that proposed OFDM pilot sequences have low PAPR property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number and location of data, DC and pilot subcarriers are based on [1]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Data : Random data with 64QAM modulation</a:t>
            </a:r>
          </a:p>
          <a:p>
            <a:r>
              <a:rPr lang="en-US" altLang="ko-KR" sz="2000" dirty="0" smtClean="0"/>
              <a:t>4 times up-sampling </a:t>
            </a:r>
          </a:p>
          <a:p>
            <a:pPr marL="0" indent="0">
              <a:buNone/>
            </a:pPr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</p:spTree>
    <p:extLst>
      <p:ext uri="{BB962C8B-B14F-4D97-AF65-F5344CB8AC3E}">
        <p14:creationId xmlns:p14="http://schemas.microsoft.com/office/powerpoint/2010/main" val="280153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PAPR(2/5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Data part PAPR with each stream’s pilot sequences for 1CB</a:t>
            </a:r>
            <a:r>
              <a:rPr lang="en-US" altLang="ko-KR" sz="2000" b="0" dirty="0" smtClean="0"/>
              <a:t/>
            </a:r>
            <a:br>
              <a:rPr lang="en-US" altLang="ko-KR" sz="2000" b="0" dirty="0" smtClean="0"/>
            </a:br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77225"/>
            <a:ext cx="6019800" cy="422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160321</TotalTime>
  <Words>1618</Words>
  <Application>Microsoft Office PowerPoint</Application>
  <PresentationFormat>화면 슬라이드 쇼(4:3)</PresentationFormat>
  <Paragraphs>291</Paragraphs>
  <Slides>15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7" baseType="lpstr">
      <vt:lpstr>ACcord Submission Template</vt:lpstr>
      <vt:lpstr>Document</vt:lpstr>
      <vt:lpstr>OFDM Pilot Sequences in 11ay</vt:lpstr>
      <vt:lpstr>Introduction </vt:lpstr>
      <vt:lpstr>Considerations of  Pilot sequences in 11ay(1/2)</vt:lpstr>
      <vt:lpstr>Considerations of Pilot sequences in 11ay(2/2)</vt:lpstr>
      <vt:lpstr>How to design the pilot sequence(1/3)</vt:lpstr>
      <vt:lpstr>How to design the pilot sequence(2/3)</vt:lpstr>
      <vt:lpstr>How to design the pilot sequence(3/3)</vt:lpstr>
      <vt:lpstr>Simulation Results :PAPR(1/5)</vt:lpstr>
      <vt:lpstr>Simulation Results :PAPR(2/5)</vt:lpstr>
      <vt:lpstr>Simulation Results :PAPR(3/5)</vt:lpstr>
      <vt:lpstr>Simulation Results :PAPR(4/5)</vt:lpstr>
      <vt:lpstr>Simulation Results :PAPR(5/5)</vt:lpstr>
      <vt:lpstr>Conclusion</vt:lpstr>
      <vt:lpstr>SP/M</vt:lpstr>
      <vt:lpstr>Reference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2181</cp:revision>
  <cp:lastPrinted>2015-07-07T10:54:43Z</cp:lastPrinted>
  <dcterms:created xsi:type="dcterms:W3CDTF">2009-12-02T19:05:24Z</dcterms:created>
  <dcterms:modified xsi:type="dcterms:W3CDTF">2017-05-07T05:51:16Z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