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6"/>
  </p:notesMasterIdLst>
  <p:handoutMasterIdLst>
    <p:handoutMasterId r:id="rId67"/>
  </p:handoutMasterIdLst>
  <p:sldIdLst>
    <p:sldId id="269" r:id="rId2"/>
    <p:sldId id="302" r:id="rId3"/>
    <p:sldId id="300" r:id="rId4"/>
    <p:sldId id="295" r:id="rId5"/>
    <p:sldId id="296" r:id="rId6"/>
    <p:sldId id="297" r:id="rId7"/>
    <p:sldId id="298" r:id="rId8"/>
    <p:sldId id="503" r:id="rId9"/>
    <p:sldId id="301" r:id="rId10"/>
    <p:sldId id="416" r:id="rId11"/>
    <p:sldId id="306" r:id="rId12"/>
    <p:sldId id="270" r:id="rId13"/>
    <p:sldId id="397" r:id="rId14"/>
    <p:sldId id="400" r:id="rId15"/>
    <p:sldId id="405" r:id="rId16"/>
    <p:sldId id="398" r:id="rId17"/>
    <p:sldId id="399" r:id="rId18"/>
    <p:sldId id="407" r:id="rId19"/>
    <p:sldId id="409" r:id="rId20"/>
    <p:sldId id="411" r:id="rId21"/>
    <p:sldId id="412" r:id="rId22"/>
    <p:sldId id="472" r:id="rId23"/>
    <p:sldId id="473" r:id="rId24"/>
    <p:sldId id="474" r:id="rId25"/>
    <p:sldId id="475" r:id="rId26"/>
    <p:sldId id="476" r:id="rId27"/>
    <p:sldId id="477" r:id="rId28"/>
    <p:sldId id="478" r:id="rId29"/>
    <p:sldId id="484" r:id="rId30"/>
    <p:sldId id="479" r:id="rId31"/>
    <p:sldId id="481" r:id="rId32"/>
    <p:sldId id="482" r:id="rId33"/>
    <p:sldId id="483" r:id="rId34"/>
    <p:sldId id="485" r:id="rId35"/>
    <p:sldId id="486" r:id="rId36"/>
    <p:sldId id="487" r:id="rId37"/>
    <p:sldId id="488" r:id="rId38"/>
    <p:sldId id="489" r:id="rId39"/>
    <p:sldId id="494" r:id="rId40"/>
    <p:sldId id="495" r:id="rId41"/>
    <p:sldId id="497" r:id="rId42"/>
    <p:sldId id="498" r:id="rId43"/>
    <p:sldId id="499" r:id="rId44"/>
    <p:sldId id="501" r:id="rId45"/>
    <p:sldId id="502" r:id="rId46"/>
    <p:sldId id="379" r:id="rId47"/>
    <p:sldId id="417" r:id="rId48"/>
    <p:sldId id="382" r:id="rId49"/>
    <p:sldId id="418" r:id="rId50"/>
    <p:sldId id="449" r:id="rId51"/>
    <p:sldId id="448" r:id="rId52"/>
    <p:sldId id="447" r:id="rId53"/>
    <p:sldId id="492" r:id="rId54"/>
    <p:sldId id="493" r:id="rId55"/>
    <p:sldId id="328" r:id="rId56"/>
    <p:sldId id="366" r:id="rId57"/>
    <p:sldId id="469" r:id="rId58"/>
    <p:sldId id="470" r:id="rId59"/>
    <p:sldId id="490" r:id="rId60"/>
    <p:sldId id="491" r:id="rId61"/>
    <p:sldId id="500" r:id="rId62"/>
    <p:sldId id="342" r:id="rId63"/>
    <p:sldId id="388" r:id="rId64"/>
    <p:sldId id="305" r:id="rId6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88" d="100"/>
          <a:sy n="88" d="100"/>
        </p:scale>
        <p:origin x="-187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802.11-17/0638r3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7/11-17-0578-00-0000-meeting-minutes-of-the-march-2017-pded-ad-hoc-sessio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064-00-00EC-802-to-3gpp-ran-ran1-ran4-liaison-statemen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0738-01-0000-proposed-ls-to-3gpp-ran4-on-sir-for-below-ed-test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738-01-0000-proposed-ls-to-3gpp-ran4-on-sir-for-below-ed-tests.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7/11-17-0634-01-0000-proposed-ls-to-etsi-bran-wrt-802-11-exception.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7/11-17-0634-00-0000-proposed-ls-to-etsi-bran-wrt-802-11-exception.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PDED ad hoc </a:t>
            </a:r>
            <a:r>
              <a:rPr lang="en-US" dirty="0" smtClean="0">
                <a:solidFill>
                  <a:schemeClr val="accent6"/>
                </a:solidFill>
              </a:rPr>
              <a:t>meeting</a:t>
            </a:r>
            <a:br>
              <a:rPr lang="en-US" dirty="0" smtClean="0">
                <a:solidFill>
                  <a:schemeClr val="accent6"/>
                </a:solidFill>
              </a:rPr>
            </a:br>
            <a:r>
              <a:rPr lang="en-US" dirty="0" smtClean="0">
                <a:solidFill>
                  <a:schemeClr val="accent6"/>
                </a:solidFill>
              </a:rPr>
              <a:t>in </a:t>
            </a:r>
            <a:r>
              <a:rPr lang="en-AU" dirty="0">
                <a:solidFill>
                  <a:schemeClr val="accent6"/>
                </a:solidFill>
              </a:rPr>
              <a:t>Daejeon </a:t>
            </a:r>
            <a:r>
              <a:rPr lang="en-US" dirty="0" smtClean="0">
                <a:solidFill>
                  <a:schemeClr val="accent6"/>
                </a:solidFill>
              </a:rPr>
              <a:t>in May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28 April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its Vancouver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Vancouver meeting in March 2017</a:t>
            </a:r>
          </a:p>
          <a:p>
            <a:pPr lvl="1"/>
            <a:r>
              <a:rPr lang="en-AU" dirty="0" smtClean="0"/>
              <a:t>The notes are available on Mentor:</a:t>
            </a:r>
          </a:p>
          <a:p>
            <a:pPr lvl="2"/>
            <a:r>
              <a:rPr lang="en-AU" dirty="0" smtClean="0">
                <a:hlinkClick r:id="rId2"/>
              </a:rPr>
              <a:t>11-17-0578-00</a:t>
            </a:r>
            <a:r>
              <a:rPr lang="en-AU" dirty="0" smtClean="0"/>
              <a:t>: </a:t>
            </a:r>
            <a:r>
              <a:rPr lang="en-AU" dirty="0"/>
              <a:t>Meeting minutes of the March 2017 PDED ad hoc sessions</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2563160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3706716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needs to determine the need for it to continue and in what form</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In Mar 2017, the IEEE 802.11 WG Chair requested that the </a:t>
            </a:r>
            <a:r>
              <a:rPr lang="en-AU" i="1" dirty="0"/>
              <a:t>PDED ad hoc </a:t>
            </a:r>
            <a:r>
              <a:rPr lang="en-AU" dirty="0" smtClean="0"/>
              <a:t>make</a:t>
            </a:r>
            <a:r>
              <a:rPr lang="en-AU" i="1" dirty="0" smtClean="0"/>
              <a:t> </a:t>
            </a:r>
            <a:r>
              <a:rPr lang="en-AU" dirty="0" smtClean="0"/>
              <a:t>a recommendation in May 2017 about its future</a:t>
            </a:r>
          </a:p>
          <a:p>
            <a:pPr lvl="2"/>
            <a:r>
              <a:rPr lang="en-AU" dirty="0" smtClean="0"/>
              <a:t>.. And possibly transition to becoming a </a:t>
            </a:r>
            <a:r>
              <a:rPr lang="en-AU" dirty="0"/>
              <a:t>S</a:t>
            </a:r>
            <a:r>
              <a:rPr lang="en-AU" dirty="0" smtClean="0"/>
              <a:t>tanding Committee</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187341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the interaction with 3GPP on PDED issues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452877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t>
            </a:r>
            <a:r>
              <a:rPr lang="en-AU" dirty="0" smtClean="0"/>
              <a:t>adopt</a:t>
            </a:r>
            <a:br>
              <a:rPr lang="en-AU" dirty="0" smtClean="0"/>
            </a:br>
            <a:r>
              <a:rPr lang="en-AU" dirty="0" smtClean="0"/>
              <a:t>ED </a:t>
            </a:r>
            <a:r>
              <a:rPr lang="en-AU" dirty="0"/>
              <a:t>= </a:t>
            </a:r>
            <a:r>
              <a:rPr lang="en-AU" dirty="0" smtClean="0"/>
              <a:t>-</a:t>
            </a:r>
            <a:r>
              <a:rPr lang="en-AU" dirty="0"/>
              <a:t>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18270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8531029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smtClean="0">
                <a:hlinkClick r:id="rId2"/>
              </a:rPr>
              <a:t>liaison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62840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01730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fourth F2F meeting of the </a:t>
            </a:r>
            <a:r>
              <a:rPr lang="en-AU" i="1" dirty="0" smtClean="0"/>
              <a:t>PDED ad hoc </a:t>
            </a:r>
            <a:r>
              <a:rPr lang="en-AU" dirty="0" smtClean="0"/>
              <a:t>in </a:t>
            </a:r>
            <a:r>
              <a:rPr lang="en-AU" dirty="0"/>
              <a:t>Daejeon </a:t>
            </a:r>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a:t>The </a:t>
            </a:r>
            <a:r>
              <a:rPr lang="en-AU" i="1" dirty="0"/>
              <a:t>IEEE 802.11 PDED ad hoc </a:t>
            </a:r>
            <a:r>
              <a:rPr lang="en-AU" dirty="0" smtClean="0"/>
              <a:t>met in San Antonio (Nov 2016), Atlanta (Jan 2017) &amp; Vancouver (Mar 2017)</a:t>
            </a:r>
          </a:p>
          <a:p>
            <a:pPr lvl="1"/>
            <a:r>
              <a:rPr lang="en-AU" dirty="0"/>
              <a:t>The </a:t>
            </a:r>
            <a:r>
              <a:rPr lang="en-AU" i="1" dirty="0"/>
              <a:t>IEEE 802.11 PDED ad hoc </a:t>
            </a:r>
            <a:r>
              <a:rPr lang="en-AU" dirty="0" smtClean="0"/>
              <a:t>will be meeting at least one this week in </a:t>
            </a:r>
            <a:r>
              <a:rPr lang="en-AU" dirty="0"/>
              <a:t>Daejeon </a:t>
            </a:r>
            <a:r>
              <a:rPr lang="en-AU" dirty="0" smtClean="0"/>
              <a:t>(May 2017)</a:t>
            </a:r>
          </a:p>
          <a:p>
            <a:pPr lvl="2"/>
            <a:r>
              <a:rPr lang="en-AU" dirty="0" smtClean="0"/>
              <a:t>Wednesday PM1</a:t>
            </a:r>
          </a:p>
          <a:p>
            <a:pPr lvl="2"/>
            <a:r>
              <a:rPr lang="en-AU" dirty="0" smtClean="0"/>
              <a:t>Maybe Thursday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a:t>3GPP RAN1 noted while default ED in LAA is -72dBm (UE with max </a:t>
            </a:r>
            <a:r>
              <a:rPr lang="en-AU" dirty="0" err="1"/>
              <a:t>tx</a:t>
            </a:r>
            <a:r>
              <a:rPr lang="en-AU" dirty="0"/>
              <a:t> power of 23dBm), a mechanism has been defined to allow the eNB to configure a different value in UE, and appropriate values will be studied in </a:t>
            </a:r>
            <a:r>
              <a:rPr lang="en-AU" dirty="0" smtClean="0"/>
              <a:t>RAN4</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610386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976056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a:hlinkClick r:id="rId2"/>
              </a:rPr>
              <a:t>response </a:t>
            </a:r>
            <a:r>
              <a:rPr lang="en-GB" dirty="0" smtClean="0"/>
              <a:t>on issues 3 &amp; 13</a:t>
            </a:r>
          </a:p>
          <a:p>
            <a:pPr lvl="1"/>
            <a:r>
              <a:rPr lang="en-GB" i="1" dirty="0" smtClean="0"/>
              <a:t>IEEE </a:t>
            </a:r>
            <a:r>
              <a:rPr lang="en-GB" i="1" dirty="0"/>
              <a:t>802 &amp; 3GPP RAN1 have continued to disagree on various issues related to LAA’s ED threshold and its effect on LAA/802.11 coexistence</a:t>
            </a:r>
            <a:endParaRPr lang="en-AU" i="1" dirty="0"/>
          </a:p>
          <a:p>
            <a:pPr lvl="1"/>
            <a:r>
              <a:rPr lang="en-GB" i="1" dirty="0"/>
              <a:t>In the interest of resolving these outstanding issues, IEEE 802 requests that 3GPP continue to work with IEEE 802 to gather additional evidence relating to LAA/802.11 coexistence  </a:t>
            </a:r>
            <a:endParaRPr lang="en-AU" i="1" dirty="0"/>
          </a:p>
          <a:p>
            <a:pPr lvl="1"/>
            <a:r>
              <a:rPr lang="en-GB" i="1" dirty="0"/>
              <a:t>IEEE 802 was encouraged by 3GPP’s commitment to gather additional evidence by validating LAA/802.11 coexistence characteristics using test plans developed by 3GPP RAN4</a:t>
            </a:r>
            <a:endParaRPr lang="en-AU" i="1" dirty="0"/>
          </a:p>
          <a:p>
            <a:pPr lvl="1"/>
            <a:r>
              <a:rPr lang="en-GB" i="1" dirty="0"/>
              <a:t>IEEE 802 is now concerned that 3GPP may not undertake the promised LAA/802.11 coexistence tests before LAA’s deployment</a:t>
            </a:r>
            <a:endParaRPr lang="en-AU" i="1"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39954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 March 2017, the IEEE 802.11 PDED </a:t>
            </a:r>
            <a:r>
              <a:rPr lang="en-GB" dirty="0" smtClean="0"/>
              <a:t>hoc developed a response to 3GPP RAN1/RAN4 for issues 3 &amp; 13</a:t>
            </a:r>
            <a:endParaRPr lang="en-AU" dirty="0"/>
          </a:p>
        </p:txBody>
      </p:sp>
      <p:sp>
        <p:nvSpPr>
          <p:cNvPr id="3" name="Content Placeholder 2"/>
          <p:cNvSpPr>
            <a:spLocks noGrp="1"/>
          </p:cNvSpPr>
          <p:nvPr>
            <p:ph idx="1"/>
          </p:nvPr>
        </p:nvSpPr>
        <p:spPr/>
        <p:txBody>
          <a:bodyPr/>
          <a:lstStyle/>
          <a:p>
            <a:pPr lvl="0"/>
            <a:r>
              <a:rPr lang="en-GB" dirty="0" smtClean="0"/>
              <a:t>Summary of IEEE 802 </a:t>
            </a:r>
            <a:r>
              <a:rPr lang="en-GB" dirty="0" smtClean="0">
                <a:hlinkClick r:id="rId2"/>
              </a:rPr>
              <a:t>response </a:t>
            </a:r>
            <a:r>
              <a:rPr lang="en-GB" dirty="0" smtClean="0"/>
              <a:t>on issues 3 &amp; 13</a:t>
            </a:r>
          </a:p>
          <a:p>
            <a:pPr lvl="1"/>
            <a:r>
              <a:rPr lang="en-GB" i="1" dirty="0" smtClean="0"/>
              <a:t>…</a:t>
            </a:r>
          </a:p>
          <a:p>
            <a:pPr lvl="1"/>
            <a:r>
              <a:rPr lang="en-GB" i="1" dirty="0" smtClean="0"/>
              <a:t>IEEE </a:t>
            </a:r>
            <a:r>
              <a:rPr lang="en-GB" i="1" dirty="0"/>
              <a:t>802 therefore requests that 3GPP reconfirm its previous commitment to validate LAA/ 802.11 coexistence using tests developed in 3GPP RAN4 before LAA’s deployment</a:t>
            </a:r>
            <a:endParaRPr lang="en-AU" i="1" dirty="0"/>
          </a:p>
          <a:p>
            <a:pPr lvl="1"/>
            <a:r>
              <a:rPr lang="en-GB" i="1" dirty="0"/>
              <a:t>IEEE 802 also requests that 3GPP clarify its plans for other testing of LAA’s channel access mechanisms that may be relevant to LAA/802.11 coexistence</a:t>
            </a:r>
            <a:endParaRPr lang="en-AU" i="1" dirty="0"/>
          </a:p>
          <a:p>
            <a:pPr lvl="1"/>
            <a:r>
              <a:rPr lang="en-GB" i="1" dirty="0"/>
              <a:t>Alternatively, in the absence of availability of timely 3GPP RAN4 testing, IEEE 802 requests 3GPP provide its perspective on extending the Wi-Fi Alliance LTE-U tests to </a:t>
            </a:r>
            <a:r>
              <a:rPr lang="en-GB" i="1" dirty="0" smtClean="0"/>
              <a:t>LAA</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75803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 reply </a:t>
            </a:r>
            <a:r>
              <a:rPr lang="en-AU" smtClean="0"/>
              <a:t>is expected from </a:t>
            </a:r>
            <a:r>
              <a:rPr lang="en-AU" dirty="0" smtClean="0"/>
              <a:t>3GPP RAN1/RAN4 to IEEE 802’s most recent liaison</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3GPP RAN1/RAN4 attempted to develop a response at a recent F2F meeting</a:t>
            </a:r>
          </a:p>
          <a:p>
            <a:pPr lvl="1"/>
            <a:r>
              <a:rPr lang="en-AU" dirty="0" smtClean="0"/>
              <a:t>After failing to reach consensus, it was determined an attempt would be made to reach consensus </a:t>
            </a:r>
            <a:r>
              <a:rPr lang="en-AU" dirty="0"/>
              <a:t>b</a:t>
            </a:r>
            <a:r>
              <a:rPr lang="en-AU" dirty="0" smtClean="0"/>
              <a:t>y e-mail with 26 April deadline</a:t>
            </a:r>
          </a:p>
          <a:p>
            <a:pPr lvl="1"/>
            <a:r>
              <a:rPr lang="en-AU" dirty="0" smtClean="0"/>
              <a:t>At </a:t>
            </a:r>
            <a:r>
              <a:rPr lang="en-AU" dirty="0" err="1" smtClean="0"/>
              <a:t>CoB</a:t>
            </a:r>
            <a:r>
              <a:rPr lang="en-AU" dirty="0" smtClean="0"/>
              <a:t> on 26 April it was clear from the comments in the draft LS and e-mail discussion that there was not yet consensus</a:t>
            </a:r>
          </a:p>
          <a:p>
            <a:pPr lvl="1"/>
            <a:r>
              <a:rPr lang="en-AU" dirty="0" smtClean="0"/>
              <a:t>The draft LS is embedded below</a:t>
            </a:r>
          </a:p>
          <a:p>
            <a:pPr lvl="2"/>
            <a:r>
              <a:rPr lang="en-AU" dirty="0" smtClean="0"/>
              <a:t>It has no official status</a:t>
            </a:r>
          </a:p>
          <a:p>
            <a:pPr lvl="2"/>
            <a:r>
              <a:rPr lang="en-AU" dirty="0" smtClean="0"/>
              <a:t>It includes  comments from various individuals</a:t>
            </a:r>
          </a:p>
          <a:p>
            <a:pPr lvl="2"/>
            <a:endParaRPr lang="en-AU" dirty="0"/>
          </a:p>
          <a:p>
            <a:pPr lvl="2"/>
            <a:endParaRPr lang="en-AU" dirty="0" smtClean="0"/>
          </a:p>
          <a:p>
            <a:pPr lvl="2"/>
            <a:endParaRPr lang="en-AU" dirty="0"/>
          </a:p>
          <a:p>
            <a:pPr lvl="1"/>
            <a:r>
              <a:rPr lang="en-AU" dirty="0" smtClean="0"/>
              <a:t>RAN1 are now hoping for consensus at their next meeting (after this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496980233"/>
              </p:ext>
            </p:extLst>
          </p:nvPr>
        </p:nvGraphicFramePr>
        <p:xfrm>
          <a:off x="1143000" y="5105400"/>
          <a:ext cx="914400" cy="771525"/>
        </p:xfrm>
        <a:graphic>
          <a:graphicData uri="http://schemas.openxmlformats.org/presentationml/2006/ole">
            <mc:AlternateContent xmlns:mc="http://schemas.openxmlformats.org/markup-compatibility/2006">
              <mc:Choice xmlns:v="urn:schemas-microsoft-com:vml" Requires="v">
                <p:oleObj spid="_x0000_s2072"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1143000" y="5105400"/>
                        <a:ext cx="914400" cy="771525"/>
                      </a:xfrm>
                      <a:prstGeom prst="rect">
                        <a:avLst/>
                      </a:prstGeom>
                    </p:spPr>
                  </p:pic>
                </p:oleObj>
              </mc:Fallback>
            </mc:AlternateContent>
          </a:graphicData>
        </a:graphic>
      </p:graphicFrame>
      <p:sp>
        <p:nvSpPr>
          <p:cNvPr id="7" name="Rectangle 6"/>
          <p:cNvSpPr/>
          <p:nvPr/>
        </p:nvSpPr>
        <p:spPr bwMode="auto">
          <a:xfrm>
            <a:off x="5715000" y="4038600"/>
            <a:ext cx="2971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rgbClr val="FF0000"/>
                </a:solidFill>
                <a:effectLst/>
                <a:latin typeface="+mj-lt"/>
              </a:rPr>
              <a:t>Text in red</a:t>
            </a:r>
            <a:r>
              <a:rPr kumimoji="0" lang="en-AU" sz="1600" b="0" i="0" u="none" strike="noStrike" cap="none" normalizeH="0" dirty="0" smtClean="0">
                <a:ln>
                  <a:noFill/>
                </a:ln>
                <a:solidFill>
                  <a:srgbClr val="FF0000"/>
                </a:solidFill>
                <a:effectLst/>
                <a:latin typeface="+mj-lt"/>
              </a:rPr>
              <a:t> is summary of comments embedded in the document</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baseline="0" dirty="0" smtClean="0">
                <a:solidFill>
                  <a:schemeClr val="accent6"/>
                </a:solidFill>
                <a:latin typeface="+mj-lt"/>
              </a:rPr>
              <a:t>Text</a:t>
            </a:r>
            <a:r>
              <a:rPr lang="en-AU" sz="1600" dirty="0" smtClean="0">
                <a:solidFill>
                  <a:schemeClr val="accent6"/>
                </a:solidFill>
                <a:latin typeface="+mj-lt"/>
              </a:rPr>
              <a:t> in blue is commentary from PDED Chair</a:t>
            </a:r>
            <a:endParaRPr kumimoji="0" lang="en-AU" sz="1600" b="0" i="0" u="none" strike="noStrike" cap="none" normalizeH="0" baseline="0" dirty="0" smtClean="0">
              <a:ln>
                <a:noFill/>
              </a:ln>
              <a:solidFill>
                <a:schemeClr val="accent6"/>
              </a:solidFill>
              <a:effectLst/>
              <a:latin typeface="+mj-lt"/>
            </a:endParaRPr>
          </a:p>
        </p:txBody>
      </p:sp>
    </p:spTree>
    <p:extLst>
      <p:ext uri="{BB962C8B-B14F-4D97-AF65-F5344CB8AC3E}">
        <p14:creationId xmlns:p14="http://schemas.microsoft.com/office/powerpoint/2010/main" val="1848412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3GPP RAN1 draft LS provides interesting reading … and highlights significant disagreement</a:t>
            </a:r>
            <a:endParaRPr lang="en-AU" dirty="0"/>
          </a:p>
        </p:txBody>
      </p:sp>
      <p:sp>
        <p:nvSpPr>
          <p:cNvPr id="3" name="Content Placeholder 2"/>
          <p:cNvSpPr>
            <a:spLocks noGrp="1"/>
          </p:cNvSpPr>
          <p:nvPr>
            <p:ph idx="1"/>
          </p:nvPr>
        </p:nvSpPr>
        <p:spPr/>
        <p:txBody>
          <a:bodyPr/>
          <a:lstStyle/>
          <a:p>
            <a:r>
              <a:rPr lang="en-AU" dirty="0" smtClean="0"/>
              <a:t>Interesting points &amp; counter points in draft LS (clause 1)</a:t>
            </a:r>
          </a:p>
          <a:p>
            <a:pPr lvl="1"/>
            <a:r>
              <a:rPr lang="en-AU" dirty="0" smtClean="0"/>
              <a:t>Draft asserts that simulations show a single ED of -72dBm was the best way forward for all future systems in 5GHz</a:t>
            </a:r>
          </a:p>
          <a:p>
            <a:pPr lvl="2"/>
            <a:r>
              <a:rPr lang="en-AU" dirty="0" smtClean="0"/>
              <a:t>Draft also noted that a single ED is sometimes sub-optimal</a:t>
            </a:r>
          </a:p>
          <a:p>
            <a:pPr lvl="2"/>
            <a:r>
              <a:rPr lang="en-AU" dirty="0" smtClean="0">
                <a:solidFill>
                  <a:schemeClr val="accent2"/>
                </a:solidFill>
              </a:rPr>
              <a:t>Note: the simulations mostly showed that LAA (using ED = -72dBm) can share fairly with Wi-Fi (using ED = -62dBm/PD = -82dBm)</a:t>
            </a:r>
          </a:p>
          <a:p>
            <a:pPr lvl="1"/>
            <a:r>
              <a:rPr lang="en-AU" dirty="0" smtClean="0"/>
              <a:t>Draft originally asserted no companies had </a:t>
            </a:r>
            <a:r>
              <a:rPr lang="en-AU" i="1" dirty="0" smtClean="0"/>
              <a:t>identified </a:t>
            </a:r>
            <a:r>
              <a:rPr lang="en-US" i="1" dirty="0" smtClean="0"/>
              <a:t>no </a:t>
            </a:r>
            <a:r>
              <a:rPr lang="en-US" i="1" dirty="0"/>
              <a:t>major coexistence concerns in both indoor and outdoor scenarios even with the choice of a single ED threshold</a:t>
            </a:r>
            <a:endParaRPr lang="en-AU" i="1" dirty="0" smtClean="0"/>
          </a:p>
          <a:p>
            <a:pPr lvl="2"/>
            <a:r>
              <a:rPr lang="en-AU" dirty="0" smtClean="0">
                <a:solidFill>
                  <a:schemeClr val="accent2"/>
                </a:solidFill>
              </a:rPr>
              <a:t>Note: interestingly, somewhat in contradiction, it went on to say some companies had suggested a lower threshold</a:t>
            </a:r>
          </a:p>
          <a:p>
            <a:pPr lvl="2"/>
            <a:r>
              <a:rPr lang="en-AU" dirty="0">
                <a:solidFill>
                  <a:srgbClr val="FF0000"/>
                </a:solidFill>
              </a:rPr>
              <a:t>Counter: it was noted </a:t>
            </a:r>
            <a:r>
              <a:rPr lang="en-AU" dirty="0" smtClean="0">
                <a:solidFill>
                  <a:srgbClr val="FF0000"/>
                </a:solidFill>
              </a:rPr>
              <a:t>it had been established that LAA </a:t>
            </a:r>
            <a:r>
              <a:rPr lang="en-AU" dirty="0">
                <a:solidFill>
                  <a:srgbClr val="FF0000"/>
                </a:solidFill>
              </a:rPr>
              <a:t>using ED = -72 is unfair to Wi-Fi voice </a:t>
            </a:r>
            <a:endParaRPr lang="en-AU" dirty="0" smtClean="0">
              <a:solidFill>
                <a:srgbClr val="FF0000"/>
              </a:solidFill>
            </a:endParaRPr>
          </a:p>
          <a:p>
            <a:pPr lvl="1"/>
            <a:r>
              <a:rPr lang="en-AU" dirty="0" smtClean="0"/>
              <a:t>…</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522853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notes that LAA has the flexibility to use a lower ED threshold based on use of </a:t>
            </a:r>
            <a:r>
              <a:rPr lang="en-US" dirty="0"/>
              <a:t>channel occupancy </a:t>
            </a:r>
            <a:r>
              <a:rPr lang="en-US" dirty="0" smtClean="0"/>
              <a:t>&amp; average </a:t>
            </a:r>
            <a:r>
              <a:rPr lang="en-US" dirty="0"/>
              <a:t>RSSI </a:t>
            </a:r>
            <a:endParaRPr lang="en-AU" dirty="0" smtClean="0"/>
          </a:p>
          <a:p>
            <a:pPr lvl="2"/>
            <a:r>
              <a:rPr lang="en-AU" dirty="0" smtClean="0">
                <a:solidFill>
                  <a:srgbClr val="FF0000"/>
                </a:solidFill>
              </a:rPr>
              <a:t>Counter: it was noted that there is no such </a:t>
            </a:r>
            <a:r>
              <a:rPr lang="en-US" dirty="0">
                <a:solidFill>
                  <a:srgbClr val="FF0000"/>
                </a:solidFill>
              </a:rPr>
              <a:t>channel occupancy &amp; average RSSI </a:t>
            </a:r>
            <a:r>
              <a:rPr lang="en-AU" dirty="0" smtClean="0">
                <a:solidFill>
                  <a:srgbClr val="FF0000"/>
                </a:solidFill>
              </a:rPr>
              <a:t>specification</a:t>
            </a:r>
          </a:p>
          <a:p>
            <a:pPr lvl="2"/>
            <a:r>
              <a:rPr lang="en-AU" dirty="0" smtClean="0">
                <a:solidFill>
                  <a:srgbClr val="FF0000"/>
                </a:solidFill>
              </a:rPr>
              <a:t>Counter: it was noted that RAN1 have no idea of feasibility of operating at lower ED thresholds</a:t>
            </a:r>
          </a:p>
          <a:p>
            <a:pPr lvl="2"/>
            <a:r>
              <a:rPr lang="en-AU" dirty="0" smtClean="0">
                <a:solidFill>
                  <a:schemeClr val="accent2"/>
                </a:solidFill>
              </a:rPr>
              <a:t>Note: IEEE 802 recognised this flexibility in its Nov 2017 LS</a:t>
            </a:r>
          </a:p>
          <a:p>
            <a:pPr lvl="1"/>
            <a:r>
              <a:rPr lang="en-AU" dirty="0" smtClean="0"/>
              <a:t>Draft notes that 802.11ax has to use ED of -72dBm under current version of EN 301 893</a:t>
            </a:r>
          </a:p>
          <a:p>
            <a:pPr lvl="2"/>
            <a:r>
              <a:rPr lang="en-AU" dirty="0" smtClean="0">
                <a:solidFill>
                  <a:schemeClr val="accent2"/>
                </a:solidFill>
              </a:rPr>
              <a:t>Note: this is true, but is mostly the case because ETSI BRAN could not give an exception to 802.11ax as it did for 802.11a/n/ac given 802.11ax does not formally exist</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498924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endParaRPr lang="en-AU" b="0" dirty="0"/>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that </a:t>
            </a:r>
            <a:r>
              <a:rPr lang="en-US" dirty="0" smtClean="0"/>
              <a:t>ETSI </a:t>
            </a:r>
            <a:r>
              <a:rPr lang="en-US" dirty="0"/>
              <a:t>BRAN has </a:t>
            </a:r>
            <a:r>
              <a:rPr lang="en-US" i="1" dirty="0"/>
              <a:t>adopted an ED threshold of -</a:t>
            </a:r>
            <a:r>
              <a:rPr lang="en-US" i="1" dirty="0" smtClean="0"/>
              <a:t>72dBm </a:t>
            </a:r>
            <a:r>
              <a:rPr lang="en-US" i="1" dirty="0"/>
              <a:t>for all future systems to deployed in the 5GHz unlicensed spectrum including 802.11ax systems </a:t>
            </a:r>
            <a:endParaRPr lang="en-US" i="1" dirty="0" smtClean="0"/>
          </a:p>
          <a:p>
            <a:pPr lvl="2"/>
            <a:r>
              <a:rPr lang="en-AU" dirty="0" smtClean="0">
                <a:solidFill>
                  <a:schemeClr val="accent2"/>
                </a:solidFill>
              </a:rPr>
              <a:t>Note: this is only true until ETSI BRAN reconsiders EN 301 893; this process is starting in July 2017</a:t>
            </a:r>
          </a:p>
          <a:p>
            <a:pPr lvl="1"/>
            <a:r>
              <a:rPr lang="en-AU" dirty="0" smtClean="0"/>
              <a:t>Draft notes its request that IEEE 802 adopt an ED of -72dBm for 802.11ax has been rejected without evidence it would cause harm</a:t>
            </a:r>
          </a:p>
          <a:p>
            <a:pPr lvl="2"/>
            <a:r>
              <a:rPr lang="en-AU" dirty="0" smtClean="0">
                <a:solidFill>
                  <a:srgbClr val="FF0000"/>
                </a:solidFill>
              </a:rPr>
              <a:t>Counter: someone provided links to the recent work in the </a:t>
            </a:r>
            <a:r>
              <a:rPr lang="en-AU" i="1" dirty="0">
                <a:solidFill>
                  <a:srgbClr val="FF0000"/>
                </a:solidFill>
              </a:rPr>
              <a:t>PDED ad </a:t>
            </a:r>
            <a:r>
              <a:rPr lang="en-AU" i="1" dirty="0" smtClean="0">
                <a:solidFill>
                  <a:srgbClr val="FF0000"/>
                </a:solidFill>
              </a:rPr>
              <a:t>hoc</a:t>
            </a:r>
          </a:p>
          <a:p>
            <a:pPr lvl="1"/>
            <a:r>
              <a:rPr lang="en-AU" dirty="0"/>
              <a:t>Draft notes it was come to their attention that some </a:t>
            </a:r>
            <a:r>
              <a:rPr lang="en-AU" i="1" dirty="0"/>
              <a:t>IEEE 802 members intend </a:t>
            </a:r>
            <a:r>
              <a:rPr lang="en-US" i="1" dirty="0"/>
              <a:t>to request ETSI BRAN to provide an exemption even for future 802.11 systems from -72dBm ED threshold</a:t>
            </a:r>
            <a:r>
              <a:rPr lang="en-US" dirty="0"/>
              <a:t> </a:t>
            </a:r>
            <a:endParaRPr lang="en-US" i="1" dirty="0"/>
          </a:p>
          <a:p>
            <a:pPr lvl="2"/>
            <a:r>
              <a:rPr lang="en-AU" dirty="0">
                <a:solidFill>
                  <a:schemeClr val="accent2"/>
                </a:solidFill>
              </a:rPr>
              <a:t>Note: this is </a:t>
            </a:r>
            <a:r>
              <a:rPr lang="en-AU" dirty="0" smtClean="0">
                <a:solidFill>
                  <a:schemeClr val="accent2"/>
                </a:solidFill>
              </a:rPr>
              <a:t>true</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843800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there was an agreement </a:t>
            </a:r>
            <a:r>
              <a:rPr lang="en-AU" i="1" dirty="0" smtClean="0"/>
              <a:t>to </a:t>
            </a:r>
            <a:r>
              <a:rPr lang="en-US" i="1" dirty="0" smtClean="0"/>
              <a:t>remove </a:t>
            </a:r>
            <a:r>
              <a:rPr lang="en-US" i="1" dirty="0"/>
              <a:t>the exception for older IEEE 802.11 specification compliant devices in the next version of the harmonized standard </a:t>
            </a:r>
            <a:endParaRPr lang="en-AU" i="1" dirty="0"/>
          </a:p>
          <a:p>
            <a:pPr lvl="2"/>
            <a:r>
              <a:rPr lang="en-AU" dirty="0" smtClean="0">
                <a:solidFill>
                  <a:schemeClr val="accent2"/>
                </a:solidFill>
              </a:rPr>
              <a:t>Note: the LAA folk assert that ETSI BRAN agreed to remove the “802.11 exception” in the revision of EN 301 893; the Wi-Fi folk assert it was agreed to reconsider the exception, including possibly extending it to 802.11ax</a:t>
            </a:r>
          </a:p>
          <a:p>
            <a:pPr lvl="2"/>
            <a:r>
              <a:rPr lang="en-AU" dirty="0" smtClean="0">
                <a:solidFill>
                  <a:srgbClr val="FF0000"/>
                </a:solidFill>
              </a:rPr>
              <a:t>Counter: it was noted that </a:t>
            </a:r>
            <a:r>
              <a:rPr lang="en-GB" dirty="0">
                <a:solidFill>
                  <a:srgbClr val="FF0000"/>
                </a:solidFill>
              </a:rPr>
              <a:t>tentative set of topics identified for inclusion in the next ETSI-BRAN work item </a:t>
            </a:r>
            <a:r>
              <a:rPr lang="en-GB" dirty="0" smtClean="0">
                <a:solidFill>
                  <a:srgbClr val="FF0000"/>
                </a:solidFill>
              </a:rPr>
              <a:t>include </a:t>
            </a:r>
            <a:r>
              <a:rPr lang="en-GB" i="1" dirty="0">
                <a:solidFill>
                  <a:srgbClr val="FF0000"/>
                </a:solidFill>
              </a:rPr>
              <a:t>Consider a single ED threshold limit value applicable to all technologies </a:t>
            </a:r>
            <a:endParaRPr lang="en-GB" i="1" dirty="0" smtClean="0">
              <a:solidFill>
                <a:srgbClr val="FF0000"/>
              </a:solidFill>
            </a:endParaRPr>
          </a:p>
          <a:p>
            <a:pPr lvl="1"/>
            <a:r>
              <a:rPr lang="en-GB" dirty="0" smtClean="0"/>
              <a:t>Draft requested more information on plans of IEEE 802 members to make a request to ETSI BRAN</a:t>
            </a:r>
          </a:p>
          <a:p>
            <a:pPr lvl="2"/>
            <a:r>
              <a:rPr lang="en-AU" dirty="0" smtClean="0">
                <a:solidFill>
                  <a:schemeClr val="accent2"/>
                </a:solidFill>
              </a:rPr>
              <a:t>Note: probably not possible for IEEE 802 to comment on the plans of its members but it could comment on its plans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2717119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1)</a:t>
            </a:r>
            <a:endParaRPr lang="en-AU" dirty="0" smtClean="0"/>
          </a:p>
          <a:p>
            <a:pPr lvl="1"/>
            <a:r>
              <a:rPr lang="en-AU" dirty="0" smtClean="0"/>
              <a:t>Draft asserts no </a:t>
            </a:r>
            <a:r>
              <a:rPr lang="en-US" i="1" dirty="0" smtClean="0"/>
              <a:t>meaningful </a:t>
            </a:r>
            <a:r>
              <a:rPr lang="en-US" i="1" dirty="0"/>
              <a:t>progress can be made via liaison statements </a:t>
            </a:r>
            <a:r>
              <a:rPr lang="en-AU" i="1" dirty="0"/>
              <a:t>on this aspect until further developments take </a:t>
            </a:r>
            <a:r>
              <a:rPr lang="en-AU" i="1" dirty="0" smtClean="0"/>
              <a:t>place</a:t>
            </a:r>
            <a:endParaRPr lang="en-AU" i="1" dirty="0"/>
          </a:p>
          <a:p>
            <a:pPr lvl="2"/>
            <a:r>
              <a:rPr lang="en-AU" dirty="0" smtClean="0">
                <a:solidFill>
                  <a:schemeClr val="accent2"/>
                </a:solidFill>
              </a:rPr>
              <a:t>Note: </a:t>
            </a:r>
            <a:r>
              <a:rPr lang="en-AU" i="1" dirty="0" smtClean="0">
                <a:solidFill>
                  <a:schemeClr val="accent2"/>
                </a:solidFill>
              </a:rPr>
              <a:t>this aspect</a:t>
            </a:r>
            <a:r>
              <a:rPr lang="en-AU" dirty="0" smtClean="0">
                <a:solidFill>
                  <a:schemeClr val="accent2"/>
                </a:solidFill>
              </a:rPr>
              <a:t> appears to be the PDED issue</a:t>
            </a:r>
          </a:p>
          <a:p>
            <a:pPr lvl="2"/>
            <a:r>
              <a:rPr lang="en-AU" dirty="0">
                <a:solidFill>
                  <a:schemeClr val="accent2"/>
                </a:solidFill>
              </a:rPr>
              <a:t>Note</a:t>
            </a:r>
            <a:r>
              <a:rPr lang="en-AU" dirty="0" smtClean="0">
                <a:solidFill>
                  <a:schemeClr val="accent2"/>
                </a:solidFill>
              </a:rPr>
              <a:t>: it is not clear what </a:t>
            </a:r>
            <a:r>
              <a:rPr lang="en-AU" i="1" dirty="0">
                <a:solidFill>
                  <a:schemeClr val="accent2"/>
                </a:solidFill>
              </a:rPr>
              <a:t>further developments </a:t>
            </a:r>
            <a:r>
              <a:rPr lang="en-AU" dirty="0" smtClean="0">
                <a:solidFill>
                  <a:schemeClr val="accent2"/>
                </a:solidFill>
              </a:rPr>
              <a:t>are but presumably they would include further testing, simulation or regulatory work </a:t>
            </a:r>
          </a:p>
          <a:p>
            <a:pPr lvl="2"/>
            <a:r>
              <a:rPr lang="en-AU" dirty="0" smtClean="0">
                <a:solidFill>
                  <a:schemeClr val="accent2"/>
                </a:solidFill>
              </a:rPr>
              <a:t>Note: this is a key statement, suggesting IEEE 802 need to make progress elsewhere, possibly directly with ETSI BRAN</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86034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2)</a:t>
            </a:r>
          </a:p>
          <a:p>
            <a:pPr lvl="1"/>
            <a:r>
              <a:rPr lang="en-AU" dirty="0" smtClean="0"/>
              <a:t>Draft does </a:t>
            </a:r>
            <a:r>
              <a:rPr lang="en-AU" dirty="0"/>
              <a:t>not address IEEE 802 </a:t>
            </a:r>
            <a:r>
              <a:rPr lang="en-AU" dirty="0" smtClean="0"/>
              <a:t>request </a:t>
            </a:r>
            <a:r>
              <a:rPr lang="en-AU" i="1" dirty="0"/>
              <a:t>that 3GPP continue to work with IEEE 802 to gather additional evidence relating to LAA/802.11 coexistence </a:t>
            </a:r>
          </a:p>
          <a:p>
            <a:pPr lvl="2"/>
            <a:r>
              <a:rPr lang="en-AU" dirty="0" smtClean="0">
                <a:solidFill>
                  <a:schemeClr val="accent2"/>
                </a:solidFill>
              </a:rPr>
              <a:t>Note: how should this be interpreted? It appears 3GPP ae not willing to work with IEEE 802, which is entirely consistent with past performance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782499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3)</a:t>
            </a:r>
          </a:p>
          <a:p>
            <a:pPr lvl="1"/>
            <a:r>
              <a:rPr lang="en-AU" dirty="0" smtClean="0"/>
              <a:t>Draft thanks IEEE 802 </a:t>
            </a:r>
            <a:r>
              <a:rPr lang="en-AU" dirty="0"/>
              <a:t>for being </a:t>
            </a:r>
            <a:r>
              <a:rPr lang="en-AU" i="1" dirty="0"/>
              <a:t>encouraged by 3GPP’s commitment to gather additional evidence by validating LAA/802.11 coexistence before LAA deployment using test plans developed by 3GPP RAN4 </a:t>
            </a:r>
            <a:endParaRPr lang="en-AU" i="1" dirty="0" smtClean="0"/>
          </a:p>
          <a:p>
            <a:pPr lvl="2"/>
            <a:r>
              <a:rPr lang="en-AU" dirty="0" smtClean="0">
                <a:solidFill>
                  <a:srgbClr val="FF0000"/>
                </a:solidFill>
              </a:rPr>
              <a:t>Counter: it was noted that RAN1 did not respond to IEEE 802 statement that it </a:t>
            </a:r>
            <a:r>
              <a:rPr lang="en-US" i="1" dirty="0" smtClean="0">
                <a:solidFill>
                  <a:srgbClr val="FF0000"/>
                </a:solidFill>
              </a:rPr>
              <a:t>interprets </a:t>
            </a:r>
            <a:r>
              <a:rPr lang="en-US" i="1" dirty="0">
                <a:solidFill>
                  <a:srgbClr val="FF0000"/>
                </a:solidFill>
              </a:rPr>
              <a:t>this commitment by 3GPP to mean that LAA devices will be required to satisfy the coexistence tests developed by 3GPP RAN4 before their </a:t>
            </a:r>
            <a:r>
              <a:rPr lang="en-US" i="1" dirty="0" smtClean="0">
                <a:solidFill>
                  <a:srgbClr val="FF0000"/>
                </a:solidFill>
              </a:rPr>
              <a:t>deployment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863973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4</a:t>
            </a:r>
            <a:r>
              <a:rPr lang="en-AU" dirty="0" smtClean="0"/>
              <a:t>)</a:t>
            </a:r>
          </a:p>
          <a:p>
            <a:pPr lvl="1"/>
            <a:r>
              <a:rPr lang="en-AU" dirty="0" smtClean="0"/>
              <a:t>Draft does not respond to </a:t>
            </a:r>
            <a:r>
              <a:rPr lang="en-US" dirty="0" smtClean="0"/>
              <a:t>IEEE 802’s concern </a:t>
            </a:r>
            <a:r>
              <a:rPr lang="en-US" i="1" dirty="0" smtClean="0"/>
              <a:t>that </a:t>
            </a:r>
            <a:r>
              <a:rPr lang="en-US" i="1" dirty="0"/>
              <a:t>3GPP may not undertake the promised LAA/802.11 coexistence tests before LAA’s deployment </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2939672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does not </a:t>
            </a:r>
            <a:r>
              <a:rPr lang="en-US" i="1" dirty="0" smtClean="0"/>
              <a:t>reconfirm its previous commitments that 3GPP RAN4 will develop and execute tests to validate LAA/802.11 coexistence prior to the deployment of LAA systems</a:t>
            </a:r>
          </a:p>
          <a:p>
            <a:pPr lvl="2"/>
            <a:r>
              <a:rPr lang="en-US" dirty="0" smtClean="0">
                <a:solidFill>
                  <a:srgbClr val="FF0000"/>
                </a:solidFill>
              </a:rPr>
              <a:t>Counter: it is suggested RAN1 needs to respond</a:t>
            </a:r>
            <a:endParaRPr lang="en-AU" dirty="0" smtClean="0">
              <a:solidFill>
                <a:srgbClr val="FF0000"/>
              </a:solidFill>
            </a:endParaRPr>
          </a:p>
          <a:p>
            <a:pPr lvl="1"/>
            <a:r>
              <a:rPr lang="en-AU" dirty="0" smtClean="0"/>
              <a:t>Draft notes the RAN4 work is expected to complete in May 2017, with approval of the TR in June 2017</a:t>
            </a:r>
          </a:p>
          <a:p>
            <a:pPr lvl="2"/>
            <a:r>
              <a:rPr lang="en-AU" i="1" dirty="0" smtClean="0">
                <a:solidFill>
                  <a:schemeClr val="accent2"/>
                </a:solidFill>
              </a:rPr>
              <a:t>Note: there is obviously no plan to seek consensus with IEEE 802 given these timescales</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1974651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5)</a:t>
            </a:r>
          </a:p>
          <a:p>
            <a:pPr lvl="1"/>
            <a:r>
              <a:rPr lang="en-AU" dirty="0" smtClean="0"/>
              <a:t>Draft asserts </a:t>
            </a:r>
            <a:r>
              <a:rPr lang="en-AU" i="1" dirty="0" smtClean="0"/>
              <a:t>it is </a:t>
            </a:r>
            <a:r>
              <a:rPr lang="en-US" i="1" dirty="0"/>
              <a:t>out of scope of the RAN1 and RAN4 work to comment on the timeline for execution of the test plan and expected review process. The results of the testing may be confidential and it would be up to each manufacturer to submit the results for external review at their </a:t>
            </a:r>
            <a:r>
              <a:rPr lang="en-US" i="1" dirty="0" smtClean="0"/>
              <a:t>discretion</a:t>
            </a:r>
          </a:p>
          <a:p>
            <a:pPr lvl="2"/>
            <a:r>
              <a:rPr lang="en-US" dirty="0" smtClean="0">
                <a:solidFill>
                  <a:schemeClr val="accent2"/>
                </a:solidFill>
              </a:rPr>
              <a:t>Note: this effectively states that the RAN4 testing is NOT a precondition for deployment, or indeed necessarily for anything else</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8321018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6</a:t>
            </a:r>
            <a:r>
              <a:rPr lang="en-AU" dirty="0" smtClean="0"/>
              <a:t>)</a:t>
            </a:r>
          </a:p>
          <a:p>
            <a:pPr lvl="1"/>
            <a:r>
              <a:rPr lang="en-AU" dirty="0" smtClean="0"/>
              <a:t>Draft noted that TS 36.141 does contain additional tests and can have more added in the future</a:t>
            </a:r>
          </a:p>
          <a:p>
            <a:pPr lvl="2"/>
            <a:r>
              <a:rPr lang="en-AU" dirty="0" smtClean="0">
                <a:solidFill>
                  <a:schemeClr val="accent2"/>
                </a:solidFill>
              </a:rPr>
              <a:t>Note: this was in response to IEEE 802 request for additional tests</a:t>
            </a:r>
          </a:p>
          <a:p>
            <a:pPr lvl="2"/>
            <a:r>
              <a:rPr lang="en-AU" dirty="0" smtClean="0">
                <a:solidFill>
                  <a:schemeClr val="accent2"/>
                </a:solidFill>
              </a:rPr>
              <a:t>Note: the draft does not answer the explicit question from IEEE 802 about particular tests</a:t>
            </a:r>
            <a:endParaRPr lang="en-AU"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865690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3GPP RAN1 draft LS provides interesting reading … and highlights significant disagreement</a:t>
            </a:r>
          </a:p>
        </p:txBody>
      </p:sp>
      <p:sp>
        <p:nvSpPr>
          <p:cNvPr id="3" name="Content Placeholder 2"/>
          <p:cNvSpPr>
            <a:spLocks noGrp="1"/>
          </p:cNvSpPr>
          <p:nvPr>
            <p:ph idx="1"/>
          </p:nvPr>
        </p:nvSpPr>
        <p:spPr/>
        <p:txBody>
          <a:bodyPr/>
          <a:lstStyle/>
          <a:p>
            <a:r>
              <a:rPr lang="en-AU" dirty="0" smtClean="0"/>
              <a:t>Interesting points &amp; counter points in draft LS </a:t>
            </a:r>
            <a:r>
              <a:rPr lang="en-AU" dirty="0"/>
              <a:t>(clause </a:t>
            </a:r>
            <a:r>
              <a:rPr lang="en-AU" dirty="0" smtClean="0"/>
              <a:t>7)</a:t>
            </a:r>
          </a:p>
          <a:p>
            <a:pPr lvl="1"/>
            <a:r>
              <a:rPr lang="en-AU" dirty="0" smtClean="0"/>
              <a:t>Draft asserted that they trust LAA coexistence based on extensive simulation </a:t>
            </a:r>
            <a:r>
              <a:rPr lang="en-GB" i="1" dirty="0"/>
              <a:t>with the active involvement of stakeholders of both LAA and 802.11 </a:t>
            </a:r>
            <a:r>
              <a:rPr lang="en-GB" i="1" dirty="0" smtClean="0"/>
              <a:t>communities</a:t>
            </a:r>
          </a:p>
          <a:p>
            <a:pPr lvl="2"/>
            <a:r>
              <a:rPr lang="en-GB" i="1" dirty="0" smtClean="0">
                <a:solidFill>
                  <a:schemeClr val="accent2"/>
                </a:solidFill>
              </a:rPr>
              <a:t>Note: they seem to disregard the fact that the 802.11 community disagrees with their conclusions</a:t>
            </a:r>
          </a:p>
          <a:p>
            <a:pPr lvl="1"/>
            <a:r>
              <a:rPr lang="en-GB" dirty="0" smtClean="0"/>
              <a:t>Draft notes </a:t>
            </a:r>
            <a:r>
              <a:rPr lang="en-GB" i="1" dirty="0"/>
              <a:t>RAN1 believes that the coexistence testing framework developed by RAN4 has been based on consensus (with some compromises from all the stakeholders) and it is sufficient to test the coexistence between LAA and 802.11 </a:t>
            </a:r>
            <a:r>
              <a:rPr lang="en-GB" i="1" dirty="0" smtClean="0"/>
              <a:t>systems</a:t>
            </a:r>
          </a:p>
          <a:p>
            <a:pPr lvl="2"/>
            <a:r>
              <a:rPr lang="en-GB" i="1" dirty="0" smtClean="0">
                <a:solidFill>
                  <a:srgbClr val="FF0000"/>
                </a:solidFill>
              </a:rPr>
              <a:t>Counter: It was noted that it is not possible to make this claim given </a:t>
            </a:r>
            <a:r>
              <a:rPr lang="en-GB" i="1" dirty="0">
                <a:solidFill>
                  <a:srgbClr val="FF0000"/>
                </a:solidFill>
              </a:rPr>
              <a:t>RAN4 coexistence tests have not yet been </a:t>
            </a:r>
            <a:r>
              <a:rPr lang="en-GB" i="1" dirty="0" smtClean="0">
                <a:solidFill>
                  <a:srgbClr val="FF0000"/>
                </a:solidFill>
              </a:rPr>
              <a:t>defined </a:t>
            </a:r>
            <a:r>
              <a:rPr lang="en-GB" dirty="0" smtClean="0">
                <a:solidFill>
                  <a:srgbClr val="FF0000"/>
                </a:solidFill>
              </a:rPr>
              <a:t>and </a:t>
            </a:r>
            <a:r>
              <a:rPr lang="en-GB" i="1" dirty="0" smtClean="0">
                <a:solidFill>
                  <a:srgbClr val="FF0000"/>
                </a:solidFill>
              </a:rPr>
              <a:t>there </a:t>
            </a:r>
            <a:r>
              <a:rPr lang="en-GB" i="1" dirty="0">
                <a:solidFill>
                  <a:srgbClr val="FF0000"/>
                </a:solidFill>
              </a:rPr>
              <a:t>have been disagreements on key issues related to the </a:t>
            </a:r>
            <a:r>
              <a:rPr lang="en-GB" i="1" dirty="0" smtClean="0">
                <a:solidFill>
                  <a:srgbClr val="FF0000"/>
                </a:solidFill>
              </a:rPr>
              <a:t>tests</a:t>
            </a:r>
          </a:p>
          <a:p>
            <a:pPr lvl="2"/>
            <a:r>
              <a:rPr lang="en-GB" i="1" dirty="0" smtClean="0">
                <a:solidFill>
                  <a:schemeClr val="accent2"/>
                </a:solidFill>
              </a:rPr>
              <a:t>Note: it is possible the WFA will modify their LTE-U test to cover LAA too</a:t>
            </a:r>
            <a:endParaRPr lang="en-AU" i="1" dirty="0">
              <a:solidFill>
                <a:schemeClr val="accent2"/>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4810525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Various conclusions can be drawn from the draft LS – none particularly good for IEEE 802 &amp; Wi-Fi</a:t>
            </a:r>
            <a:endParaRPr lang="en-AU" dirty="0"/>
          </a:p>
        </p:txBody>
      </p:sp>
      <p:sp>
        <p:nvSpPr>
          <p:cNvPr id="3" name="Content Placeholder 2"/>
          <p:cNvSpPr>
            <a:spLocks noGrp="1"/>
          </p:cNvSpPr>
          <p:nvPr>
            <p:ph idx="1"/>
          </p:nvPr>
        </p:nvSpPr>
        <p:spPr/>
        <p:txBody>
          <a:bodyPr/>
          <a:lstStyle/>
          <a:p>
            <a:r>
              <a:rPr lang="en-AU" dirty="0" smtClean="0"/>
              <a:t>Tentative conclusions?????</a:t>
            </a:r>
          </a:p>
          <a:p>
            <a:pPr lvl="1"/>
            <a:r>
              <a:rPr lang="en-AU" dirty="0" smtClean="0"/>
              <a:t>RAN1 are not going to budge on 5GHz sharing mechanism </a:t>
            </a:r>
          </a:p>
          <a:p>
            <a:pPr lvl="2"/>
            <a:r>
              <a:rPr lang="en-AU" dirty="0" smtClean="0"/>
              <a:t>LAA will use ED of -72dBm</a:t>
            </a:r>
          </a:p>
          <a:p>
            <a:pPr lvl="3"/>
            <a:r>
              <a:rPr lang="en-AU" dirty="0" smtClean="0">
                <a:solidFill>
                  <a:schemeClr val="accent2"/>
                </a:solidFill>
              </a:rPr>
              <a:t>Mostly OK for as a compromise coexistence with Wi-Fi</a:t>
            </a:r>
          </a:p>
          <a:p>
            <a:pPr lvl="2"/>
            <a:r>
              <a:rPr lang="en-AU" dirty="0" smtClean="0"/>
              <a:t>RAN1 want 802.11ax to use ED of -72dBm</a:t>
            </a:r>
          </a:p>
          <a:p>
            <a:pPr lvl="3"/>
            <a:r>
              <a:rPr lang="en-AU" dirty="0" smtClean="0">
                <a:solidFill>
                  <a:schemeClr val="accent2"/>
                </a:solidFill>
              </a:rPr>
              <a:t>Despite their claims LAA can share with 802.11 using traditional PD/ED thresholds</a:t>
            </a:r>
          </a:p>
          <a:p>
            <a:pPr lvl="3"/>
            <a:r>
              <a:rPr lang="en-AU" dirty="0" smtClean="0">
                <a:solidFill>
                  <a:srgbClr val="FF0000"/>
                </a:solidFill>
              </a:rPr>
              <a:t>This will make 802.11ax perform worse than 802.11ac and LAA!!!</a:t>
            </a:r>
          </a:p>
          <a:p>
            <a:pPr lvl="1"/>
            <a:r>
              <a:rPr lang="en-AU" dirty="0" smtClean="0"/>
              <a:t>RAN4 testing is irrelevant</a:t>
            </a:r>
          </a:p>
          <a:p>
            <a:pPr lvl="2"/>
            <a:r>
              <a:rPr lang="en-AU" dirty="0" smtClean="0"/>
              <a:t>There is not consensus on what RAN4 testing should be</a:t>
            </a:r>
          </a:p>
          <a:p>
            <a:pPr lvl="3"/>
            <a:r>
              <a:rPr lang="en-AU" dirty="0" smtClean="0">
                <a:solidFill>
                  <a:srgbClr val="FF0000"/>
                </a:solidFill>
              </a:rPr>
              <a:t>Likely RAN4 will not test many typical scenarios</a:t>
            </a:r>
          </a:p>
          <a:p>
            <a:pPr lvl="2"/>
            <a:r>
              <a:rPr lang="en-AU" dirty="0" smtClean="0"/>
              <a:t>Any results will be private</a:t>
            </a:r>
          </a:p>
          <a:p>
            <a:pPr lvl="3"/>
            <a:r>
              <a:rPr lang="en-AU" dirty="0" smtClean="0">
                <a:solidFill>
                  <a:srgbClr val="FF0000"/>
                </a:solidFill>
              </a:rPr>
              <a:t>Means unlikely they will be used to validate claims about LAA coexistence </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231680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IEEE 802 refocus on resolving the issue in ETSI </a:t>
            </a:r>
            <a:r>
              <a:rPr lang="en-AU" dirty="0" smtClean="0"/>
              <a:t>BRAN … and away from 3GPP</a:t>
            </a:r>
            <a:endParaRPr lang="en-AU" dirty="0"/>
          </a:p>
        </p:txBody>
      </p:sp>
      <p:sp>
        <p:nvSpPr>
          <p:cNvPr id="3" name="Content Placeholder 2"/>
          <p:cNvSpPr>
            <a:spLocks noGrp="1"/>
          </p:cNvSpPr>
          <p:nvPr>
            <p:ph idx="1"/>
          </p:nvPr>
        </p:nvSpPr>
        <p:spPr/>
        <p:txBody>
          <a:bodyPr/>
          <a:lstStyle/>
          <a:p>
            <a:pPr lvl="1"/>
            <a:r>
              <a:rPr lang="en-AU" dirty="0" smtClean="0"/>
              <a:t>The long game of 3GPP/IEEE 802 LS ping pong has led to some good refinements to LAA and better understanding between the organisations</a:t>
            </a:r>
          </a:p>
          <a:p>
            <a:pPr lvl="1"/>
            <a:r>
              <a:rPr lang="en-AU" dirty="0" smtClean="0"/>
              <a:t>However, the two organisations are still at loggerheads in relation to the PD/ED issue</a:t>
            </a:r>
          </a:p>
          <a:p>
            <a:pPr lvl="2"/>
            <a:r>
              <a:rPr lang="en-AU" dirty="0" smtClean="0"/>
              <a:t>3GPP want everyone to use maximum ED of -72dBm</a:t>
            </a:r>
          </a:p>
          <a:p>
            <a:pPr lvl="2"/>
            <a:r>
              <a:rPr lang="en-AU" dirty="0" smtClean="0"/>
              <a:t>IEEE 802 are content (as a compromise) for LAA to use </a:t>
            </a:r>
            <a:r>
              <a:rPr lang="en-AU" dirty="0"/>
              <a:t>maximum ED of </a:t>
            </a:r>
            <a:br>
              <a:rPr lang="en-AU" dirty="0"/>
            </a:br>
            <a:r>
              <a:rPr lang="en-AU" dirty="0" smtClean="0"/>
              <a:t>-72dBm, but want 802.11 to continue to be allowed to use traditional  and well proven PDED mechanism</a:t>
            </a:r>
          </a:p>
          <a:p>
            <a:pPr lvl="1"/>
            <a:r>
              <a:rPr lang="en-AU" dirty="0" smtClean="0"/>
              <a:t>There is no obvious way of breaking the impasse directly between IEEE 802 and 3GPP </a:t>
            </a:r>
          </a:p>
          <a:p>
            <a:pPr lvl="2"/>
            <a:r>
              <a:rPr lang="en-AU" dirty="0" smtClean="0"/>
              <a:t>It has not helped the trust for 3GPP by IEEE 802 that 3GPP has broken multiple commitments to work with IEEE 802 towards consensus</a:t>
            </a:r>
          </a:p>
          <a:p>
            <a:pPr lvl="1"/>
            <a:r>
              <a:rPr lang="en-AU" dirty="0" smtClean="0"/>
              <a:t>It is proposed that IEEE 802 refocus on resolving the issue in ETSI BRAN  … which at last has some authority (in Europe and other parts)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06311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254505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h</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a:t>
            </a:r>
            <a:r>
              <a:rPr lang="en-GB" i="1" dirty="0" smtClean="0"/>
              <a:t>devices</a:t>
            </a:r>
          </a:p>
          <a:p>
            <a:pPr lvl="1"/>
            <a:r>
              <a:rPr lang="en-GB" dirty="0" smtClean="0"/>
              <a:t>… although the draft LS from 3GPP to IEEE 802 seems to suggest that the RAN4 testing is going to be irrelevant anyway</a:t>
            </a:r>
          </a:p>
          <a:p>
            <a:pPr lvl="2"/>
            <a:r>
              <a:rPr lang="en-GB" dirty="0" smtClean="0"/>
              <a:t>Wi-Fi and LAA stakeholders are not converging in RAN4</a:t>
            </a:r>
          </a:p>
          <a:p>
            <a:pPr lvl="2"/>
            <a:r>
              <a:rPr lang="en-GB" dirty="0" smtClean="0"/>
              <a:t>The draft LS seems to suggest that the test is not a precondition of deployment</a:t>
            </a:r>
          </a:p>
          <a:p>
            <a:pPr lvl="2"/>
            <a:r>
              <a:rPr lang="en-GB" dirty="0" smtClean="0"/>
              <a:t>It is possible/likely that the Wi-Fi industry perspective may be ignored anyway</a:t>
            </a:r>
          </a:p>
          <a:p>
            <a:pPr lvl="2"/>
            <a:endParaRPr lang="en-GB"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1690790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41</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58327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42</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
        <p:nvSpPr>
          <p:cNvPr id="25" name="Rectangle 24"/>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4052646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is planned that someone who attends RAN4 will give a status report</a:t>
            </a:r>
            <a:endParaRPr lang="en-AU" dirty="0"/>
          </a:p>
        </p:txBody>
      </p:sp>
      <p:sp>
        <p:nvSpPr>
          <p:cNvPr id="3" name="Content Placeholder 2"/>
          <p:cNvSpPr>
            <a:spLocks noGrp="1"/>
          </p:cNvSpPr>
          <p:nvPr>
            <p:ph idx="1"/>
          </p:nvPr>
        </p:nvSpPr>
        <p:spPr/>
        <p:txBody>
          <a:bodyPr/>
          <a:lstStyle/>
          <a:p>
            <a:pPr lvl="1"/>
            <a:r>
              <a:rPr lang="en-AU" dirty="0" smtClean="0"/>
              <a:t>A volunteer </a:t>
            </a:r>
            <a:r>
              <a:rPr lang="en-AU" dirty="0" smtClean="0"/>
              <a:t>may provide </a:t>
            </a:r>
            <a:r>
              <a:rPr lang="en-AU" dirty="0" smtClean="0"/>
              <a:t>a report on progress in </a:t>
            </a:r>
            <a:r>
              <a:rPr lang="en-AU" dirty="0" smtClean="0"/>
              <a:t>RAN4</a:t>
            </a:r>
            <a:endParaRPr lang="en-AU" dirty="0" smtClean="0">
              <a:solidFill>
                <a:srgbClr val="FF0000"/>
              </a:solidFill>
            </a:endParaRPr>
          </a:p>
          <a:p>
            <a:pPr lvl="2"/>
            <a:r>
              <a:rPr lang="en-AU" dirty="0" smtClean="0"/>
              <a:t>One reported problem is that the Wi-Fi industry position may be steamrollered in RAN4, at least partially because not many Wi-Fi folk are in the </a:t>
            </a:r>
            <a:r>
              <a:rPr lang="en-AU" dirty="0" smtClean="0"/>
              <a:t>room (the </a:t>
            </a:r>
            <a:r>
              <a:rPr lang="en-AU" dirty="0" smtClean="0"/>
              <a:t>next meeting is next week in </a:t>
            </a:r>
            <a:r>
              <a:rPr lang="en-US" dirty="0" smtClean="0"/>
              <a:t>Hangzhou)</a:t>
            </a:r>
            <a:endParaRPr lang="en-AU" dirty="0" smtClean="0"/>
          </a:p>
          <a:p>
            <a:pPr lvl="1"/>
            <a:r>
              <a:rPr lang="en-US" dirty="0" smtClean="0"/>
              <a:t>One alternative is </a:t>
            </a:r>
            <a:r>
              <a:rPr lang="en-US" dirty="0"/>
              <a:t>for </a:t>
            </a:r>
            <a:r>
              <a:rPr lang="en-US" dirty="0" smtClean="0"/>
              <a:t>IEEE </a:t>
            </a:r>
            <a:r>
              <a:rPr lang="en-US" dirty="0"/>
              <a:t>802 to send a short LS that </a:t>
            </a:r>
            <a:r>
              <a:rPr lang="en-US" dirty="0" smtClean="0"/>
              <a:t>summarizes </a:t>
            </a:r>
            <a:r>
              <a:rPr lang="en-US" dirty="0"/>
              <a:t>and highlights </a:t>
            </a:r>
            <a:r>
              <a:rPr lang="en-US" dirty="0" smtClean="0"/>
              <a:t>the open issues </a:t>
            </a:r>
            <a:r>
              <a:rPr lang="en-US" dirty="0"/>
              <a:t>and asserts the </a:t>
            </a:r>
            <a:r>
              <a:rPr lang="en-US" dirty="0" smtClean="0"/>
              <a:t>IEEE 802 </a:t>
            </a:r>
            <a:r>
              <a:rPr lang="en-US" dirty="0"/>
              <a:t>industry </a:t>
            </a:r>
            <a:r>
              <a:rPr lang="en-US" dirty="0" smtClean="0"/>
              <a:t>position</a:t>
            </a:r>
          </a:p>
          <a:p>
            <a:pPr lvl="2"/>
            <a:r>
              <a:rPr lang="en-US" dirty="0" smtClean="0"/>
              <a:t>Such a LS will be considered today – see </a:t>
            </a:r>
            <a:r>
              <a:rPr lang="en-US" u="sng" dirty="0" smtClean="0">
                <a:hlinkClick r:id="rId2"/>
              </a:rPr>
              <a:t>11-17-0738-01</a:t>
            </a:r>
            <a:endParaRPr lang="en-US" u="sng" dirty="0" smtClean="0"/>
          </a:p>
          <a:p>
            <a:pPr lvl="2"/>
            <a:r>
              <a:rPr lang="en-US" dirty="0" smtClean="0"/>
              <a:t>Rich Kennedy will lead the discussion</a:t>
            </a:r>
            <a:endParaRPr lang="en-US" dirty="0" smtClean="0"/>
          </a:p>
          <a:p>
            <a:pPr lvl="1"/>
            <a:r>
              <a:rPr lang="en-US" dirty="0" smtClean="0"/>
              <a:t>One goal of any LS would </a:t>
            </a:r>
            <a:r>
              <a:rPr lang="en-US" dirty="0" smtClean="0"/>
              <a:t>be to </a:t>
            </a:r>
            <a:r>
              <a:rPr lang="en-US" dirty="0" err="1" smtClean="0"/>
              <a:t>formalise</a:t>
            </a:r>
            <a:r>
              <a:rPr lang="en-US" dirty="0" smtClean="0"/>
              <a:t> </a:t>
            </a:r>
            <a:r>
              <a:rPr lang="en-US" dirty="0" smtClean="0"/>
              <a:t>IEEE </a:t>
            </a:r>
            <a:r>
              <a:rPr lang="en-US" dirty="0" smtClean="0"/>
              <a:t>802’s </a:t>
            </a:r>
            <a:r>
              <a:rPr lang="en-US" dirty="0" smtClean="0"/>
              <a:t>position for future </a:t>
            </a:r>
            <a:r>
              <a:rPr lang="en-US" dirty="0" smtClean="0"/>
              <a:t>use with RAN4 and/or other stakeholders</a:t>
            </a:r>
            <a:endParaRPr lang="en-US" dirty="0" smtClean="0"/>
          </a:p>
          <a:p>
            <a:pPr lvl="2"/>
            <a:r>
              <a:rPr lang="en-US" dirty="0" smtClean="0"/>
              <a:t>Such </a:t>
            </a:r>
            <a:r>
              <a:rPr lang="en-US" dirty="0"/>
              <a:t>an LS might get lost in the noise too, but the LSs do seem to get some higher level of </a:t>
            </a:r>
            <a:r>
              <a:rPr lang="en-US" dirty="0" smtClean="0"/>
              <a:t>attention</a:t>
            </a:r>
          </a:p>
          <a:p>
            <a:pPr lvl="2"/>
            <a:r>
              <a:rPr lang="en-US" dirty="0" smtClean="0"/>
              <a:t>It </a:t>
            </a:r>
            <a:r>
              <a:rPr lang="en-US" dirty="0"/>
              <a:t>is also a very public document.</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5908560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 proposed LS to 3GPP RAN4</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a LS using the text contained in </a:t>
            </a:r>
            <a:r>
              <a:rPr lang="en-US" i="1" u="sng" dirty="0" smtClean="0">
                <a:hlinkClick r:id="rId2"/>
              </a:rPr>
              <a:t>11-17-0738-01</a:t>
            </a:r>
            <a:r>
              <a:rPr lang="en-US" i="1" u="sng" dirty="0" smtClean="0"/>
              <a:t> </a:t>
            </a:r>
            <a:r>
              <a:rPr lang="en-AU" i="1" dirty="0" smtClean="0"/>
              <a:t>relating </a:t>
            </a:r>
            <a:r>
              <a:rPr lang="en-AU" i="1" dirty="0" smtClean="0"/>
              <a:t>to discussions about Wi-Fi /LAA coexistence testing be sent to 3GPP RAN4</a:t>
            </a:r>
          </a:p>
          <a:p>
            <a:pPr lvl="1"/>
            <a:r>
              <a:rPr lang="en-AU" dirty="0" smtClean="0"/>
              <a:t>Moved</a:t>
            </a:r>
          </a:p>
          <a:p>
            <a:pPr lvl="1"/>
            <a:r>
              <a:rPr lang="en-AU" dirty="0" smtClean="0"/>
              <a:t>Seconded</a:t>
            </a:r>
          </a:p>
          <a:p>
            <a:pPr lvl="1"/>
            <a:r>
              <a:rPr lang="en-AU" dirty="0" smtClean="0"/>
              <a:t>Result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44</a:t>
            </a:fld>
            <a:endParaRPr lang="en-US"/>
          </a:p>
        </p:txBody>
      </p:sp>
    </p:spTree>
    <p:extLst>
      <p:ext uri="{BB962C8B-B14F-4D97-AF65-F5344CB8AC3E}">
        <p14:creationId xmlns:p14="http://schemas.microsoft.com/office/powerpoint/2010/main" val="30032244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from IEEE 802.11 WG to 3GPP RAN4 does not require EC approval</a:t>
            </a:r>
            <a:endParaRPr lang="en-AU" dirty="0"/>
          </a:p>
        </p:txBody>
      </p:sp>
      <p:sp>
        <p:nvSpPr>
          <p:cNvPr id="3" name="Content Placeholder 2"/>
          <p:cNvSpPr>
            <a:spLocks noGrp="1"/>
          </p:cNvSpPr>
          <p:nvPr>
            <p:ph idx="1"/>
          </p:nvPr>
        </p:nvSpPr>
        <p:spPr/>
        <p:txBody>
          <a:bodyPr/>
          <a:lstStyle/>
          <a:p>
            <a:r>
              <a:rPr lang="en-AU" dirty="0" smtClean="0"/>
              <a:t>Adrian Stephen writes</a:t>
            </a:r>
          </a:p>
          <a:p>
            <a:pPr lvl="1"/>
            <a:r>
              <a:rPr lang="en-AU" i="1" dirty="0" smtClean="0"/>
              <a:t>Liaisons </a:t>
            </a:r>
            <a:r>
              <a:rPr lang="en-AU" i="1" dirty="0"/>
              <a:t>from 802.11 do not require 802 approval as long as they are clearly indicated to be the position of only </a:t>
            </a:r>
            <a:r>
              <a:rPr lang="en-AU" i="1" dirty="0" smtClean="0"/>
              <a:t>802.11</a:t>
            </a:r>
          </a:p>
          <a:p>
            <a:pPr lvl="1"/>
            <a:r>
              <a:rPr lang="en-AU" i="1" dirty="0" smtClean="0"/>
              <a:t>This </a:t>
            </a:r>
            <a:r>
              <a:rPr lang="en-AU" i="1" dirty="0"/>
              <a:t>is based on an understanding that 3GPP is not an SDO (i.e. is not be accepted by ISO as </a:t>
            </a:r>
            <a:r>
              <a:rPr lang="en-AU" i="1" dirty="0" smtClean="0"/>
              <a:t>one)</a:t>
            </a:r>
          </a:p>
          <a:p>
            <a:pPr lvl="1"/>
            <a:r>
              <a:rPr lang="en-AU" i="1" dirty="0" smtClean="0"/>
              <a:t>Given </a:t>
            </a:r>
            <a:r>
              <a:rPr lang="en-AU" i="1" dirty="0"/>
              <a:t>that,  you </a:t>
            </a:r>
            <a:r>
              <a:rPr lang="en-AU" i="1" dirty="0" smtClean="0"/>
              <a:t>can seek </a:t>
            </a:r>
            <a:r>
              <a:rPr lang="en-AU" i="1" dirty="0"/>
              <a:t>approval </a:t>
            </a:r>
            <a:r>
              <a:rPr lang="en-AU" i="1" dirty="0" smtClean="0"/>
              <a:t>(for a LS) on </a:t>
            </a:r>
            <a:r>
              <a:rPr lang="en-AU" i="1" dirty="0"/>
              <a:t>Wed and it can be in their hands on </a:t>
            </a:r>
            <a:r>
              <a:rPr lang="en-AU" i="1" dirty="0" smtClean="0"/>
              <a:t>Wed</a:t>
            </a:r>
            <a:r>
              <a:rPr lang="en-AU" dirty="0"/>
              <a:t/>
            </a:r>
            <a:br>
              <a:rPr lang="en-AU" dirty="0"/>
            </a:b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8378366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a:solidFill>
                  <a:schemeClr val="accent2"/>
                </a:solidFill>
              </a:rPr>
              <a:t>Develop a </a:t>
            </a:r>
            <a:r>
              <a:rPr lang="en-AU" sz="2400" b="1" dirty="0" smtClean="0">
                <a:solidFill>
                  <a:schemeClr val="accent2"/>
                </a:solidFill>
              </a:rPr>
              <a:t>possible LS </a:t>
            </a:r>
            <a:r>
              <a:rPr lang="en-AU" sz="2400" b="1" dirty="0">
                <a:solidFill>
                  <a:schemeClr val="accent2"/>
                </a:solidFill>
              </a:rPr>
              <a:t>to ETSI BRAN on 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4244403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 (based on 3GPP statements)</a:t>
            </a:r>
          </a:p>
          <a:p>
            <a:pPr lvl="2"/>
            <a:r>
              <a:rPr lang="en-AU" dirty="0" smtClean="0"/>
              <a:t>Was more “technology neutral” than a mechanism relying solely on ED</a:t>
            </a:r>
          </a:p>
          <a:p>
            <a:pPr lvl="2"/>
            <a:r>
              <a:rPr lang="en-AU" dirty="0" smtClean="0"/>
              <a:t>Ensured that Wi-Fi could continue  provide socio-economic benefits</a:t>
            </a:r>
          </a:p>
          <a:p>
            <a:pPr lvl="2"/>
            <a:r>
              <a:rPr lang="en-AU" dirty="0" smtClean="0"/>
              <a:t>Ensured there was “backward step” in technology by reverting to ED only</a:t>
            </a:r>
          </a:p>
          <a:p>
            <a:pPr lvl="1"/>
            <a:r>
              <a:rPr lang="en-AU" dirty="0" smtClean="0"/>
              <a:t>There was no consensus on the proposal, with strong comments made both for and against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1904484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smtClean="0"/>
              <a:t>considered 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a:t>In Vancouver </a:t>
            </a:r>
            <a:r>
              <a:rPr lang="en-AU" dirty="0" smtClean="0"/>
              <a:t> it was noted that 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was no proposal to discuss the </a:t>
            </a:r>
            <a:r>
              <a:rPr lang="en-AU" dirty="0"/>
              <a:t>exception </a:t>
            </a:r>
            <a:r>
              <a:rPr lang="en-AU" dirty="0" smtClean="0"/>
              <a:t>in </a:t>
            </a:r>
            <a:r>
              <a:rPr lang="en-AU" dirty="0"/>
              <a:t>V</a:t>
            </a:r>
            <a:r>
              <a:rPr lang="en-AU" dirty="0" smtClean="0"/>
              <a:t>ancouver…</a:t>
            </a:r>
          </a:p>
          <a:p>
            <a:pPr lvl="1"/>
            <a:r>
              <a:rPr lang="en-AU" dirty="0" smtClean="0"/>
              <a:t>… at least partially because the revision of EN 301 893 had not started</a:t>
            </a:r>
          </a:p>
          <a:p>
            <a:pPr lvl="1"/>
            <a:r>
              <a:rPr lang="en-AU" dirty="0" smtClean="0"/>
              <a:t>Instead the PDED ad hoc briefly considered various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4942383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a:xfrm>
            <a:off x="685800" y="1828800"/>
            <a:ext cx="7772400" cy="4114800"/>
          </a:xfrm>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more </a:t>
            </a:r>
            <a:r>
              <a:rPr lang="en-AU" dirty="0"/>
              <a:t>“technology </a:t>
            </a:r>
            <a:r>
              <a:rPr lang="en-AU" dirty="0" smtClean="0"/>
              <a:t>neutral” </a:t>
            </a:r>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1"/>
            <a:r>
              <a:rPr lang="en-AU" dirty="0" smtClean="0"/>
              <a:t>IEEE 802 will also need to consider the effect of these rules on spatial reuse plans in IEEE 802.11ax</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1485392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items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282910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i="1" dirty="0"/>
              <a:t>Consider definition of the threshold </a:t>
            </a:r>
            <a:r>
              <a:rPr lang="en-US" i="1" dirty="0" smtClean="0"/>
              <a:t>level (e.g</a:t>
            </a:r>
            <a:r>
              <a:rPr lang="en-US" i="1" dirty="0"/>
              <a:t>. -30dBm/MHz) applicable to Short Control Signaling Transmissions </a:t>
            </a:r>
            <a:endParaRPr lang="en-AU"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
        <p:nvSpPr>
          <p:cNvPr id="7" name="Rectangle 6"/>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6595968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a:t>considered comments</a:t>
            </a:r>
            <a:br>
              <a:rPr lang="en-AU" dirty="0"/>
            </a:br>
            <a:r>
              <a:rPr lang="en-AU" dirty="0"/>
              <a:t>relevant to the PDED issues in the ENAP ballot </a:t>
            </a:r>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
        <p:nvSpPr>
          <p:cNvPr id="6" name="Rectangle 5"/>
          <p:cNvSpPr/>
          <p:nvPr/>
        </p:nvSpPr>
        <p:spPr bwMode="auto">
          <a:xfrm rot="2083712">
            <a:off x="7640429" y="1064263"/>
            <a:ext cx="14478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Discussed in Vancouver</a:t>
            </a:r>
          </a:p>
        </p:txBody>
      </p:sp>
    </p:spTree>
    <p:extLst>
      <p:ext uri="{BB962C8B-B14F-4D97-AF65-F5344CB8AC3E}">
        <p14:creationId xmlns:p14="http://schemas.microsoft.com/office/powerpoint/2010/main" val="292635973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discuss a possible LS to ETSI BRAN</a:t>
            </a:r>
            <a:endParaRPr lang="en-AU" dirty="0"/>
          </a:p>
        </p:txBody>
      </p:sp>
      <p:sp>
        <p:nvSpPr>
          <p:cNvPr id="3" name="Content Placeholder 2"/>
          <p:cNvSpPr>
            <a:spLocks noGrp="1"/>
          </p:cNvSpPr>
          <p:nvPr>
            <p:ph idx="1"/>
          </p:nvPr>
        </p:nvSpPr>
        <p:spPr/>
        <p:txBody>
          <a:bodyPr/>
          <a:lstStyle/>
          <a:p>
            <a:pPr lvl="1"/>
            <a:r>
              <a:rPr lang="en-AU" dirty="0" smtClean="0"/>
              <a:t>It appears that ETSI BRAN is planning to start discussions about the revision of EN 301 893 at its planned July meeting</a:t>
            </a:r>
          </a:p>
          <a:p>
            <a:pPr lvl="1"/>
            <a:r>
              <a:rPr lang="en-AU" dirty="0" smtClean="0"/>
              <a:t>Given the importance of this issue to IEEE 802.11 WG (and the Wi-Fi industry more generally) it might be reasonable for us to </a:t>
            </a:r>
          </a:p>
          <a:p>
            <a:pPr lvl="2"/>
            <a:r>
              <a:rPr lang="en-AU" dirty="0" smtClean="0"/>
              <a:t>Inform ETSI BRAN of our position on the topic of the “802.11 exception”</a:t>
            </a:r>
          </a:p>
          <a:p>
            <a:pPr lvl="3"/>
            <a:r>
              <a:rPr lang="en-AU" dirty="0" smtClean="0"/>
              <a:t>Note: our position can be derived from recent LS’s to 3GPP </a:t>
            </a:r>
          </a:p>
          <a:p>
            <a:pPr lvl="2"/>
            <a:r>
              <a:rPr lang="en-AU" dirty="0" smtClean="0"/>
              <a:t>Offer </a:t>
            </a:r>
            <a:r>
              <a:rPr lang="en-AU" dirty="0"/>
              <a:t>ETSI BRAN </a:t>
            </a:r>
            <a:r>
              <a:rPr lang="en-AU" dirty="0" smtClean="0"/>
              <a:t>assistance in relation to these issues</a:t>
            </a:r>
          </a:p>
          <a:p>
            <a:pPr lvl="1"/>
            <a:r>
              <a:rPr lang="en-AU" dirty="0" smtClean="0"/>
              <a:t>A proposed LS is contained </a:t>
            </a:r>
            <a:r>
              <a:rPr lang="en-AU" smtClean="0"/>
              <a:t>in </a:t>
            </a:r>
            <a:r>
              <a:rPr lang="en-AU" smtClean="0">
                <a:hlinkClick r:id="rId2"/>
              </a:rPr>
              <a:t>11-17-0634-01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615283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a:t>
            </a:r>
            <a:r>
              <a:rPr lang="en-AU" dirty="0" smtClean="0"/>
              <a:t>consider approving a LS </a:t>
            </a:r>
            <a:r>
              <a:rPr lang="en-AU" dirty="0"/>
              <a:t>to ETSI BRAN</a:t>
            </a:r>
          </a:p>
        </p:txBody>
      </p:sp>
      <p:sp>
        <p:nvSpPr>
          <p:cNvPr id="3" name="Content Placeholder 2"/>
          <p:cNvSpPr>
            <a:spLocks noGrp="1"/>
          </p:cNvSpPr>
          <p:nvPr>
            <p:ph idx="1"/>
          </p:nvPr>
        </p:nvSpPr>
        <p:spPr/>
        <p:txBody>
          <a:bodyPr/>
          <a:lstStyle/>
          <a:p>
            <a:r>
              <a:rPr lang="en-AU" dirty="0" smtClean="0"/>
              <a:t>Motion</a:t>
            </a:r>
          </a:p>
          <a:p>
            <a:pPr marL="342900" lvl="1" indent="-342900"/>
            <a:r>
              <a:rPr lang="en-AU" i="1" dirty="0" smtClean="0"/>
              <a:t>The IEEE 802.11 PDED ad hoc recommends that a LS using the text contained in </a:t>
            </a:r>
            <a:r>
              <a:rPr lang="en-AU" i="1" dirty="0" smtClean="0">
                <a:hlinkClick r:id="rId2"/>
              </a:rPr>
              <a:t>11-17-0634-00</a:t>
            </a:r>
            <a:r>
              <a:rPr lang="en-AU" i="1" dirty="0" smtClean="0"/>
              <a:t> be sent to ETSI BRAN</a:t>
            </a:r>
          </a:p>
          <a:p>
            <a:pPr marL="342900" lvl="1" indent="-342900"/>
            <a:r>
              <a:rPr lang="en-AU" dirty="0" smtClean="0"/>
              <a:t>Moved</a:t>
            </a:r>
          </a:p>
          <a:p>
            <a:pPr marL="342900" lvl="1" indent="-342900"/>
            <a:r>
              <a:rPr lang="en-AU" dirty="0" smtClean="0"/>
              <a:t>Seconded</a:t>
            </a:r>
          </a:p>
          <a:p>
            <a:pPr marL="342900" lvl="1" indent="-342900"/>
            <a:r>
              <a:rPr lang="en-AU" dirty="0" smtClean="0"/>
              <a:t>Result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4805392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65306643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January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a:t>At the </a:t>
            </a:r>
            <a:r>
              <a:rPr lang="en-AU" dirty="0" smtClean="0"/>
              <a:t>March 2017 meeting is was agreed it is likely we will still be completing these and associated tasks for some time</a:t>
            </a:r>
          </a:p>
          <a:p>
            <a:pPr lvl="2"/>
            <a:r>
              <a:rPr lang="en-AU" dirty="0"/>
              <a:t>At the very least will need to deal with ETSI BRAN issue, </a:t>
            </a:r>
            <a:r>
              <a:rPr lang="en-AU" dirty="0" err="1"/>
              <a:t>ie</a:t>
            </a:r>
            <a:r>
              <a:rPr lang="en-AU" dirty="0"/>
              <a:t> ED for 802.11ax</a:t>
            </a:r>
          </a:p>
          <a:p>
            <a:pPr lvl="2"/>
            <a:r>
              <a:rPr lang="en-AU" dirty="0"/>
              <a:t>May also need to deal with 3GPP </a:t>
            </a:r>
            <a:r>
              <a:rPr lang="en-AU" dirty="0" smtClean="0"/>
              <a:t>RAN1/RAN4 response </a:t>
            </a:r>
            <a:r>
              <a:rPr lang="en-AU" dirty="0"/>
              <a:t>to liaison statement </a:t>
            </a:r>
            <a:endParaRPr lang="en-AU" dirty="0" smtClean="0"/>
          </a:p>
          <a:p>
            <a:pPr lvl="2"/>
            <a:r>
              <a:rPr lang="en-AU" dirty="0" smtClean="0"/>
              <a:t>May need to review RAN4 test plans and the results of testing</a:t>
            </a:r>
          </a:p>
          <a:p>
            <a:pPr lvl="2"/>
            <a:r>
              <a:rPr lang="en-AU" dirty="0" smtClean="0"/>
              <a:t>And </a:t>
            </a:r>
            <a:r>
              <a:rPr lang="en-AU" dirty="0"/>
              <a:t>further simulation work </a:t>
            </a:r>
            <a:r>
              <a:rPr lang="en-AU" dirty="0" smtClean="0"/>
              <a:t>…</a:t>
            </a:r>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74004921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a:t>This suggests that the IEEE 802.11 PDED ad hoc probably need to transition to a SC structure … </a:t>
            </a:r>
          </a:p>
          <a:p>
            <a:pPr lvl="1"/>
            <a:r>
              <a:rPr lang="en-AU" dirty="0" smtClean="0"/>
              <a:t>… which was highlighted by Adrian Stephens (802,11 WG Chair) at the </a:t>
            </a:r>
            <a:r>
              <a:rPr lang="en-AU" dirty="0"/>
              <a:t>Monday opening plenary of IEEE 802.11 </a:t>
            </a:r>
            <a:r>
              <a:rPr lang="en-AU" dirty="0" smtClean="0"/>
              <a:t>WG in March 2017</a:t>
            </a:r>
          </a:p>
          <a:p>
            <a:pPr lvl="2"/>
            <a:r>
              <a:rPr lang="en-AU" dirty="0" smtClean="0"/>
              <a:t>He asked about the expected life of the PDED ad hoc</a:t>
            </a:r>
          </a:p>
          <a:p>
            <a:pPr lvl="2"/>
            <a:r>
              <a:rPr lang="en-AU" dirty="0" smtClean="0"/>
              <a:t>He noted that a SC structure might be more appropriate …</a:t>
            </a:r>
          </a:p>
          <a:p>
            <a:pPr lvl="2"/>
            <a:r>
              <a:rPr lang="en-AU" dirty="0" smtClean="0"/>
              <a:t>… and noted a proposal to create an SC will require an agreed scope and a success metric</a:t>
            </a:r>
          </a:p>
          <a:p>
            <a:pPr lvl="1"/>
            <a:r>
              <a:rPr lang="en-AU" dirty="0" smtClean="0"/>
              <a:t>There was a brief discussion about a reasonable scope for an SC in March 2017</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1517631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a:xfrm>
            <a:off x="685800" y="1752600"/>
            <a:ext cx="7772400" cy="4114800"/>
          </a:xfrm>
        </p:spPr>
        <p:txBody>
          <a:bodyPr/>
          <a:lstStyle/>
          <a:p>
            <a:r>
              <a:rPr lang="en-AU" dirty="0" smtClean="0"/>
              <a:t>The proposed scope of the SC is:</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that allows IEEE 802.11ax fair access to unlicensed spectrum in Europe</a:t>
            </a:r>
            <a:r>
              <a:rPr lang="en-AU" dirty="0" smtClean="0"/>
              <a:t> </a:t>
            </a:r>
            <a:r>
              <a:rPr lang="en-AU" i="1" dirty="0" smtClean="0"/>
              <a:t>(noting the European approach is likely to have global impact)</a:t>
            </a:r>
          </a:p>
          <a:p>
            <a:pPr lvl="2"/>
            <a:r>
              <a:rPr lang="en-AU" i="1" dirty="0" smtClean="0"/>
              <a:t>The effort will also focus on allowing 802.11ax to use innovative mechanisms for frequency reuse without compromising the goal of fair access</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35572609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a:t>
            </a:r>
            <a:r>
              <a:rPr lang="en-AU" dirty="0" smtClean="0"/>
              <a:t>it needs a completion criteria</a:t>
            </a:r>
            <a:endParaRPr lang="en-AU" dirty="0"/>
          </a:p>
        </p:txBody>
      </p:sp>
      <p:sp>
        <p:nvSpPr>
          <p:cNvPr id="3" name="Content Placeholder 2"/>
          <p:cNvSpPr>
            <a:spLocks noGrp="1"/>
          </p:cNvSpPr>
          <p:nvPr>
            <p:ph idx="1"/>
          </p:nvPr>
        </p:nvSpPr>
        <p:spPr/>
        <p:txBody>
          <a:bodyPr/>
          <a:lstStyle/>
          <a:p>
            <a:r>
              <a:rPr lang="en-AU" dirty="0" smtClean="0"/>
              <a:t>The proposed close down criteria is the earliest of:</a:t>
            </a:r>
          </a:p>
          <a:p>
            <a:pPr lvl="1"/>
            <a:r>
              <a:rPr lang="en-AU" i="1" dirty="0" smtClean="0"/>
              <a:t>The SC is closed by the IEEE 802.11 WG </a:t>
            </a:r>
          </a:p>
          <a:p>
            <a:pPr lvl="2"/>
            <a:r>
              <a:rPr lang="en-AU" i="1" dirty="0" smtClean="0"/>
              <a:t>… after it is </a:t>
            </a:r>
            <a:r>
              <a:rPr lang="en-AU" i="1" dirty="0"/>
              <a:t>determined by the IEEE 802.11 </a:t>
            </a:r>
            <a:r>
              <a:rPr lang="en-AU" i="1" dirty="0" smtClean="0"/>
              <a:t>WG Chair </a:t>
            </a:r>
            <a:r>
              <a:rPr lang="en-AU" i="1" dirty="0"/>
              <a:t>that the SC </a:t>
            </a:r>
            <a:r>
              <a:rPr lang="en-AU" i="1" dirty="0" smtClean="0"/>
              <a:t>is unlikely to make further </a:t>
            </a:r>
            <a:r>
              <a:rPr lang="en-AU" i="1" dirty="0"/>
              <a:t>progress towards its </a:t>
            </a:r>
            <a:r>
              <a:rPr lang="en-AU" i="1" dirty="0" smtClean="0"/>
              <a:t>goals</a:t>
            </a:r>
          </a:p>
          <a:p>
            <a:pPr lvl="1"/>
            <a:r>
              <a:rPr lang="en-AU" i="1" dirty="0" smtClean="0"/>
              <a:t>IEEE 802.11ax completes Sponsor Ballot</a:t>
            </a:r>
          </a:p>
          <a:p>
            <a:pPr lvl="2"/>
            <a:r>
              <a:rPr lang="en-AU" i="1" dirty="0" smtClean="0"/>
              <a:t>… noting that it is unlikely to relevant at that point anyway</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552762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are choices for forums in which to progress the PDED work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79660343"/>
              </p:ext>
            </p:extLst>
          </p:nvPr>
        </p:nvGraphicFramePr>
        <p:xfrm>
          <a:off x="685800" y="1905000"/>
          <a:ext cx="7772400" cy="4231532"/>
        </p:xfrm>
        <a:graphic>
          <a:graphicData uri="http://schemas.openxmlformats.org/drawingml/2006/table">
            <a:tbl>
              <a:tblPr firstRow="1" bandRow="1">
                <a:tableStyleId>{93296810-A885-4BE3-A3E7-6D5BEEA58F35}</a:tableStyleId>
              </a:tblPr>
              <a:tblGrid>
                <a:gridCol w="1371600"/>
                <a:gridCol w="2857500"/>
                <a:gridCol w="2857500"/>
                <a:gridCol w="685800"/>
              </a:tblGrid>
              <a:tr h="591766">
                <a:tc>
                  <a:txBody>
                    <a:bodyPr/>
                    <a:lstStyle/>
                    <a:p>
                      <a:r>
                        <a:rPr lang="en-AU" sz="1400" dirty="0" smtClean="0"/>
                        <a:t>Forum</a:t>
                      </a:r>
                      <a:endParaRPr lang="en-AU" sz="1400" dirty="0"/>
                    </a:p>
                  </a:txBody>
                  <a:tcPr/>
                </a:tc>
                <a:tc>
                  <a:txBody>
                    <a:bodyPr/>
                    <a:lstStyle/>
                    <a:p>
                      <a:r>
                        <a:rPr lang="en-AU" sz="1400" dirty="0" smtClean="0"/>
                        <a:t>Pro</a:t>
                      </a:r>
                      <a:endParaRPr lang="en-AU" sz="1400" dirty="0"/>
                    </a:p>
                  </a:txBody>
                  <a:tcPr/>
                </a:tc>
                <a:tc>
                  <a:txBody>
                    <a:bodyPr/>
                    <a:lstStyle/>
                    <a:p>
                      <a:r>
                        <a:rPr lang="en-AU" sz="1400" dirty="0" smtClean="0"/>
                        <a:t>Con</a:t>
                      </a:r>
                      <a:endParaRPr lang="en-AU" sz="1400" dirty="0"/>
                    </a:p>
                  </a:txBody>
                  <a:tcPr/>
                </a:tc>
                <a:tc>
                  <a:txBody>
                    <a:bodyPr/>
                    <a:lstStyle/>
                    <a:p>
                      <a:r>
                        <a:rPr lang="en-AU" sz="1400" dirty="0" smtClean="0"/>
                        <a:t>Rec</a:t>
                      </a:r>
                      <a:endParaRPr lang="en-AU" sz="1400" dirty="0"/>
                    </a:p>
                  </a:txBody>
                  <a:tcPr/>
                </a:tc>
              </a:tr>
              <a:tr h="551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PDED SC</a:t>
                      </a:r>
                    </a:p>
                  </a:txBody>
                  <a:tcPr/>
                </a:tc>
                <a:tc>
                  <a:txBody>
                    <a:bodyPr/>
                    <a:lstStyle/>
                    <a:p>
                      <a:pPr marL="182563" indent="-182563">
                        <a:buFont typeface="Arial" panose="020B0604020202020204" pitchFamily="34" charset="0"/>
                        <a:buChar char="•"/>
                      </a:pPr>
                      <a:r>
                        <a:rPr lang="en-AU" sz="1400" dirty="0" smtClean="0"/>
                        <a:t>Focused</a:t>
                      </a:r>
                      <a:r>
                        <a:rPr lang="en-AU" sz="1400" baseline="0" dirty="0" smtClean="0"/>
                        <a:t> on issue of direct relevance to 802.11ax</a:t>
                      </a:r>
                    </a:p>
                    <a:p>
                      <a:pPr marL="182563" indent="-182563">
                        <a:buFont typeface="Arial" panose="020B0604020202020204" pitchFamily="34" charset="0"/>
                        <a:buChar char="•"/>
                      </a:pPr>
                      <a:r>
                        <a:rPr lang="en-AU" sz="1400" baseline="0" dirty="0" smtClean="0"/>
                        <a:t>All stakeholders can participate &amp; vote</a:t>
                      </a:r>
                      <a:endParaRPr lang="en-AU" sz="1400" dirty="0"/>
                    </a:p>
                  </a:txBody>
                  <a:tcPr/>
                </a:tc>
                <a:tc>
                  <a:txBody>
                    <a:bodyPr/>
                    <a:lstStyle/>
                    <a:p>
                      <a:pPr marL="285750" indent="-285750">
                        <a:buFont typeface="Arial" panose="020B0604020202020204" pitchFamily="34" charset="0"/>
                        <a:buChar char="•"/>
                      </a:pPr>
                      <a:endParaRPr lang="en-AU" sz="1400" dirty="0"/>
                    </a:p>
                  </a:txBody>
                  <a:tcPr/>
                </a:tc>
                <a:tc>
                  <a:txBody>
                    <a:bodyPr/>
                    <a:lstStyle/>
                    <a:p>
                      <a:r>
                        <a:rPr lang="en-AU" sz="1800" b="1" dirty="0" smtClean="0">
                          <a:solidFill>
                            <a:srgbClr val="00B050"/>
                          </a:solidFill>
                          <a:sym typeface="Wingdings"/>
                        </a:rPr>
                        <a:t></a:t>
                      </a:r>
                      <a:endParaRPr lang="en-AU" sz="1800" b="1" dirty="0">
                        <a:solidFill>
                          <a:srgbClr val="00B050"/>
                        </a:solidFill>
                      </a:endParaRPr>
                    </a:p>
                  </a:txBody>
                  <a:tcPr/>
                </a:tc>
              </a:tr>
              <a:tr h="591766">
                <a:tc>
                  <a:txBody>
                    <a:bodyPr/>
                    <a:lstStyle/>
                    <a:p>
                      <a:r>
                        <a:rPr lang="en-AU" sz="1400" dirty="0" smtClean="0"/>
                        <a:t>802.18  WG</a:t>
                      </a:r>
                      <a:endParaRPr lang="en-AU" sz="1400" dirty="0"/>
                    </a:p>
                  </a:txBody>
                  <a:tcPr/>
                </a:tc>
                <a:tc>
                  <a:txBody>
                    <a:bodyPr/>
                    <a:lstStyle/>
                    <a:p>
                      <a:pPr marL="182563" indent="-182563">
                        <a:buFont typeface="Arial" panose="020B0604020202020204" pitchFamily="34" charset="0"/>
                        <a:buChar char="•"/>
                      </a:pPr>
                      <a:r>
                        <a:rPr lang="en-AU" sz="1400" dirty="0" smtClean="0"/>
                        <a:t>Working</a:t>
                      </a:r>
                      <a:r>
                        <a:rPr lang="en-AU" sz="1400" baseline="0" dirty="0" smtClean="0"/>
                        <a:t> with ETSI BRAN is within scope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has non regulatory aspects</a:t>
                      </a:r>
                    </a:p>
                    <a:p>
                      <a:pPr marL="182563" indent="-182563">
                        <a:buFont typeface="Arial" panose="020B0604020202020204" pitchFamily="34" charset="0"/>
                        <a:buChar char="•"/>
                      </a:pPr>
                      <a:r>
                        <a:rPr lang="en-AU" sz="1400" baseline="0" dirty="0" smtClean="0"/>
                        <a:t>Unlikely to be a regulatory solution</a:t>
                      </a:r>
                    </a:p>
                    <a:p>
                      <a:pPr marL="182563" indent="-182563">
                        <a:buFont typeface="Arial" panose="020B0604020202020204" pitchFamily="34" charset="0"/>
                        <a:buChar char="•"/>
                      </a:pPr>
                      <a:r>
                        <a:rPr lang="en-AU" sz="1400" baseline="0" dirty="0" smtClean="0"/>
                        <a:t>Many stakeholders not voting members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802.19 WG</a:t>
                      </a:r>
                    </a:p>
                  </a:txBody>
                  <a:tcPr/>
                </a:tc>
                <a:tc>
                  <a:txBody>
                    <a:bodyPr/>
                    <a:lstStyle/>
                    <a:p>
                      <a:pPr marL="182563" indent="-182563">
                        <a:buFont typeface="Arial" panose="020B0604020202020204" pitchFamily="34" charset="0"/>
                        <a:buChar char="•"/>
                      </a:pPr>
                      <a:r>
                        <a:rPr lang="en-AU" sz="1400" dirty="0" smtClean="0"/>
                        <a:t>Focused on coexistence</a:t>
                      </a:r>
                      <a:endParaRPr lang="en-AU" sz="1400" dirty="0"/>
                    </a:p>
                  </a:txBody>
                  <a:tcPr/>
                </a:tc>
                <a:tc>
                  <a:txBody>
                    <a:bodyPr/>
                    <a:lstStyle/>
                    <a:p>
                      <a:pPr marL="182563" indent="-182563">
                        <a:buFont typeface="Arial" panose="020B0604020202020204" pitchFamily="34" charset="0"/>
                        <a:buChar char="•"/>
                      </a:pPr>
                      <a:r>
                        <a:rPr lang="en-AU" sz="1400" dirty="0" smtClean="0"/>
                        <a:t>Not focused</a:t>
                      </a:r>
                      <a:r>
                        <a:rPr lang="en-AU" sz="1400" baseline="0" dirty="0" smtClean="0"/>
                        <a:t> on interests of 802.11ax</a:t>
                      </a:r>
                    </a:p>
                    <a:p>
                      <a:pPr marL="182563" indent="-182563">
                        <a:buFont typeface="Arial" panose="020B0604020202020204" pitchFamily="34" charset="0"/>
                        <a:buChar char="•"/>
                      </a:pPr>
                      <a:r>
                        <a:rPr lang="en-AU" sz="1400" baseline="0" dirty="0" smtClean="0"/>
                        <a:t>Strange dual voting rules</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r h="5917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400" dirty="0" smtClean="0"/>
                        <a:t>802.11 </a:t>
                      </a:r>
                      <a:r>
                        <a:rPr lang="en-AU" sz="1400" dirty="0" err="1" smtClean="0"/>
                        <a:t>TGax</a:t>
                      </a:r>
                      <a:endParaRPr lang="en-AU" sz="1400" dirty="0" smtClean="0"/>
                    </a:p>
                  </a:txBody>
                  <a:tcPr/>
                </a:tc>
                <a:tc>
                  <a:txBody>
                    <a:bodyPr/>
                    <a:lstStyle/>
                    <a:p>
                      <a:pPr marL="182563" indent="-182563">
                        <a:buFont typeface="Arial" panose="020B0604020202020204" pitchFamily="34" charset="0"/>
                        <a:buChar char="•"/>
                      </a:pPr>
                      <a:r>
                        <a:rPr lang="en-AU" sz="1400" dirty="0" smtClean="0"/>
                        <a:t>They</a:t>
                      </a:r>
                      <a:r>
                        <a:rPr lang="en-AU" sz="1400" baseline="0" dirty="0" smtClean="0"/>
                        <a:t> care</a:t>
                      </a:r>
                      <a:endParaRPr lang="en-AU" sz="1400" dirty="0"/>
                    </a:p>
                  </a:txBody>
                  <a:tcPr/>
                </a:tc>
                <a:tc>
                  <a:txBody>
                    <a:bodyPr/>
                    <a:lstStyle/>
                    <a:p>
                      <a:pPr marL="182563" indent="-182563">
                        <a:buFont typeface="Arial" panose="020B0604020202020204" pitchFamily="34" charset="0"/>
                        <a:buChar char="•"/>
                      </a:pPr>
                      <a:r>
                        <a:rPr lang="en-AU" sz="1400" dirty="0" smtClean="0"/>
                        <a:t>Issue</a:t>
                      </a:r>
                      <a:r>
                        <a:rPr lang="en-AU" sz="1400" baseline="0" dirty="0" smtClean="0"/>
                        <a:t> may distract from defining 802.11ax</a:t>
                      </a:r>
                      <a:endParaRPr lang="en-AU" sz="1400" dirty="0"/>
                    </a:p>
                  </a:txBody>
                  <a:tcPr/>
                </a:tc>
                <a:tc>
                  <a:txBody>
                    <a:bodyPr/>
                    <a:lstStyle/>
                    <a:p>
                      <a:r>
                        <a:rPr lang="en-AU" sz="1800" b="1" dirty="0" smtClean="0">
                          <a:solidFill>
                            <a:srgbClr val="FF0000"/>
                          </a:solidFill>
                          <a:sym typeface="Wingdings"/>
                        </a:rPr>
                        <a:t></a:t>
                      </a:r>
                      <a:endParaRPr lang="en-AU" sz="1800" b="1" dirty="0">
                        <a:solidFill>
                          <a:srgbClr val="FF0000"/>
                        </a:solidFill>
                      </a:endParaRPr>
                    </a:p>
                  </a:txBody>
                  <a:tcPr/>
                </a:tc>
              </a:tr>
            </a:tbl>
          </a:graphicData>
        </a:graphic>
      </p:graphicFrame>
    </p:spTree>
    <p:extLst>
      <p:ext uri="{BB962C8B-B14F-4D97-AF65-F5344CB8AC3E}">
        <p14:creationId xmlns:p14="http://schemas.microsoft.com/office/powerpoint/2010/main" val="22027030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a:t>
            </a:r>
            <a:r>
              <a:rPr lang="en-AU" i="1" dirty="0" smtClean="0"/>
              <a:t> PDED </a:t>
            </a:r>
            <a:r>
              <a:rPr lang="en-AU" i="1" dirty="0"/>
              <a:t>ad </a:t>
            </a:r>
            <a:r>
              <a:rPr lang="en-AU" i="1" dirty="0" smtClean="0"/>
              <a:t>hoc </a:t>
            </a:r>
            <a:r>
              <a:rPr lang="en-AU" dirty="0" smtClean="0"/>
              <a:t>may consider a motion to transition to a Standing Committee</a:t>
            </a:r>
            <a:endParaRPr lang="en-AU" dirty="0"/>
          </a:p>
        </p:txBody>
      </p:sp>
      <p:sp>
        <p:nvSpPr>
          <p:cNvPr id="3" name="Content Placeholder 2"/>
          <p:cNvSpPr>
            <a:spLocks noGrp="1"/>
          </p:cNvSpPr>
          <p:nvPr>
            <p:ph idx="1"/>
          </p:nvPr>
        </p:nvSpPr>
        <p:spPr/>
        <p:txBody>
          <a:bodyPr/>
          <a:lstStyle/>
          <a:p>
            <a:r>
              <a:rPr lang="en-AU" dirty="0" smtClean="0"/>
              <a:t>Motion</a:t>
            </a:r>
          </a:p>
          <a:p>
            <a:pPr lvl="1"/>
            <a:r>
              <a:rPr lang="en-AU" i="1" dirty="0" smtClean="0"/>
              <a:t>The IEEE 802.11 PDED ad hoc recommends that it be transitioned in into a Standing Committee with </a:t>
            </a:r>
          </a:p>
          <a:p>
            <a:pPr lvl="2"/>
            <a:r>
              <a:rPr lang="en-AU" i="1" dirty="0" smtClean="0"/>
              <a:t>Scope as shown on slide 55</a:t>
            </a:r>
          </a:p>
          <a:p>
            <a:pPr lvl="2"/>
            <a:r>
              <a:rPr lang="en-AU" i="1" dirty="0" smtClean="0"/>
              <a:t>Exit criteria as shown on slide 56</a:t>
            </a:r>
          </a:p>
          <a:p>
            <a:pPr lvl="1"/>
            <a:r>
              <a:rPr lang="en-AU" dirty="0" smtClean="0"/>
              <a:t>Moved</a:t>
            </a:r>
          </a:p>
          <a:p>
            <a:pPr lvl="1"/>
            <a:r>
              <a:rPr lang="en-AU" dirty="0" smtClean="0"/>
              <a:t>Seconded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5414655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83507610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4875343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US" i="1" dirty="0" smtClean="0"/>
              <a:t>PDED ad hoc </a:t>
            </a:r>
            <a:r>
              <a:rPr lang="en-US" dirty="0" smtClean="0"/>
              <a:t>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r>
              <a:rPr lang="en-GB" altLang="en-US" sz="1400" dirty="0" smtClean="0"/>
              <a:t>All participation in IEEE 802 Working Group meetings is on an individual basis</a:t>
            </a:r>
          </a:p>
          <a:p>
            <a:pPr lvl="1"/>
            <a:r>
              <a:rPr lang="en-GB" altLang="en-US" sz="1400" dirty="0" smtClean="0"/>
              <a:t>Participants in the IEEE standards development individual process shall act based on their qualifications and experience. (</a:t>
            </a:r>
            <a:r>
              <a:rPr lang="en-GB" altLang="en-US" sz="1400" dirty="0" smtClean="0">
                <a:hlinkClick r:id="rId3"/>
              </a:rPr>
              <a:t>bylaws</a:t>
            </a:r>
            <a:r>
              <a:rPr lang="en-GB" altLang="en-US" sz="1400" dirty="0" smtClean="0"/>
              <a:t> section 5.2.1)</a:t>
            </a:r>
          </a:p>
          <a:p>
            <a:pPr lvl="1"/>
            <a:r>
              <a:rPr lang="en-GB" altLang="en-US" sz="1400" dirty="0" smtClean="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GB" altLang="en-US" sz="1400" dirty="0" smtClean="0"/>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lvl="1"/>
            <a:r>
              <a:rPr lang="en-GB" altLang="en-US" sz="1400" dirty="0" smtClean="0"/>
              <a:t>Participants shall not direct the actions or votes of any other member of an IEEE 802 Working Group or retaliate against any other member for their actions or votes within IEEE 802 Working Group meetings, see </a:t>
            </a:r>
            <a:r>
              <a:rPr lang="en-GB" altLang="en-US" sz="1400" dirty="0"/>
              <a:t>. (</a:t>
            </a:r>
            <a:r>
              <a:rPr lang="en-GB" altLang="en-US" sz="1400" dirty="0">
                <a:hlinkClick r:id="rId3"/>
              </a:rPr>
              <a:t>bylaws</a:t>
            </a:r>
            <a:r>
              <a:rPr lang="en-GB" altLang="en-US" sz="1400" dirty="0"/>
              <a:t> </a:t>
            </a:r>
            <a:r>
              <a:rPr lang="en-GB" altLang="en-US" sz="1400" dirty="0" smtClean="0"/>
              <a:t>section 5.2.1.3 and the IEEE 802 LMSC Working Group Policies and Procedures, sub-clause 3.4.1 “Chair”, list item x.</a:t>
            </a:r>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8</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what has happened so far on the PDED issue</a:t>
            </a:r>
          </a:p>
          <a:p>
            <a:pPr lvl="2"/>
            <a:r>
              <a:rPr lang="en-AU" dirty="0" smtClean="0"/>
              <a:t>Review any response from 3GPP RAN1 on the  PDED issue</a:t>
            </a:r>
          </a:p>
          <a:p>
            <a:pPr lvl="2"/>
            <a:r>
              <a:rPr lang="en-AU" dirty="0"/>
              <a:t>Review activities in 3GPP RAN4 related to testing</a:t>
            </a:r>
          </a:p>
          <a:p>
            <a:pPr lvl="2"/>
            <a:r>
              <a:rPr lang="en-AU" dirty="0" smtClean="0"/>
              <a:t>Consider a LS to ETSI BRAN relating to the revision of EN 301 893</a:t>
            </a:r>
          </a:p>
          <a:p>
            <a:pPr lvl="1"/>
            <a:r>
              <a:rPr lang="en-AU" dirty="0" smtClean="0"/>
              <a:t>What are the next steps?</a:t>
            </a:r>
          </a:p>
          <a:p>
            <a:pPr lvl="2"/>
            <a:r>
              <a:rPr lang="en-AU" dirty="0" smtClean="0"/>
              <a:t>Develop a recommendation for the future of the ad hoc</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6908</Words>
  <Application>Microsoft Office PowerPoint</Application>
  <PresentationFormat>On-screen Show (4:3)</PresentationFormat>
  <Paragraphs>635</Paragraphs>
  <Slides>64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66" baseType="lpstr">
      <vt:lpstr>802-11-Submission</vt:lpstr>
      <vt:lpstr>Document</vt:lpstr>
      <vt:lpstr>Agenda for IEEE 802.11 PDED ad hoc meeting in Daejeon in May 2017</vt:lpstr>
      <vt:lpstr>Welcome to the fourth F2F meeting of the PDED ad hoc in Daejeon </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review the new “Participation in IEEE 802 Meetings” slide</vt:lpstr>
      <vt:lpstr>The PDED ad hoc will consider a proposed agenda</vt:lpstr>
      <vt:lpstr>The PDED ad hoc will consider approval of the notes of its Vancouver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needs to determine the need for it to continue and in what form</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In March 2017, the IEEE 802.11 PDED hoc developed a response to 3GPP RAN1/RAN4 for issues 3 &amp; 13</vt:lpstr>
      <vt:lpstr>In March 2017, the IEEE 802.11 PDED hoc developed a response to 3GPP RAN1/RAN4 for issues 3 &amp; 13</vt:lpstr>
      <vt:lpstr>No reply is expected from 3GPP RAN1/RAN4 to IEEE 802’s most recent liaison</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The 3GPP RAN1 draft LS provides interesting reading … and highlights significant disagreement</vt:lpstr>
      <vt:lpstr>Various conclusions can be drawn from the draft LS – none particularly good for IEEE 802 &amp; Wi-Fi</vt:lpstr>
      <vt:lpstr>It is proposed that IEEE 802 refocus on resolving the issue in ETSI BRAN … and away from 3GPP</vt:lpstr>
      <vt:lpstr>PowerPoint Presentation</vt:lpstr>
      <vt:lpstr>The PDED ad hoc will hear a summary of discussions at the recent 3GPP RAN4 meeting</vt:lpstr>
      <vt:lpstr>Purpose &amp; Scope of 3GPP RAN4 Multi-node Testing </vt:lpstr>
      <vt:lpstr>Testbed Topology</vt:lpstr>
      <vt:lpstr>It is planned that someone who attends RAN4 will give a status report</vt:lpstr>
      <vt:lpstr>The PDED ad hoc will consider a proposed LS to 3GPP RAN4</vt:lpstr>
      <vt:lpstr>A LS from IEEE 802.11 WG to 3GPP RAN4 does not require EC approval</vt:lpstr>
      <vt:lpstr>PowerPoint Presentation</vt:lpstr>
      <vt:lpstr>In Atlanta, the PDED ad hoc discussed a proposal to maintain the “802.11 exception” in EN 301 893</vt:lpstr>
      <vt:lpstr>In Vancouver, 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considered comments relevant to the PDED issues in the ENAP ballot </vt:lpstr>
      <vt:lpstr>The PDED ad hoc will discuss a possible LS to ETSI BRAN</vt:lpstr>
      <vt:lpstr>The PDED ad hoc will consider approving a LS to ETSI BRAN</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Should the PDED ad hoc continue? Probably yes but it needs a completion criteria</vt:lpstr>
      <vt:lpstr>There are choices for forums in which to progress the PDED work </vt:lpstr>
      <vt:lpstr>The PDED ad hoc may consider a motion to transition to a Standing Committee</vt:lpstr>
      <vt:lpstr>PowerPoint Presentation</vt:lpstr>
      <vt:lpstr>Any other business?</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2017-05-08T03:31:57Z</dcterms:modified>
</cp:coreProperties>
</file>