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3"/>
  </p:notesMasterIdLst>
  <p:handoutMasterIdLst>
    <p:handoutMasterId r:id="rId64"/>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5" r:id="rId15"/>
    <p:sldId id="398" r:id="rId16"/>
    <p:sldId id="399" r:id="rId17"/>
    <p:sldId id="407" r:id="rId18"/>
    <p:sldId id="409" r:id="rId19"/>
    <p:sldId id="411" r:id="rId20"/>
    <p:sldId id="412" r:id="rId21"/>
    <p:sldId id="472" r:id="rId22"/>
    <p:sldId id="473" r:id="rId23"/>
    <p:sldId id="474" r:id="rId24"/>
    <p:sldId id="475" r:id="rId25"/>
    <p:sldId id="476" r:id="rId26"/>
    <p:sldId id="477" r:id="rId27"/>
    <p:sldId id="478" r:id="rId28"/>
    <p:sldId id="484" r:id="rId29"/>
    <p:sldId id="479" r:id="rId30"/>
    <p:sldId id="481" r:id="rId31"/>
    <p:sldId id="482" r:id="rId32"/>
    <p:sldId id="483" r:id="rId33"/>
    <p:sldId id="485" r:id="rId34"/>
    <p:sldId id="486" r:id="rId35"/>
    <p:sldId id="487" r:id="rId36"/>
    <p:sldId id="488" r:id="rId37"/>
    <p:sldId id="489" r:id="rId38"/>
    <p:sldId id="494" r:id="rId39"/>
    <p:sldId id="495" r:id="rId40"/>
    <p:sldId id="497" r:id="rId41"/>
    <p:sldId id="498" r:id="rId42"/>
    <p:sldId id="499" r:id="rId43"/>
    <p:sldId id="379" r:id="rId44"/>
    <p:sldId id="417" r:id="rId45"/>
    <p:sldId id="382" r:id="rId46"/>
    <p:sldId id="418" r:id="rId47"/>
    <p:sldId id="449" r:id="rId48"/>
    <p:sldId id="448" r:id="rId49"/>
    <p:sldId id="447" r:id="rId50"/>
    <p:sldId id="492" r:id="rId51"/>
    <p:sldId id="493" r:id="rId52"/>
    <p:sldId id="328" r:id="rId53"/>
    <p:sldId id="366" r:id="rId54"/>
    <p:sldId id="469" r:id="rId55"/>
    <p:sldId id="470" r:id="rId56"/>
    <p:sldId id="490" r:id="rId57"/>
    <p:sldId id="491" r:id="rId58"/>
    <p:sldId id="500" r:id="rId59"/>
    <p:sldId id="342" r:id="rId60"/>
    <p:sldId id="388" r:id="rId61"/>
    <p:sldId id="305" r:id="rId6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115" d="100"/>
          <a:sy n="115" d="100"/>
        </p:scale>
        <p:origin x="-133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endParaRPr lang="en-US" dirty="0" smtClean="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April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a:t>
            </a:r>
            <a:r>
              <a:rPr lang="en-AU" dirty="0" smtClean="0"/>
              <a:t>IEEE 802.11 WG Chair </a:t>
            </a:r>
            <a:r>
              <a:rPr lang="en-AU" dirty="0" smtClean="0"/>
              <a:t>requested tha</a:t>
            </a:r>
            <a:r>
              <a:rPr lang="en-AU" dirty="0" smtClean="0"/>
              <a:t>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a:t>
            </a:r>
            <a:r>
              <a:rPr lang="en-AU" dirty="0" smtClean="0"/>
              <a:t>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smtClean="0">
                <a:solidFill>
                  <a:schemeClr val="accent2"/>
                </a:solidFill>
              </a:rPr>
              <a:t>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endParaRPr lang="en-AU" dirty="0" smtClean="0"/>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fourth F2F </a:t>
            </a:r>
            <a:r>
              <a:rPr lang="en-AU" dirty="0" smtClean="0"/>
              <a:t>meeting of the </a:t>
            </a:r>
            <a:r>
              <a:rPr lang="en-AU" i="1" dirty="0" smtClean="0"/>
              <a:t>PDED </a:t>
            </a:r>
            <a:r>
              <a:rPr lang="en-AU" i="1" dirty="0" smtClean="0"/>
              <a:t>ad hoc </a:t>
            </a:r>
            <a:r>
              <a:rPr lang="en-AU" dirty="0" smtClean="0"/>
              <a:t>in </a:t>
            </a:r>
            <a:r>
              <a:rPr lang="en-AU" dirty="0"/>
              <a:t>Daejeon </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a:t>
            </a:r>
            <a:r>
              <a:rPr lang="en-AU" dirty="0" smtClean="0"/>
              <a:t>in San Antonio (Nov </a:t>
            </a:r>
            <a:r>
              <a:rPr lang="en-AU" dirty="0" smtClean="0"/>
              <a:t>2016), Atlanta </a:t>
            </a:r>
            <a:r>
              <a:rPr lang="en-AU" dirty="0" smtClean="0"/>
              <a:t>(Jan 2017</a:t>
            </a:r>
            <a:r>
              <a:rPr lang="en-AU" dirty="0" smtClean="0"/>
              <a:t>) &amp; Vancouver (Mar 2017)</a:t>
            </a:r>
            <a:endParaRPr lang="en-AU" dirty="0" smtClean="0"/>
          </a:p>
          <a:p>
            <a:pPr lvl="1"/>
            <a:r>
              <a:rPr lang="en-AU" dirty="0"/>
              <a:t>The </a:t>
            </a:r>
            <a:r>
              <a:rPr lang="en-AU" i="1" dirty="0"/>
              <a:t>IEEE 802.11 PDED ad hoc </a:t>
            </a:r>
            <a:r>
              <a:rPr lang="en-AU" dirty="0" smtClean="0"/>
              <a:t>will </a:t>
            </a:r>
            <a:r>
              <a:rPr lang="en-AU" dirty="0" smtClean="0"/>
              <a:t>be meeting </a:t>
            </a:r>
            <a:r>
              <a:rPr lang="en-AU" dirty="0" smtClean="0"/>
              <a:t>at least one this </a:t>
            </a:r>
            <a:r>
              <a:rPr lang="en-AU" dirty="0" smtClean="0"/>
              <a:t>week in </a:t>
            </a:r>
            <a:r>
              <a:rPr lang="en-AU" dirty="0"/>
              <a:t>Daejeon </a:t>
            </a:r>
            <a:r>
              <a:rPr lang="en-AU" dirty="0" smtClean="0"/>
              <a:t>(May 2017</a:t>
            </a:r>
            <a:r>
              <a:rPr lang="en-AU" dirty="0" smtClean="0"/>
              <a:t>)</a:t>
            </a:r>
          </a:p>
          <a:p>
            <a:pPr lvl="2"/>
            <a:r>
              <a:rPr lang="en-AU" dirty="0" smtClean="0"/>
              <a:t>Wednesday PM1</a:t>
            </a:r>
          </a:p>
          <a:p>
            <a:pPr lvl="2"/>
            <a:r>
              <a:rPr lang="en-AU" dirty="0" smtClean="0"/>
              <a:t>Maybe Thursday PM1?</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39954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758036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 of 27 April 2017, no reply has been received from 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IEEE 802 had not received a reply by 28 April 2017, although it appears RAN1 are hoping for consensus by 1 May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5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84841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2853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2017 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49892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rgbClr val="FFC000"/>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rgbClr val="FFC000"/>
                </a:solidFill>
              </a:rPr>
              <a:t>Note: this is </a:t>
            </a:r>
            <a:r>
              <a:rPr lang="en-AU" dirty="0" smtClean="0">
                <a:solidFill>
                  <a:srgbClr val="FFC000"/>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843800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17119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860340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8249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86397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293967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974651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832101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65690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48105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231680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6311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r>
              <a:rPr lang="en-AU" dirty="0" smtClean="0"/>
              <a:t>…</a:t>
            </a:r>
            <a:endParaRPr lang="en-AU" dirty="0" smtClean="0"/>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endParaRPr lang="en-GB" dirty="0" smtClean="0"/>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41</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hoped that someone who attended RAN4 can give a report</a:t>
            </a:r>
            <a:endParaRPr lang="en-AU" dirty="0"/>
          </a:p>
        </p:txBody>
      </p:sp>
      <p:sp>
        <p:nvSpPr>
          <p:cNvPr id="3" name="Content Placeholder 2"/>
          <p:cNvSpPr>
            <a:spLocks noGrp="1"/>
          </p:cNvSpPr>
          <p:nvPr>
            <p:ph idx="1"/>
          </p:nvPr>
        </p:nvSpPr>
        <p:spPr/>
        <p:txBody>
          <a:bodyPr/>
          <a:lstStyle/>
          <a:p>
            <a:pPr lvl="1"/>
            <a:r>
              <a:rPr lang="en-AU" dirty="0" smtClean="0"/>
              <a:t>A volunteer might have been found to give a report on progress (or not) in RAN4</a:t>
            </a:r>
          </a:p>
          <a:p>
            <a:pPr lvl="1"/>
            <a:r>
              <a:rPr lang="en-AU" dirty="0" smtClean="0"/>
              <a:t>One reported problem is that the Wi-Fi industry position may be steamrollered in RAN4, at least partially because not many Wi-Fi folk are in the room</a:t>
            </a:r>
          </a:p>
          <a:p>
            <a:pPr lvl="1"/>
            <a:r>
              <a:rPr lang="en-US" dirty="0" smtClean="0"/>
              <a:t>One alternative is </a:t>
            </a:r>
            <a:r>
              <a:rPr lang="en-US" dirty="0"/>
              <a:t>for the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1"/>
            <a:r>
              <a:rPr lang="en-US" dirty="0" smtClean="0"/>
              <a:t>The goal would be to </a:t>
            </a:r>
            <a:r>
              <a:rPr lang="en-US" dirty="0" err="1" smtClean="0"/>
              <a:t>formalise</a:t>
            </a:r>
            <a:r>
              <a:rPr lang="en-US" dirty="0" smtClean="0"/>
              <a:t> the IEEE 802 position for future use</a:t>
            </a:r>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590856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a:t>
            </a:r>
            <a:r>
              <a:rPr lang="en-AU" dirty="0" smtClean="0"/>
              <a:t>“802.11 exception” </a:t>
            </a:r>
            <a:r>
              <a:rPr lang="en-AU" dirty="0" smtClean="0"/>
              <a:t>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a:t>
            </a:r>
            <a:r>
              <a:rPr lang="en-AU" dirty="0" smtClean="0"/>
              <a:t>spectrum (based on 3GPP statements)</a:t>
            </a:r>
            <a:endParaRPr lang="en-AU" dirty="0" smtClean="0"/>
          </a:p>
          <a:p>
            <a:pPr lvl="2"/>
            <a:r>
              <a:rPr lang="en-AU" dirty="0" smtClean="0"/>
              <a:t>Was more “technology neutral” than a mechanism relying solely on </a:t>
            </a:r>
            <a:r>
              <a:rPr lang="en-AU" dirty="0" smtClean="0"/>
              <a:t>ED</a:t>
            </a:r>
          </a:p>
          <a:p>
            <a:pPr lvl="2"/>
            <a:r>
              <a:rPr lang="en-AU" dirty="0" smtClean="0"/>
              <a:t>Ensured that Wi-Fi could continue  provide socio-economic benefits</a:t>
            </a:r>
          </a:p>
          <a:p>
            <a:pPr lvl="2"/>
            <a:r>
              <a:rPr lang="en-AU" dirty="0" smtClean="0"/>
              <a:t>Ensured there was “backward step” in technology by reverting to ED only</a:t>
            </a:r>
            <a:endParaRPr lang="en-AU" dirty="0" smtClean="0"/>
          </a:p>
          <a:p>
            <a:pPr lvl="1"/>
            <a:r>
              <a:rPr lang="en-AU" dirty="0" smtClean="0"/>
              <a:t>There was no consensus on the proposal, with strong comments made both for and </a:t>
            </a:r>
            <a:r>
              <a:rPr lang="en-AU" dirty="0" smtClean="0"/>
              <a:t>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a:t>
            </a:r>
            <a:r>
              <a:rPr lang="en-AU" dirty="0" smtClean="0"/>
              <a:t>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a:t>
            </a:r>
            <a:r>
              <a:rPr lang="en-AU" dirty="0" smtClean="0"/>
              <a:t>was no </a:t>
            </a:r>
            <a:r>
              <a:rPr lang="en-AU" dirty="0" smtClean="0"/>
              <a:t>proposal to discuss the </a:t>
            </a:r>
            <a:r>
              <a:rPr lang="en-AU" dirty="0"/>
              <a:t>exception </a:t>
            </a:r>
            <a:r>
              <a:rPr lang="en-AU" dirty="0" smtClean="0"/>
              <a:t>in </a:t>
            </a:r>
            <a:r>
              <a:rPr lang="en-AU" dirty="0"/>
              <a:t>V</a:t>
            </a:r>
            <a:r>
              <a:rPr lang="en-AU" dirty="0" smtClean="0"/>
              <a:t>ancouver</a:t>
            </a:r>
            <a:r>
              <a:rPr lang="en-AU" dirty="0" smtClean="0"/>
              <a:t>…</a:t>
            </a:r>
            <a:endParaRPr lang="en-AU" dirty="0" smtClean="0"/>
          </a:p>
          <a:p>
            <a:pPr lvl="1"/>
            <a:r>
              <a:rPr lang="en-AU" dirty="0" smtClean="0"/>
              <a:t>… at least partially because the revision of EN 301 893 </a:t>
            </a:r>
            <a:r>
              <a:rPr lang="en-AU" dirty="0" smtClean="0"/>
              <a:t>had not </a:t>
            </a:r>
            <a:r>
              <a:rPr lang="en-AU" dirty="0" smtClean="0"/>
              <a:t>started</a:t>
            </a:r>
          </a:p>
          <a:p>
            <a:pPr lvl="1"/>
            <a:r>
              <a:rPr lang="en-AU" dirty="0" smtClean="0"/>
              <a:t>Instead the PDED ad hoc </a:t>
            </a:r>
            <a:r>
              <a:rPr lang="en-AU" dirty="0" smtClean="0"/>
              <a:t>briefly </a:t>
            </a:r>
            <a:r>
              <a:rPr lang="en-AU" dirty="0" smtClean="0"/>
              <a:t>considered various comments </a:t>
            </a:r>
            <a:r>
              <a:rPr lang="en-AU" dirty="0" smtClean="0"/>
              <a:t>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endParaRPr lang="en-AU" dirty="0"/>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endParaRPr lang="en-AU" dirty="0"/>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endParaRPr lang="en-AU" dirty="0"/>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in </a:t>
            </a:r>
            <a:r>
              <a:rPr lang="en-AU" dirty="0" smtClean="0">
                <a:hlinkClick r:id="rId2"/>
              </a:rPr>
              <a:t>11-17-0634-00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761528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dirty="0" smtClean="0">
                <a:hlinkClick r:id="rId2"/>
              </a:rPr>
              <a:t>11-17-0634-00</a:t>
            </a:r>
            <a:r>
              <a:rPr lang="en-AU" i="1" dirty="0" smtClean="0"/>
              <a:t> 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480539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a:t>
            </a:r>
            <a:r>
              <a:rPr lang="en-AU" dirty="0" smtClean="0"/>
              <a:t>January </a:t>
            </a:r>
            <a:r>
              <a:rPr lang="en-AU" dirty="0" smtClean="0"/>
              <a:t>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a:t>
            </a:r>
            <a:r>
              <a:rPr lang="en-AU" dirty="0" smtClean="0"/>
              <a:t>t </a:t>
            </a:r>
            <a:r>
              <a:rPr lang="en-AU" dirty="0" smtClean="0"/>
              <a:t>is likely we will still be completing these </a:t>
            </a:r>
            <a:r>
              <a:rPr lang="en-AU" dirty="0" smtClean="0"/>
              <a:t>and associated tasks for some time</a:t>
            </a:r>
            <a:endParaRPr lang="en-AU" dirty="0" smtClean="0"/>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endParaRPr lang="en-AU" dirty="0" smtClean="0"/>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a:t>
            </a:r>
            <a:r>
              <a:rPr lang="en-AU" dirty="0" smtClean="0"/>
              <a:t>Stephens </a:t>
            </a:r>
            <a:r>
              <a:rPr lang="en-AU" dirty="0" smtClean="0"/>
              <a:t>(802,11 WG Chair) at </a:t>
            </a:r>
            <a:r>
              <a:rPr lang="en-AU" dirty="0" smtClean="0"/>
              <a:t>the </a:t>
            </a:r>
            <a:r>
              <a:rPr lang="en-AU" dirty="0"/>
              <a:t>Monday opening plenary of IEEE 802.11 </a:t>
            </a:r>
            <a:r>
              <a:rPr lang="en-AU" dirty="0" smtClean="0"/>
              <a:t>WG in March 2017</a:t>
            </a:r>
          </a:p>
          <a:p>
            <a:pPr lvl="2"/>
            <a:r>
              <a:rPr lang="en-AU" dirty="0" smtClean="0"/>
              <a:t>He asked </a:t>
            </a:r>
            <a:r>
              <a:rPr lang="en-AU" dirty="0" smtClean="0"/>
              <a:t>about the expected life of the PDED ad hoc</a:t>
            </a:r>
          </a:p>
          <a:p>
            <a:pPr lvl="2"/>
            <a:r>
              <a:rPr lang="en-AU" dirty="0" smtClean="0"/>
              <a:t>He noted that a SC structure might be more </a:t>
            </a:r>
            <a:r>
              <a:rPr lang="en-AU" dirty="0" smtClean="0"/>
              <a:t>appropriate …</a:t>
            </a:r>
            <a:endParaRPr lang="en-AU" dirty="0" smtClean="0"/>
          </a:p>
          <a:p>
            <a:pPr lvl="2"/>
            <a:r>
              <a:rPr lang="en-AU" dirty="0" smtClean="0"/>
              <a:t>… and noted a </a:t>
            </a:r>
            <a:r>
              <a:rPr lang="en-AU" dirty="0" smtClean="0"/>
              <a:t>proposal to create an SC will require an agreed scope and a success metric</a:t>
            </a:r>
          </a:p>
          <a:p>
            <a:pPr lvl="1"/>
            <a:r>
              <a:rPr lang="en-AU" dirty="0" smtClean="0"/>
              <a:t>There was a brief discussion about a reasonable </a:t>
            </a:r>
            <a:r>
              <a:rPr lang="en-AU" dirty="0" smtClean="0"/>
              <a:t>scope for an </a:t>
            </a:r>
            <a:r>
              <a:rPr lang="en-AU" dirty="0" smtClean="0"/>
              <a:t>SC in March 2017</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a:t>
            </a:r>
            <a:r>
              <a:rPr lang="en-AU" i="1" dirty="0" smtClean="0"/>
              <a:t>that allows IEEE 802.11ax </a:t>
            </a:r>
            <a:r>
              <a:rPr lang="en-AU" i="1" dirty="0" smtClean="0"/>
              <a:t>fair access to unlicensed spectrum in Europe</a:t>
            </a:r>
            <a:r>
              <a:rPr lang="en-AU" dirty="0" smtClean="0"/>
              <a:t> </a:t>
            </a:r>
            <a:r>
              <a:rPr lang="en-AU" i="1" dirty="0" smtClean="0"/>
              <a:t>(noting the European approac</a:t>
            </a:r>
            <a:r>
              <a:rPr lang="en-AU" i="1" dirty="0" smtClean="0"/>
              <a:t>h is likely to have global impact)</a:t>
            </a:r>
            <a:endParaRPr lang="en-AU" i="1" dirty="0" smtClean="0"/>
          </a:p>
          <a:p>
            <a:pPr lvl="2"/>
            <a:r>
              <a:rPr lang="en-AU" i="1" dirty="0" smtClean="0"/>
              <a:t>The effort will also focus on allowing 802.11ax to use innovative mechanisms for frequency reuse without compromising the goal of fair access</a:t>
            </a:r>
            <a:endParaRPr lang="en-AU" i="1" dirty="0" smtClean="0"/>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it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5527627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choices 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414655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t>
            </a:r>
            <a:r>
              <a:rPr lang="en-AU" dirty="0" smtClean="0"/>
              <a:t>what has happened so far on the PDED </a:t>
            </a:r>
            <a:r>
              <a:rPr lang="en-AU" dirty="0" smtClean="0"/>
              <a:t>issue</a:t>
            </a:r>
          </a:p>
          <a:p>
            <a:pPr lvl="2"/>
            <a:r>
              <a:rPr lang="en-AU" dirty="0" smtClean="0"/>
              <a:t>Review any response from 3GPP </a:t>
            </a:r>
            <a:r>
              <a:rPr lang="en-AU" dirty="0" smtClean="0"/>
              <a:t>RAN1 on the  PDED issue</a:t>
            </a:r>
          </a:p>
          <a:p>
            <a:pPr lvl="2"/>
            <a:r>
              <a:rPr lang="en-AU" dirty="0"/>
              <a:t>Review activities in 3GPP RAN4 related to testing</a:t>
            </a:r>
          </a:p>
          <a:p>
            <a:pPr lvl="2"/>
            <a:r>
              <a:rPr lang="en-AU" dirty="0" smtClean="0"/>
              <a:t>Consider a LS to ETSI BRAN relating to the revision of </a:t>
            </a:r>
            <a:r>
              <a:rPr lang="en-AU" dirty="0" smtClean="0"/>
              <a:t>EN </a:t>
            </a:r>
            <a:r>
              <a:rPr lang="en-AU" dirty="0" smtClean="0"/>
              <a:t>301 893</a:t>
            </a:r>
          </a:p>
          <a:p>
            <a:pPr lvl="1"/>
            <a:r>
              <a:rPr lang="en-AU" dirty="0" smtClean="0"/>
              <a:t>What are the next steps</a:t>
            </a:r>
            <a:r>
              <a:rPr lang="en-AU" dirty="0" smtClean="0"/>
              <a:t>?</a:t>
            </a:r>
          </a:p>
          <a:p>
            <a:pPr lvl="2"/>
            <a:r>
              <a:rPr lang="en-AU" dirty="0" smtClean="0"/>
              <a:t>Develop a recommendation for the future of the ad hoc</a:t>
            </a:r>
            <a:endParaRPr lang="en-AU" dirty="0" smtClean="0"/>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a:t>
            </a:r>
            <a:r>
              <a:rPr lang="en-AU" dirty="0" smtClean="0"/>
              <a:t>its Vancouver meeting </a:t>
            </a:r>
            <a:r>
              <a:rPr lang="en-AU" dirty="0" smtClean="0"/>
              <a:t>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smtClean="0"/>
              <a:t>Vancouver meeting </a:t>
            </a:r>
            <a:r>
              <a:rPr lang="en-AU" dirty="0" smtClean="0"/>
              <a:t>in </a:t>
            </a:r>
            <a:r>
              <a:rPr lang="en-AU" dirty="0" smtClean="0"/>
              <a:t>March 2017</a:t>
            </a:r>
            <a:endParaRPr lang="en-AU" dirty="0" smtClean="0"/>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a:t>
            </a:r>
            <a:r>
              <a:rPr lang="en-AU" dirty="0" smtClean="0"/>
              <a:t>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6493</Words>
  <Application>Microsoft Office PowerPoint</Application>
  <PresentationFormat>On-screen Show (4:3)</PresentationFormat>
  <Paragraphs>603</Paragraphs>
  <Slides>61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802-11-Submission</vt:lpstr>
      <vt:lpstr>Microsoft Word 97 - 2003 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As of 27 April 2017, no reply has been received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hoped that someone who attended RAN4 can give a report</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2017-04-28T05:00:13Z</dcterms:modified>
</cp:coreProperties>
</file>