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5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419" r:id="rId3"/>
    <p:sldId id="430" r:id="rId4"/>
    <p:sldId id="451" r:id="rId5"/>
    <p:sldId id="452" r:id="rId6"/>
    <p:sldId id="454" r:id="rId7"/>
    <p:sldId id="455" r:id="rId8"/>
    <p:sldId id="457" r:id="rId9"/>
    <p:sldId id="456" r:id="rId10"/>
    <p:sldId id="461" r:id="rId11"/>
    <p:sldId id="463" r:id="rId12"/>
    <p:sldId id="464" r:id="rId13"/>
    <p:sldId id="465" r:id="rId14"/>
    <p:sldId id="429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4" autoAdjust="0"/>
    <p:restoredTop sz="94660"/>
  </p:normalViewPr>
  <p:slideViewPr>
    <p:cSldViewPr>
      <p:cViewPr varScale="1">
        <p:scale>
          <a:sx n="89" d="100"/>
          <a:sy n="89" d="100"/>
        </p:scale>
        <p:origin x="128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May 2017</a:t>
            </a:r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smtClean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May 2017</a:t>
            </a:r>
            <a:endParaRPr lang="en-US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May 2017</a:t>
            </a:r>
            <a:endParaRPr lang="en-US" altLang="en-US" sz="140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2017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Page </a:t>
            </a:r>
            <a:fld id="{5141B13C-4ED3-422C-AA6B-C10F79265DEC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2509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May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May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May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May 2017</a:t>
            </a: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May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May 2017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May 2017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May 2017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May 2017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May 2017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May 2017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smtClean="0"/>
              <a:t>May 2017</a:t>
            </a:r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802.11-17/0627r1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1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smtClean="0"/>
              <a:t>May 2017</a:t>
            </a:r>
            <a:endParaRPr lang="en-US" alt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altLang="en-US" sz="2800" dirty="0" smtClean="0"/>
              <a:t>OFDM Pilots Definition in 11ay</a:t>
            </a:r>
            <a:endParaRPr lang="en-US" altLang="en-US" sz="2800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838921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2017-05-02</a:t>
            </a:r>
            <a:endParaRPr lang="en-US" altLang="en-US" sz="2000" b="0" dirty="0" smtClean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61987" y="3212976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n-US" sz="2000" b="1" dirty="0"/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0036736"/>
              </p:ext>
            </p:extLst>
          </p:nvPr>
        </p:nvGraphicFramePr>
        <p:xfrm>
          <a:off x="498475" y="3749675"/>
          <a:ext cx="7999413" cy="290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9" name="Document" r:id="rId4" imgW="8450443" imgH="3079466" progId="Word.Document.8">
                  <p:embed/>
                </p:oleObj>
              </mc:Choice>
              <mc:Fallback>
                <p:oleObj name="Document" r:id="rId4" imgW="8450443" imgH="307946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475" y="3749675"/>
                        <a:ext cx="7999413" cy="290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Pilot Sequence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1546977"/>
          </a:xfrm>
        </p:spPr>
        <p:txBody>
          <a:bodyPr/>
          <a:lstStyle/>
          <a:p>
            <a:pPr algn="just"/>
            <a:r>
              <a:rPr lang="en-US" sz="2000" dirty="0" smtClean="0"/>
              <a:t>The pilot sequence </a:t>
            </a:r>
            <a:r>
              <a:rPr lang="en-GB" sz="2000" i="1" dirty="0" smtClean="0"/>
              <a:t>P</a:t>
            </a:r>
            <a:r>
              <a:rPr lang="en-GB" sz="2000" i="1" baseline="-25000" dirty="0" smtClean="0"/>
              <a:t>NSP</a:t>
            </a:r>
            <a:r>
              <a:rPr lang="en-GB" sz="2000" dirty="0" smtClean="0"/>
              <a:t>(</a:t>
            </a:r>
            <a:r>
              <a:rPr lang="en-GB" sz="2000" i="1" dirty="0" err="1" smtClean="0"/>
              <a:t>i</a:t>
            </a:r>
            <a:r>
              <a:rPr lang="en-GB" sz="2000" i="1" baseline="-25000" dirty="0" err="1" smtClean="0"/>
              <a:t>STS</a:t>
            </a:r>
            <a:r>
              <a:rPr lang="en-GB" sz="2000" i="1" dirty="0" smtClean="0"/>
              <a:t>, :</a:t>
            </a:r>
            <a:r>
              <a:rPr lang="en-GB" sz="2000" dirty="0" smtClean="0"/>
              <a:t>) </a:t>
            </a:r>
            <a:r>
              <a:rPr lang="en-GB" sz="2000" dirty="0"/>
              <a:t>for </a:t>
            </a:r>
            <a:r>
              <a:rPr lang="en-GB" sz="2000" i="1" dirty="0" smtClean="0"/>
              <a:t>N</a:t>
            </a:r>
            <a:r>
              <a:rPr lang="en-GB" sz="2000" i="1" baseline="-25000" dirty="0" smtClean="0"/>
              <a:t>SP</a:t>
            </a:r>
            <a:r>
              <a:rPr lang="en-GB" sz="2000" dirty="0" smtClean="0"/>
              <a:t> = 16 and </a:t>
            </a:r>
            <a:r>
              <a:rPr lang="en-GB" sz="2000" i="1" dirty="0" smtClean="0"/>
              <a:t>N</a:t>
            </a:r>
            <a:r>
              <a:rPr lang="en-GB" sz="2000" i="1" baseline="-25000" dirty="0" smtClean="0"/>
              <a:t>CB</a:t>
            </a:r>
            <a:r>
              <a:rPr lang="en-GB" sz="2000" dirty="0" smtClean="0"/>
              <a:t> = 1 is defined in Table 1 below. All sequences are mutually orthogonal.</a:t>
            </a:r>
          </a:p>
          <a:p>
            <a:pPr algn="just"/>
            <a:r>
              <a:rPr lang="en-US" sz="2000" dirty="0" smtClean="0"/>
              <a:t>The sequences </a:t>
            </a:r>
            <a:r>
              <a:rPr lang="en-GB" sz="2000" i="1" dirty="0"/>
              <a:t>P</a:t>
            </a:r>
            <a:r>
              <a:rPr lang="en-GB" sz="2000" i="1" baseline="-25000" dirty="0"/>
              <a:t>NSP</a:t>
            </a:r>
            <a:r>
              <a:rPr lang="en-GB" sz="2000" dirty="0"/>
              <a:t>(</a:t>
            </a:r>
            <a:r>
              <a:rPr lang="en-GB" sz="2000" i="1" dirty="0" err="1"/>
              <a:t>i</a:t>
            </a:r>
            <a:r>
              <a:rPr lang="en-GB" sz="2000" i="1" baseline="-25000" dirty="0" err="1"/>
              <a:t>STS</a:t>
            </a:r>
            <a:r>
              <a:rPr lang="en-GB" sz="2000" i="1" dirty="0"/>
              <a:t>, :</a:t>
            </a:r>
            <a:r>
              <a:rPr lang="en-GB" sz="2000" dirty="0"/>
              <a:t>) for </a:t>
            </a:r>
            <a:r>
              <a:rPr lang="en-GB" sz="2000" i="1" dirty="0" smtClean="0"/>
              <a:t>N</a:t>
            </a:r>
            <a:r>
              <a:rPr lang="en-GB" sz="2000" i="1" baseline="-25000" dirty="0" smtClean="0"/>
              <a:t>CB</a:t>
            </a:r>
            <a:r>
              <a:rPr lang="en-GB" sz="2000" dirty="0" smtClean="0"/>
              <a:t> &gt; 1, can be defined as orthogonal sequences composed of ±1 elements.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382787"/>
              </p:ext>
            </p:extLst>
          </p:nvPr>
        </p:nvGraphicFramePr>
        <p:xfrm>
          <a:off x="1004119" y="3994031"/>
          <a:ext cx="7073081" cy="22925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3498"/>
                <a:gridCol w="6159583"/>
              </a:tblGrid>
              <a:tr h="41512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i="1" dirty="0" err="1">
                          <a:effectLst/>
                        </a:rPr>
                        <a:t>i</a:t>
                      </a:r>
                      <a:r>
                        <a:rPr lang="en-GB" sz="1600" baseline="-25000" dirty="0" err="1">
                          <a:effectLst/>
                        </a:rPr>
                        <a:t>STS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i="1" dirty="0" smtClean="0">
                          <a:effectLst/>
                        </a:rPr>
                        <a:t>P</a:t>
                      </a:r>
                      <a:r>
                        <a:rPr lang="en-GB" sz="1600" i="1" baseline="-25000" dirty="0" smtClean="0">
                          <a:effectLst/>
                        </a:rPr>
                        <a:t>16</a:t>
                      </a:r>
                      <a:r>
                        <a:rPr lang="en-GB" sz="1600" dirty="0" smtClean="0"/>
                        <a:t>(</a:t>
                      </a:r>
                      <a:r>
                        <a:rPr lang="en-GB" sz="1600" i="1" dirty="0" err="1" smtClean="0"/>
                        <a:t>i</a:t>
                      </a:r>
                      <a:r>
                        <a:rPr lang="en-GB" sz="1600" i="1" baseline="-25000" dirty="0" err="1" smtClean="0"/>
                        <a:t>STS</a:t>
                      </a:r>
                      <a:r>
                        <a:rPr lang="en-GB" sz="1600" i="1" dirty="0" smtClean="0"/>
                        <a:t>, :</a:t>
                      </a:r>
                      <a:r>
                        <a:rPr lang="en-GB" sz="1600" dirty="0" smtClean="0"/>
                        <a:t>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46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[+1 +1 +1 -1 +1 +1 -1 +1 +1 +1 +1 -1 -1 -1 +1 -</a:t>
                      </a:r>
                      <a:r>
                        <a:rPr lang="en-GB" sz="1200" dirty="0" smtClean="0">
                          <a:effectLst/>
                        </a:rPr>
                        <a:t>1]</a:t>
                      </a:r>
                      <a:endParaRPr lang="en-US" sz="1200" i="1" baseline="30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46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[-1 -1 -1 +1 -1 -1 +1 -1 +1 +1 +1 -1 -1 -1 +1 -1</a:t>
                      </a:r>
                      <a:r>
                        <a:rPr lang="en-GB" sz="1200" dirty="0" smtClean="0">
                          <a:effectLst/>
                        </a:rPr>
                        <a:t>]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46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3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[-1 -1 -1 +1 +1 +1 -1 +1 -1 -1 -1 +1 -1 -1 +1 -</a:t>
                      </a:r>
                      <a:r>
                        <a:rPr lang="en-GB" sz="1200" dirty="0" smtClean="0">
                          <a:effectLst/>
                        </a:rPr>
                        <a:t>1]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46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4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[+1 +1 +1 -1 -1 -1 +1 -1 -1 -1 -1 +1 -1 -1 +1 -</a:t>
                      </a:r>
                      <a:r>
                        <a:rPr lang="en-GB" sz="1200" dirty="0" smtClean="0">
                          <a:effectLst/>
                        </a:rPr>
                        <a:t>1]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46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5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[-1 -1 +1 -1 -1 -1 -1 +1 -1 -1 +1 -1 +1 +1 +1 -</a:t>
                      </a:r>
                      <a:r>
                        <a:rPr lang="en-GB" sz="1200" dirty="0" smtClean="0">
                          <a:effectLst/>
                        </a:rPr>
                        <a:t>1]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46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6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[+1 +1 -1 +1 +1 +1 +1 -1 -1 -1 +1 -1 +1 +1 +1 -</a:t>
                      </a:r>
                      <a:r>
                        <a:rPr lang="en-GB" sz="1200" dirty="0" smtClean="0">
                          <a:effectLst/>
                        </a:rPr>
                        <a:t>1]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46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7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[+1 +1 -1 +1 -1 -1 -1 +1 +1 +1 -1 +1 +1 +1 +1 -</a:t>
                      </a:r>
                      <a:r>
                        <a:rPr lang="en-GB" sz="1200" dirty="0" smtClean="0">
                          <a:effectLst/>
                        </a:rPr>
                        <a:t>1]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46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8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[-1 -1 +1 -1 +1 +1 +1 -1 +1 +1 -1 +1 +1 +1 +1 -</a:t>
                      </a:r>
                      <a:r>
                        <a:rPr lang="en-GB" sz="1200" dirty="0" smtClean="0">
                          <a:effectLst/>
                        </a:rPr>
                        <a:t>1]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971600" y="3717032"/>
            <a:ext cx="606134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Table 1: </a:t>
            </a:r>
            <a:r>
              <a:rPr lang="en-US" b="1" dirty="0"/>
              <a:t>Pilot </a:t>
            </a:r>
            <a:r>
              <a:rPr lang="en-US" b="1" dirty="0" smtClean="0"/>
              <a:t>sequences </a:t>
            </a:r>
            <a:r>
              <a:rPr lang="en-US" b="1" i="1" dirty="0" smtClean="0"/>
              <a:t>P</a:t>
            </a:r>
            <a:r>
              <a:rPr lang="en-US" b="1" i="1" baseline="-25000" dirty="0" smtClean="0"/>
              <a:t>16</a:t>
            </a:r>
            <a:r>
              <a:rPr lang="en-GB" b="1" dirty="0"/>
              <a:t>(</a:t>
            </a:r>
            <a:r>
              <a:rPr lang="en-GB" b="1" i="1" dirty="0" err="1"/>
              <a:t>i</a:t>
            </a:r>
            <a:r>
              <a:rPr lang="en-GB" b="1" i="1" baseline="-25000" dirty="0" err="1"/>
              <a:t>STS</a:t>
            </a:r>
            <a:r>
              <a:rPr lang="en-GB" b="1" i="1" dirty="0"/>
              <a:t>, </a:t>
            </a:r>
            <a:r>
              <a:rPr lang="en-GB" b="1" i="1" dirty="0" smtClean="0"/>
              <a:t>:</a:t>
            </a:r>
            <a:r>
              <a:rPr lang="en-GB" b="1" dirty="0" smtClean="0"/>
              <a:t>)</a:t>
            </a:r>
            <a:r>
              <a:rPr lang="en-US" b="1" dirty="0" smtClean="0"/>
              <a:t> definition for </a:t>
            </a:r>
            <a:r>
              <a:rPr lang="en-US" b="1" i="1" dirty="0" smtClean="0"/>
              <a:t>N</a:t>
            </a:r>
            <a:r>
              <a:rPr lang="en-US" b="1" i="1" baseline="-25000" dirty="0" smtClean="0"/>
              <a:t>CB</a:t>
            </a:r>
            <a:r>
              <a:rPr lang="en-US" b="1" dirty="0" smtClean="0"/>
              <a:t> = 1.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79175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Pilot Sequence Definition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511696"/>
          </a:xfrm>
        </p:spPr>
        <p:txBody>
          <a:bodyPr/>
          <a:lstStyle/>
          <a:p>
            <a:pPr algn="just"/>
            <a:r>
              <a:rPr lang="en-US" sz="2000" dirty="0" smtClean="0"/>
              <a:t>The deterministic component of common phase shift </a:t>
            </a:r>
            <a:r>
              <a:rPr lang="en-GB" sz="2000" dirty="0"/>
              <a:t>W(</a:t>
            </a:r>
            <a:r>
              <a:rPr lang="en-GB" sz="2000" i="1" dirty="0" err="1"/>
              <a:t>i</a:t>
            </a:r>
            <a:r>
              <a:rPr lang="en-GB" sz="2000" i="1" baseline="-25000" dirty="0" err="1"/>
              <a:t>STS</a:t>
            </a:r>
            <a:r>
              <a:rPr lang="en-GB" sz="2000" dirty="0"/>
              <a:t>, </a:t>
            </a:r>
            <a:r>
              <a:rPr lang="en-GB" sz="2000" i="1" dirty="0"/>
              <a:t>n</a:t>
            </a:r>
            <a:r>
              <a:rPr lang="en-GB" sz="2000" dirty="0"/>
              <a:t>) is defined as follows: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1924550"/>
              </p:ext>
            </p:extLst>
          </p:nvPr>
        </p:nvGraphicFramePr>
        <p:xfrm>
          <a:off x="1616075" y="2781300"/>
          <a:ext cx="5911850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2" name="Equation" r:id="rId3" imgW="4546440" imgH="482400" progId="Equation.3">
                  <p:embed/>
                </p:oleObj>
              </mc:Choice>
              <mc:Fallback>
                <p:oleObj name="Equation" r:id="rId3" imgW="4546440" imgH="4824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075" y="2781300"/>
                        <a:ext cx="5911850" cy="627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4794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83568" y="3521923"/>
            <a:ext cx="7772400" cy="1184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2000" kern="0" dirty="0" smtClean="0"/>
              <a:t>This defines square matrix W of size </a:t>
            </a:r>
            <a:r>
              <a:rPr lang="en-US" sz="2000" i="1" kern="0" dirty="0" smtClean="0"/>
              <a:t>N</a:t>
            </a:r>
            <a:r>
              <a:rPr lang="en-US" sz="2000" kern="0" baseline="-25000" dirty="0" smtClean="0"/>
              <a:t>STS</a:t>
            </a:r>
            <a:r>
              <a:rPr lang="en-US" sz="2000" kern="0" dirty="0" smtClean="0"/>
              <a:t>. The inverse matrix, required for MIMO channel estimation can be simply defined as follows:</a:t>
            </a:r>
            <a:endParaRPr lang="en-US" sz="2000" kern="0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750044"/>
              </p:ext>
            </p:extLst>
          </p:nvPr>
        </p:nvGraphicFramePr>
        <p:xfrm>
          <a:off x="3279775" y="4295775"/>
          <a:ext cx="2660650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3" name="Equation" r:id="rId5" imgW="2044440" imgH="431640" progId="Equation.3">
                  <p:embed/>
                </p:oleObj>
              </mc:Choice>
              <mc:Fallback>
                <p:oleObj name="Equation" r:id="rId5" imgW="20444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9775" y="4295775"/>
                        <a:ext cx="2660650" cy="560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611560" y="5013176"/>
            <a:ext cx="7772400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2000" kern="0" dirty="0" smtClean="0"/>
              <a:t>Note, that during channel update (tracking) computation, one does not need to make full matrix multiplication.</a:t>
            </a:r>
          </a:p>
          <a:p>
            <a:pPr algn="just"/>
            <a:r>
              <a:rPr lang="en-US" sz="2000" kern="0" dirty="0" smtClean="0"/>
              <a:t>Instead, one needs to remove and add some vector products to the channel matrix estimation.</a:t>
            </a:r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38857607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This presentation proposes the design of pilot sequences for OFDM PHY in case of SISO/MIMO PPDU transmission over a 2.16 GHz channel.</a:t>
            </a:r>
          </a:p>
          <a:p>
            <a:pPr algn="just"/>
            <a:r>
              <a:rPr lang="en-US" dirty="0" smtClean="0"/>
              <a:t>The proposed design can be simply extended to support N</a:t>
            </a:r>
            <a:r>
              <a:rPr lang="en-US" baseline="-25000" dirty="0" smtClean="0"/>
              <a:t>CB</a:t>
            </a:r>
            <a:r>
              <a:rPr lang="en-US" dirty="0" smtClean="0"/>
              <a:t> &gt; 1 PPDU transmission.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31085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SP/M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Do you agree:</a:t>
            </a:r>
          </a:p>
          <a:p>
            <a:pPr lvl="1" algn="just"/>
            <a:r>
              <a:rPr lang="en-US" dirty="0" smtClean="0"/>
              <a:t>to </a:t>
            </a:r>
            <a:r>
              <a:rPr lang="en-US" dirty="0"/>
              <a:t>define </a:t>
            </a:r>
            <a:r>
              <a:rPr lang="en-US" dirty="0" smtClean="0"/>
              <a:t>OFDM pilots as described in </a:t>
            </a:r>
            <a:r>
              <a:rPr lang="en-US" dirty="0"/>
              <a:t>(</a:t>
            </a:r>
            <a:r>
              <a:rPr lang="en-US" dirty="0" smtClean="0"/>
              <a:t>11-17-0628-01-00ay </a:t>
            </a:r>
            <a:r>
              <a:rPr lang="en-US" dirty="0"/>
              <a:t>30 6 1 Pilot Sequences)?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17857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IEEE802.11-2016</a:t>
            </a:r>
          </a:p>
          <a:p>
            <a:r>
              <a:rPr lang="en-US" dirty="0"/>
              <a:t>11-17-0597-00-00ay 30 6 1 OFDM Signal Parameters</a:t>
            </a:r>
          </a:p>
          <a:p>
            <a:r>
              <a:rPr lang="en-US" dirty="0" smtClean="0"/>
              <a:t>P802.11ay_D0.3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4442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This presentation proposes frequency domain pilots definition for EDMG OFDM PHY in 11ay.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506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Pilots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Pilots are intended for the following purposes:</a:t>
            </a:r>
          </a:p>
          <a:p>
            <a:pPr lvl="1"/>
            <a:r>
              <a:rPr lang="en-US" dirty="0" smtClean="0"/>
              <a:t>Channel estimation and tracking;</a:t>
            </a:r>
          </a:p>
          <a:p>
            <a:pPr lvl="1"/>
            <a:r>
              <a:rPr lang="en-US" dirty="0" smtClean="0"/>
              <a:t>Common phase error (CPE) estimation;</a:t>
            </a:r>
          </a:p>
          <a:p>
            <a:pPr lvl="1"/>
            <a:r>
              <a:rPr lang="en-US" dirty="0" smtClean="0"/>
              <a:t>Phase noise (PN) estimation;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6412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Pilots Definition in 11ad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IEEE 802.11ad std. defines 16 pilots uniformly distributed over the OFDM signal spectrum with equidistant step of 20 subcarriers.</a:t>
            </a:r>
          </a:p>
          <a:p>
            <a:pPr algn="just"/>
            <a:r>
              <a:rPr lang="en-US" sz="2000" dirty="0" smtClean="0"/>
              <a:t>The pilot sequence </a:t>
            </a:r>
            <a:r>
              <a:rPr lang="en-US" sz="2000" i="1" dirty="0" smtClean="0"/>
              <a:t>P</a:t>
            </a:r>
            <a:r>
              <a:rPr lang="en-US" sz="2000" dirty="0" smtClean="0"/>
              <a:t> depends on the </a:t>
            </a:r>
            <a:r>
              <a:rPr lang="en-US" sz="2000" i="1" dirty="0" smtClean="0"/>
              <a:t>k</a:t>
            </a:r>
            <a:r>
              <a:rPr lang="en-US" sz="2000" dirty="0" smtClean="0"/>
              <a:t>-</a:t>
            </a:r>
            <a:r>
              <a:rPr lang="en-US" sz="2000" dirty="0" err="1" smtClean="0"/>
              <a:t>th</a:t>
            </a:r>
            <a:r>
              <a:rPr lang="en-US" sz="2000" dirty="0" smtClean="0"/>
              <a:t> subcarrier index and </a:t>
            </a:r>
            <a:r>
              <a:rPr lang="en-US" sz="2000" i="1" dirty="0" smtClean="0"/>
              <a:t>n</a:t>
            </a:r>
            <a:r>
              <a:rPr lang="en-US" sz="2000" dirty="0" smtClean="0"/>
              <a:t>-</a:t>
            </a:r>
            <a:r>
              <a:rPr lang="en-US" sz="2000" dirty="0" err="1" smtClean="0"/>
              <a:t>th</a:t>
            </a:r>
            <a:r>
              <a:rPr lang="en-US" sz="2000" dirty="0" smtClean="0"/>
              <a:t> OFDM symbol number.</a:t>
            </a:r>
            <a:endParaRPr lang="en-US" sz="2000" dirty="0"/>
          </a:p>
          <a:p>
            <a:pPr algn="just"/>
            <a:r>
              <a:rPr lang="en-US" sz="2000" dirty="0" smtClean="0"/>
              <a:t>The pilot sequence is defined as follows, [1]:</a:t>
            </a:r>
          </a:p>
          <a:p>
            <a:pPr lvl="1" algn="just"/>
            <a:r>
              <a:rPr lang="en-US" sz="1600" i="1" dirty="0" smtClean="0"/>
              <a:t>P</a:t>
            </a:r>
            <a:r>
              <a:rPr lang="en-US" sz="1600" dirty="0" smtClean="0"/>
              <a:t>(</a:t>
            </a:r>
            <a:r>
              <a:rPr lang="en-US" sz="1600" i="1" dirty="0" smtClean="0"/>
              <a:t>n, k</a:t>
            </a:r>
            <a:r>
              <a:rPr lang="en-US" sz="1600" dirty="0" smtClean="0"/>
              <a:t>) = W(</a:t>
            </a:r>
            <a:r>
              <a:rPr lang="en-US" sz="1600" i="1" dirty="0" smtClean="0"/>
              <a:t>n</a:t>
            </a:r>
            <a:r>
              <a:rPr lang="en-US" sz="1600" dirty="0" smtClean="0"/>
              <a:t>) * </a:t>
            </a:r>
            <a:r>
              <a:rPr lang="en-US" sz="1600" i="1" dirty="0"/>
              <a:t>P</a:t>
            </a:r>
            <a:r>
              <a:rPr lang="en-US" sz="1600" baseline="-25000" dirty="0"/>
              <a:t>16</a:t>
            </a:r>
            <a:r>
              <a:rPr lang="en-US" sz="1600" dirty="0"/>
              <a:t>(</a:t>
            </a:r>
            <a:r>
              <a:rPr lang="en-US" sz="1600" i="1" dirty="0"/>
              <a:t>k</a:t>
            </a:r>
            <a:r>
              <a:rPr lang="en-US" sz="1600" dirty="0" smtClean="0"/>
              <a:t>);</a:t>
            </a:r>
          </a:p>
          <a:p>
            <a:pPr lvl="1" algn="just"/>
            <a:r>
              <a:rPr lang="en-US" sz="1600" dirty="0"/>
              <a:t>w</a:t>
            </a:r>
            <a:r>
              <a:rPr lang="en-US" sz="1600" dirty="0" smtClean="0"/>
              <a:t>here:</a:t>
            </a:r>
          </a:p>
          <a:p>
            <a:pPr lvl="2" algn="just"/>
            <a:r>
              <a:rPr lang="en-US" sz="1400" i="1" dirty="0" smtClean="0"/>
              <a:t>P</a:t>
            </a:r>
            <a:r>
              <a:rPr lang="en-US" sz="1400" baseline="-25000" dirty="0" smtClean="0"/>
              <a:t>16</a:t>
            </a:r>
            <a:r>
              <a:rPr lang="en-US" sz="1400" dirty="0" smtClean="0"/>
              <a:t> </a:t>
            </a:r>
            <a:r>
              <a:rPr lang="en-US" sz="1400" dirty="0"/>
              <a:t>= [–1, </a:t>
            </a:r>
            <a:r>
              <a:rPr lang="en-US" sz="1400" dirty="0" smtClean="0"/>
              <a:t>+1</a:t>
            </a:r>
            <a:r>
              <a:rPr lang="en-US" sz="1400" dirty="0"/>
              <a:t>, –1, </a:t>
            </a:r>
            <a:r>
              <a:rPr lang="en-US" sz="1400" dirty="0" smtClean="0"/>
              <a:t>+1</a:t>
            </a:r>
            <a:r>
              <a:rPr lang="en-US" sz="1400" dirty="0"/>
              <a:t>, </a:t>
            </a:r>
            <a:r>
              <a:rPr lang="en-US" sz="1400" dirty="0" smtClean="0"/>
              <a:t>+1</a:t>
            </a:r>
            <a:r>
              <a:rPr lang="en-US" sz="1400" dirty="0"/>
              <a:t>, –1, –1, –1, –1, –1, + </a:t>
            </a:r>
            <a:r>
              <a:rPr lang="en-US" sz="1400" dirty="0" smtClean="0"/>
              <a:t>1</a:t>
            </a:r>
            <a:r>
              <a:rPr lang="en-US" sz="1400" dirty="0"/>
              <a:t>, + </a:t>
            </a:r>
            <a:r>
              <a:rPr lang="en-US" sz="1400" dirty="0" smtClean="0"/>
              <a:t>1</a:t>
            </a:r>
            <a:r>
              <a:rPr lang="en-US" sz="1400" dirty="0"/>
              <a:t>, + </a:t>
            </a:r>
            <a:r>
              <a:rPr lang="en-US" sz="1400" dirty="0" smtClean="0"/>
              <a:t>1</a:t>
            </a:r>
            <a:r>
              <a:rPr lang="en-US" sz="1400" dirty="0"/>
              <a:t>, –1, + </a:t>
            </a:r>
            <a:r>
              <a:rPr lang="en-US" sz="1400" dirty="0" smtClean="0"/>
              <a:t>1</a:t>
            </a:r>
            <a:r>
              <a:rPr lang="en-US" sz="1400" dirty="0"/>
              <a:t>, + </a:t>
            </a:r>
            <a:r>
              <a:rPr lang="en-US" sz="1400" dirty="0" smtClean="0"/>
              <a:t>1];</a:t>
            </a:r>
          </a:p>
          <a:p>
            <a:pPr lvl="2" algn="just"/>
            <a:r>
              <a:rPr lang="en-US" sz="1400" dirty="0" smtClean="0"/>
              <a:t>W(</a:t>
            </a:r>
            <a:r>
              <a:rPr lang="en-US" sz="1400" i="1" dirty="0" smtClean="0"/>
              <a:t>n</a:t>
            </a:r>
            <a:r>
              <a:rPr lang="en-US" sz="1400" dirty="0" smtClean="0"/>
              <a:t>) = 2*p(</a:t>
            </a:r>
            <a:r>
              <a:rPr lang="en-US" sz="1400" i="1" dirty="0" smtClean="0"/>
              <a:t>n</a:t>
            </a:r>
            <a:r>
              <a:rPr lang="en-US" sz="1400" dirty="0" smtClean="0"/>
              <a:t>)-1, p(</a:t>
            </a:r>
            <a:r>
              <a:rPr lang="en-US" sz="1400" i="1" dirty="0" smtClean="0"/>
              <a:t>n</a:t>
            </a:r>
            <a:r>
              <a:rPr lang="en-US" sz="1400" dirty="0" smtClean="0"/>
              <a:t>) defines a bit coming from the scrambler, initialized to all ones at first OFDM symbol;</a:t>
            </a:r>
          </a:p>
          <a:p>
            <a:pPr lvl="2" algn="just"/>
            <a:r>
              <a:rPr lang="en-US" sz="1400" dirty="0" smtClean="0"/>
              <a:t>Alternatively W(</a:t>
            </a:r>
            <a:r>
              <a:rPr lang="en-US" sz="1400" i="1" dirty="0" smtClean="0"/>
              <a:t>n</a:t>
            </a:r>
            <a:r>
              <a:rPr lang="en-US" sz="1400" dirty="0" smtClean="0"/>
              <a:t>) can be defined equal to the exponent: W(</a:t>
            </a:r>
            <a:r>
              <a:rPr lang="en-US" sz="1400" i="1" dirty="0" smtClean="0"/>
              <a:t>n</a:t>
            </a:r>
            <a:r>
              <a:rPr lang="en-US" sz="1400" dirty="0" smtClean="0"/>
              <a:t>) = -</a:t>
            </a:r>
            <a:r>
              <a:rPr lang="en-US" sz="1400" dirty="0" err="1" smtClean="0"/>
              <a:t>exp</a:t>
            </a:r>
            <a:r>
              <a:rPr lang="en-US" sz="1400" dirty="0" smtClean="0"/>
              <a:t>(-j*</a:t>
            </a:r>
            <a:r>
              <a:rPr lang="el-GR" sz="1400" dirty="0" smtClean="0"/>
              <a:t>π</a:t>
            </a:r>
            <a:r>
              <a:rPr lang="en-US" sz="1400" dirty="0" smtClean="0"/>
              <a:t>*p(</a:t>
            </a:r>
            <a:r>
              <a:rPr lang="en-US" sz="1400" i="1" dirty="0" smtClean="0"/>
              <a:t>n</a:t>
            </a:r>
            <a:r>
              <a:rPr lang="en-US" sz="1400" dirty="0" smtClean="0"/>
              <a:t>));</a:t>
            </a:r>
          </a:p>
          <a:p>
            <a:pPr lvl="1" algn="just"/>
            <a:r>
              <a:rPr lang="en-US" sz="1600" dirty="0" smtClean="0"/>
              <a:t>Pilot tones have fixed locations with indexes </a:t>
            </a:r>
            <a:r>
              <a:rPr lang="en-US" sz="1600" dirty="0" err="1" smtClean="0"/>
              <a:t>p_idx</a:t>
            </a:r>
            <a:r>
              <a:rPr lang="en-US" sz="1600" dirty="0" smtClean="0"/>
              <a:t> = [-150:20:150];</a:t>
            </a:r>
          </a:p>
          <a:p>
            <a:pPr lvl="1" algn="just"/>
            <a:r>
              <a:rPr lang="en-US" sz="1600" dirty="0" smtClean="0"/>
              <a:t>Hence, pilot sequence is kept unchanged over the OFDM symbols except of the common phase defined by W(</a:t>
            </a:r>
            <a:r>
              <a:rPr lang="en-US" sz="1600" i="1" dirty="0" smtClean="0"/>
              <a:t>n</a:t>
            </a:r>
            <a:r>
              <a:rPr lang="en-US" sz="1600" dirty="0" smtClean="0"/>
              <a:t>) multiplier, which can flip from 0 to </a:t>
            </a:r>
            <a:r>
              <a:rPr lang="el-GR" sz="1600" dirty="0" smtClean="0"/>
              <a:t>π</a:t>
            </a:r>
            <a:r>
              <a:rPr lang="en-US" sz="1600" dirty="0" smtClean="0"/>
              <a:t>;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4765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Pilots Definition in 11ay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pPr algn="just"/>
            <a:r>
              <a:rPr lang="en-US" sz="2000" dirty="0" smtClean="0"/>
              <a:t>Since 11ay std</a:t>
            </a:r>
            <a:r>
              <a:rPr lang="en-US" sz="2000" dirty="0"/>
              <a:t>.</a:t>
            </a:r>
            <a:r>
              <a:rPr lang="en-US" sz="2000" dirty="0" smtClean="0"/>
              <a:t> defines MIMO transmission, the space-time pilot sequence </a:t>
            </a:r>
            <a:r>
              <a:rPr lang="en-US" sz="2000" i="1" dirty="0" smtClean="0"/>
              <a:t>P</a:t>
            </a:r>
            <a:r>
              <a:rPr lang="en-US" sz="2000" dirty="0" smtClean="0"/>
              <a:t>(</a:t>
            </a:r>
            <a:r>
              <a:rPr lang="en-US" sz="2000" i="1" dirty="0" err="1" smtClean="0"/>
              <a:t>i</a:t>
            </a:r>
            <a:r>
              <a:rPr lang="en-US" sz="2000" baseline="-25000" dirty="0" err="1" smtClean="0"/>
              <a:t>STS</a:t>
            </a:r>
            <a:r>
              <a:rPr lang="en-US" sz="2000" dirty="0"/>
              <a:t>, </a:t>
            </a:r>
            <a:r>
              <a:rPr lang="en-US" sz="2000" i="1" dirty="0" smtClean="0"/>
              <a:t>n</a:t>
            </a:r>
            <a:r>
              <a:rPr lang="en-US" sz="2000" dirty="0" smtClean="0"/>
              <a:t>, </a:t>
            </a:r>
            <a:r>
              <a:rPr lang="en-US" sz="2000" i="1" dirty="0" smtClean="0"/>
              <a:t>k</a:t>
            </a:r>
            <a:r>
              <a:rPr lang="en-US" sz="2000" dirty="0" smtClean="0"/>
              <a:t>) depends on the following variables:</a:t>
            </a:r>
          </a:p>
          <a:p>
            <a:pPr lvl="1" algn="just"/>
            <a:r>
              <a:rPr lang="en-US" sz="1600" i="1" dirty="0" err="1" smtClean="0"/>
              <a:t>i</a:t>
            </a:r>
            <a:r>
              <a:rPr lang="en-US" sz="1600" baseline="-25000" dirty="0" err="1" smtClean="0"/>
              <a:t>STS</a:t>
            </a:r>
            <a:r>
              <a:rPr lang="en-US" sz="1600" dirty="0" smtClean="0"/>
              <a:t> – space-time stream </a:t>
            </a:r>
            <a:r>
              <a:rPr lang="en-US" sz="1600" dirty="0"/>
              <a:t>number;</a:t>
            </a:r>
          </a:p>
          <a:p>
            <a:pPr lvl="1" algn="just"/>
            <a:r>
              <a:rPr lang="en-US" sz="1600" i="1" dirty="0" smtClean="0"/>
              <a:t>n</a:t>
            </a:r>
            <a:r>
              <a:rPr lang="en-US" sz="1600" dirty="0" smtClean="0"/>
              <a:t> </a:t>
            </a:r>
            <a:r>
              <a:rPr lang="en-US" sz="1600" dirty="0"/>
              <a:t>– OFDM symbol </a:t>
            </a:r>
            <a:r>
              <a:rPr lang="en-US" sz="1600" dirty="0" smtClean="0"/>
              <a:t>number;</a:t>
            </a:r>
            <a:endParaRPr lang="en-US" sz="1600" dirty="0"/>
          </a:p>
          <a:p>
            <a:pPr lvl="1" algn="just"/>
            <a:r>
              <a:rPr lang="en-US" sz="1600" i="1" dirty="0" smtClean="0"/>
              <a:t>k</a:t>
            </a:r>
            <a:r>
              <a:rPr lang="en-US" sz="1600" dirty="0" smtClean="0"/>
              <a:t> - subcarrier index;</a:t>
            </a:r>
          </a:p>
          <a:p>
            <a:pPr algn="just"/>
            <a:r>
              <a:rPr lang="en-US" sz="2000" dirty="0" smtClean="0"/>
              <a:t>Similar to the 11ad case, the pilot tones have fixed locations independent on the space-time stream number </a:t>
            </a:r>
            <a:r>
              <a:rPr lang="en-US" sz="2000" i="1" dirty="0" err="1" smtClean="0"/>
              <a:t>i</a:t>
            </a:r>
            <a:r>
              <a:rPr lang="en-US" sz="2000" i="1" baseline="-25000" dirty="0" err="1" smtClean="0"/>
              <a:t>STS</a:t>
            </a:r>
            <a:r>
              <a:rPr lang="en-US" sz="2000" dirty="0" smtClean="0"/>
              <a:t> and OFDM symbol </a:t>
            </a:r>
            <a:r>
              <a:rPr lang="en-US" sz="2000" i="1" dirty="0" smtClean="0"/>
              <a:t>n</a:t>
            </a:r>
            <a:r>
              <a:rPr lang="en-US" sz="2000" dirty="0" smtClean="0"/>
              <a:t> as proposed in [2].</a:t>
            </a:r>
          </a:p>
          <a:p>
            <a:pPr algn="just"/>
            <a:r>
              <a:rPr lang="en-US" sz="2000" dirty="0" smtClean="0"/>
              <a:t>Similar to the 11ad definition, </a:t>
            </a:r>
            <a:r>
              <a:rPr lang="en-US" sz="2000" i="1" dirty="0" smtClean="0"/>
              <a:t>P</a:t>
            </a:r>
            <a:r>
              <a:rPr lang="en-US" sz="2000" dirty="0" smtClean="0"/>
              <a:t>(</a:t>
            </a:r>
            <a:r>
              <a:rPr lang="en-US" sz="2000" i="1" dirty="0" err="1" smtClean="0"/>
              <a:t>i</a:t>
            </a:r>
            <a:r>
              <a:rPr lang="en-US" sz="2000" baseline="-25000" dirty="0" err="1" smtClean="0"/>
              <a:t>STS</a:t>
            </a:r>
            <a:r>
              <a:rPr lang="en-US" sz="2000" dirty="0"/>
              <a:t>, </a:t>
            </a:r>
            <a:r>
              <a:rPr lang="en-US" sz="2000" i="1" dirty="0" smtClean="0"/>
              <a:t>n</a:t>
            </a:r>
            <a:r>
              <a:rPr lang="en-US" sz="2000" dirty="0" smtClean="0"/>
              <a:t>, </a:t>
            </a:r>
            <a:r>
              <a:rPr lang="en-US" sz="2000" i="1" dirty="0" smtClean="0"/>
              <a:t>k</a:t>
            </a:r>
            <a:r>
              <a:rPr lang="en-US" sz="2000" dirty="0" smtClean="0"/>
              <a:t>) can be decomposed as:</a:t>
            </a:r>
          </a:p>
          <a:p>
            <a:pPr lvl="1" algn="just"/>
            <a:r>
              <a:rPr lang="en-US" sz="1600" i="1" dirty="0" smtClean="0"/>
              <a:t>P</a:t>
            </a:r>
            <a:r>
              <a:rPr lang="en-US" sz="1600" i="1" baseline="-25000" dirty="0" smtClean="0"/>
              <a:t>NSP</a:t>
            </a:r>
            <a:r>
              <a:rPr lang="en-US" sz="1600" dirty="0" smtClean="0"/>
              <a:t>(</a:t>
            </a:r>
            <a:r>
              <a:rPr lang="en-US" sz="1600" i="1" dirty="0" err="1" smtClean="0"/>
              <a:t>i</a:t>
            </a:r>
            <a:r>
              <a:rPr lang="en-US" sz="1600" baseline="-25000" dirty="0" err="1" smtClean="0"/>
              <a:t>STS</a:t>
            </a:r>
            <a:r>
              <a:rPr lang="en-US" sz="1600" dirty="0" smtClean="0"/>
              <a:t>, </a:t>
            </a:r>
            <a:r>
              <a:rPr lang="en-US" sz="1600" i="1" dirty="0" smtClean="0"/>
              <a:t>n</a:t>
            </a:r>
            <a:r>
              <a:rPr lang="en-US" sz="1600" dirty="0" smtClean="0"/>
              <a:t>, </a:t>
            </a:r>
            <a:r>
              <a:rPr lang="en-US" sz="1600" i="1" dirty="0" smtClean="0"/>
              <a:t>k</a:t>
            </a:r>
            <a:r>
              <a:rPr lang="en-US" sz="1600" dirty="0" smtClean="0"/>
              <a:t>) = W(</a:t>
            </a:r>
            <a:r>
              <a:rPr lang="en-US" sz="1600" i="1" dirty="0" err="1" smtClean="0"/>
              <a:t>i</a:t>
            </a:r>
            <a:r>
              <a:rPr lang="en-US" sz="1600" baseline="-25000" dirty="0" err="1" smtClean="0"/>
              <a:t>STS</a:t>
            </a:r>
            <a:r>
              <a:rPr lang="en-US" sz="1600" dirty="0" smtClean="0"/>
              <a:t>, </a:t>
            </a:r>
            <a:r>
              <a:rPr lang="en-US" sz="1600" dirty="0" smtClean="0"/>
              <a:t>mod(</a:t>
            </a:r>
            <a:r>
              <a:rPr lang="en-US" sz="1600" i="1" dirty="0" smtClean="0"/>
              <a:t>n</a:t>
            </a:r>
            <a:r>
              <a:rPr lang="en-US" sz="1600" dirty="0" smtClean="0"/>
              <a:t>,</a:t>
            </a:r>
            <a:r>
              <a:rPr lang="en-US" sz="1600" i="1" dirty="0" smtClean="0"/>
              <a:t> </a:t>
            </a:r>
            <a:r>
              <a:rPr lang="en-US" sz="1600" i="1" dirty="0" smtClean="0"/>
              <a:t>N</a:t>
            </a:r>
            <a:r>
              <a:rPr lang="en-US" sz="1600" i="1" baseline="-25000" dirty="0" smtClean="0"/>
              <a:t>STS</a:t>
            </a:r>
            <a:r>
              <a:rPr lang="en-US" sz="1600" dirty="0" smtClean="0"/>
              <a:t>)) </a:t>
            </a:r>
            <a:r>
              <a:rPr lang="en-US" sz="1600" dirty="0" smtClean="0"/>
              <a:t>* (2*</a:t>
            </a:r>
            <a:r>
              <a:rPr lang="en-US" sz="1600" i="1" dirty="0" smtClean="0"/>
              <a:t>p</a:t>
            </a:r>
            <a:r>
              <a:rPr lang="en-US" sz="1600" dirty="0" smtClean="0"/>
              <a:t>(</a:t>
            </a:r>
            <a:r>
              <a:rPr lang="en-US" sz="1600" i="1" dirty="0" smtClean="0"/>
              <a:t>n</a:t>
            </a:r>
            <a:r>
              <a:rPr lang="en-US" sz="1600" dirty="0" smtClean="0"/>
              <a:t>) - 1) * </a:t>
            </a:r>
            <a:r>
              <a:rPr lang="en-US" sz="1600" i="1" dirty="0"/>
              <a:t>P</a:t>
            </a:r>
            <a:r>
              <a:rPr lang="en-US" sz="1600" i="1" baseline="-25000" dirty="0"/>
              <a:t>NSP</a:t>
            </a:r>
            <a:r>
              <a:rPr lang="en-US" sz="1600" dirty="0"/>
              <a:t>(</a:t>
            </a:r>
            <a:r>
              <a:rPr lang="en-US" sz="1600" i="1" dirty="0" err="1"/>
              <a:t>i</a:t>
            </a:r>
            <a:r>
              <a:rPr lang="en-US" sz="1600" baseline="-25000" dirty="0" err="1"/>
              <a:t>STS</a:t>
            </a:r>
            <a:r>
              <a:rPr lang="en-US" sz="1600" dirty="0"/>
              <a:t>, </a:t>
            </a:r>
            <a:r>
              <a:rPr lang="en-US" sz="1600" i="1" dirty="0"/>
              <a:t>k</a:t>
            </a:r>
            <a:r>
              <a:rPr lang="en-US" sz="1600" dirty="0" smtClean="0"/>
              <a:t>);</a:t>
            </a:r>
          </a:p>
          <a:p>
            <a:pPr lvl="1" algn="just"/>
            <a:r>
              <a:rPr lang="en-US" sz="1600" i="1" dirty="0" smtClean="0"/>
              <a:t>P</a:t>
            </a:r>
            <a:r>
              <a:rPr lang="en-US" sz="1600" i="1" baseline="-25000" dirty="0" smtClean="0"/>
              <a:t>NSP</a:t>
            </a:r>
            <a:r>
              <a:rPr lang="en-US" sz="1600" dirty="0" smtClean="0"/>
              <a:t>(</a:t>
            </a:r>
            <a:r>
              <a:rPr lang="en-US" sz="1600" i="1" dirty="0" err="1" smtClean="0"/>
              <a:t>i</a:t>
            </a:r>
            <a:r>
              <a:rPr lang="en-US" sz="1600" baseline="-25000" dirty="0" err="1" smtClean="0"/>
              <a:t>STS</a:t>
            </a:r>
            <a:r>
              <a:rPr lang="en-US" sz="1600" dirty="0" smtClean="0"/>
              <a:t>, </a:t>
            </a:r>
            <a:r>
              <a:rPr lang="en-US" sz="1600" i="1" dirty="0" smtClean="0"/>
              <a:t>k</a:t>
            </a:r>
            <a:r>
              <a:rPr lang="en-US" sz="1600" dirty="0" smtClean="0"/>
              <a:t>) defines pilot sequence for given space-time stream number of length </a:t>
            </a:r>
            <a:r>
              <a:rPr lang="en-US" sz="1600" i="1" dirty="0" smtClean="0"/>
              <a:t>N</a:t>
            </a:r>
            <a:r>
              <a:rPr lang="en-US" sz="1600" baseline="-25000" dirty="0" smtClean="0"/>
              <a:t>SP</a:t>
            </a:r>
            <a:r>
              <a:rPr lang="en-US" sz="1600" dirty="0" smtClean="0"/>
              <a:t> = </a:t>
            </a:r>
            <a:r>
              <a:rPr lang="en-US" sz="1600" i="1" dirty="0" smtClean="0"/>
              <a:t>N</a:t>
            </a:r>
            <a:r>
              <a:rPr lang="en-US" sz="1600" baseline="-25000" dirty="0" smtClean="0"/>
              <a:t>CB</a:t>
            </a:r>
            <a:r>
              <a:rPr lang="en-US" sz="1600" dirty="0" smtClean="0"/>
              <a:t>*16 + (</a:t>
            </a:r>
            <a:r>
              <a:rPr lang="en-US" sz="1600" i="1" dirty="0" smtClean="0"/>
              <a:t>N</a:t>
            </a:r>
            <a:r>
              <a:rPr lang="en-US" sz="1600" baseline="-25000" dirty="0" smtClean="0"/>
              <a:t>CB</a:t>
            </a:r>
            <a:r>
              <a:rPr lang="en-US" sz="1600" dirty="0" smtClean="0"/>
              <a:t>-1)*4, [2];</a:t>
            </a:r>
          </a:p>
          <a:p>
            <a:pPr lvl="1" algn="just"/>
            <a:r>
              <a:rPr lang="en-US" sz="1600" dirty="0" smtClean="0"/>
              <a:t>W(</a:t>
            </a:r>
            <a:r>
              <a:rPr lang="en-US" sz="1600" i="1" dirty="0" err="1" smtClean="0"/>
              <a:t>i</a:t>
            </a:r>
            <a:r>
              <a:rPr lang="en-US" sz="1600" baseline="-25000" dirty="0" err="1" smtClean="0"/>
              <a:t>STS</a:t>
            </a:r>
            <a:r>
              <a:rPr lang="en-US" sz="1600" dirty="0" smtClean="0"/>
              <a:t>, </a:t>
            </a:r>
            <a:r>
              <a:rPr lang="en-US" sz="1600" i="1" dirty="0" smtClean="0"/>
              <a:t>n</a:t>
            </a:r>
            <a:r>
              <a:rPr lang="en-US" sz="1600" dirty="0" smtClean="0"/>
              <a:t>) * (2*</a:t>
            </a:r>
            <a:r>
              <a:rPr lang="en-US" sz="1600" i="1" dirty="0" smtClean="0"/>
              <a:t>p</a:t>
            </a:r>
            <a:r>
              <a:rPr lang="en-US" sz="1600" dirty="0" smtClean="0"/>
              <a:t>(</a:t>
            </a:r>
            <a:r>
              <a:rPr lang="en-US" sz="1600" i="1" dirty="0" smtClean="0"/>
              <a:t>n</a:t>
            </a:r>
            <a:r>
              <a:rPr lang="en-US" sz="1600" dirty="0" smtClean="0"/>
              <a:t>) - 1) defines common phase shift for given </a:t>
            </a:r>
            <a:r>
              <a:rPr lang="en-US" sz="1600" i="1" dirty="0" err="1" smtClean="0"/>
              <a:t>i</a:t>
            </a:r>
            <a:r>
              <a:rPr lang="en-US" sz="1600" baseline="-25000" dirty="0" err="1" smtClean="0"/>
              <a:t>STS</a:t>
            </a:r>
            <a:r>
              <a:rPr lang="en-US" sz="1600" dirty="0" err="1" smtClean="0"/>
              <a:t>-th</a:t>
            </a:r>
            <a:r>
              <a:rPr lang="en-US" sz="1600" dirty="0" smtClean="0"/>
              <a:t> space-time stream and </a:t>
            </a:r>
            <a:r>
              <a:rPr lang="en-US" sz="1600" i="1" dirty="0" smtClean="0"/>
              <a:t>n</a:t>
            </a:r>
            <a:r>
              <a:rPr lang="en-US" sz="1600" dirty="0" smtClean="0"/>
              <a:t>-</a:t>
            </a:r>
            <a:r>
              <a:rPr lang="en-US" sz="1600" dirty="0" err="1" smtClean="0"/>
              <a:t>th</a:t>
            </a:r>
            <a:r>
              <a:rPr lang="en-US" sz="1600" dirty="0" smtClean="0"/>
              <a:t> OFDM symbol, </a:t>
            </a:r>
            <a:r>
              <a:rPr lang="en-US" sz="1600" i="1" dirty="0" smtClean="0"/>
              <a:t>p</a:t>
            </a:r>
            <a:r>
              <a:rPr lang="en-US" sz="1600" dirty="0" smtClean="0"/>
              <a:t>(</a:t>
            </a:r>
            <a:r>
              <a:rPr lang="en-US" sz="1600" i="1" dirty="0" smtClean="0"/>
              <a:t>n</a:t>
            </a:r>
            <a:r>
              <a:rPr lang="en-US" sz="1600" dirty="0" smtClean="0"/>
              <a:t>) </a:t>
            </a:r>
            <a:r>
              <a:rPr lang="en-US" sz="1600" dirty="0"/>
              <a:t>defines a bit coming from the scrambler, initialized to all ones at first OFDM symbol;</a:t>
            </a:r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436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MIMO with N</a:t>
            </a:r>
            <a:r>
              <a:rPr lang="en-US" baseline="-25000" dirty="0" smtClean="0"/>
              <a:t>STS</a:t>
            </a:r>
            <a:r>
              <a:rPr lang="en-US" dirty="0" smtClean="0"/>
              <a:t> =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231776"/>
          </a:xfrm>
        </p:spPr>
        <p:txBody>
          <a:bodyPr/>
          <a:lstStyle/>
          <a:p>
            <a:pPr algn="just"/>
            <a:r>
              <a:rPr lang="en-US" sz="2000" dirty="0" smtClean="0"/>
              <a:t>Let’s consider an example of MIMO transmission with </a:t>
            </a:r>
            <a:r>
              <a:rPr lang="en-US" sz="2000" i="1" dirty="0" smtClean="0"/>
              <a:t>N</a:t>
            </a:r>
            <a:r>
              <a:rPr lang="en-US" sz="2000" baseline="-25000" dirty="0" smtClean="0"/>
              <a:t>STS</a:t>
            </a:r>
            <a:r>
              <a:rPr lang="en-US" sz="2000" dirty="0" smtClean="0"/>
              <a:t> = 2. </a:t>
            </a:r>
          </a:p>
          <a:p>
            <a:pPr algn="just"/>
            <a:r>
              <a:rPr lang="en-US" sz="2000" dirty="0" smtClean="0"/>
              <a:t>Figure below shows two consecutive OFDM symbols represented in frequency domain for </a:t>
            </a:r>
            <a:r>
              <a:rPr lang="en-US" sz="2000" i="1" dirty="0" err="1" smtClean="0"/>
              <a:t>i</a:t>
            </a:r>
            <a:r>
              <a:rPr lang="en-US" sz="2000" baseline="-25000" dirty="0" err="1" smtClean="0"/>
              <a:t>STS</a:t>
            </a:r>
            <a:r>
              <a:rPr lang="en-US" sz="2000" dirty="0" smtClean="0"/>
              <a:t> = 1, 2.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07504" y="3212976"/>
            <a:ext cx="3492896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0" algn="just">
              <a:buNone/>
            </a:pPr>
            <a:r>
              <a:rPr lang="en-US" sz="1600" kern="0" dirty="0" smtClean="0"/>
              <a:t>Matrix </a:t>
            </a:r>
            <a:r>
              <a:rPr lang="en-US" sz="1600" b="1" kern="0" dirty="0" smtClean="0"/>
              <a:t>W</a:t>
            </a:r>
            <a:r>
              <a:rPr lang="en-US" sz="1600" kern="0" dirty="0" smtClean="0"/>
              <a:t> with elements W(</a:t>
            </a:r>
            <a:r>
              <a:rPr lang="en-US" sz="1600" i="1" kern="0" dirty="0" err="1" smtClean="0"/>
              <a:t>i</a:t>
            </a:r>
            <a:r>
              <a:rPr lang="en-US" sz="1600" kern="0" baseline="-25000" dirty="0" err="1" smtClean="0"/>
              <a:t>STS</a:t>
            </a:r>
            <a:r>
              <a:rPr lang="en-US" sz="1600" kern="0" dirty="0" smtClean="0"/>
              <a:t>, </a:t>
            </a:r>
            <a:r>
              <a:rPr lang="en-US" sz="1600" i="1" kern="0" dirty="0" smtClean="0"/>
              <a:t>n</a:t>
            </a:r>
            <a:r>
              <a:rPr lang="en-US" sz="1600" kern="0" dirty="0" smtClean="0"/>
              <a:t>) defining the common phase shift per OFDM symbol creates pilots space-time coding:</a:t>
            </a:r>
            <a:endParaRPr lang="en-US" sz="1600" kern="0" dirty="0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107504" y="5229200"/>
            <a:ext cx="3492896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0" algn="just">
              <a:buNone/>
            </a:pPr>
            <a:r>
              <a:rPr lang="en-US" sz="1600" kern="0" dirty="0" smtClean="0"/>
              <a:t>This coding allows MIMO channel estimation and tracking.</a:t>
            </a:r>
            <a:endParaRPr lang="en-US" sz="1600" kern="0" dirty="0"/>
          </a:p>
        </p:txBody>
      </p:sp>
      <p:sp>
        <p:nvSpPr>
          <p:cNvPr id="1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5480900"/>
              </p:ext>
            </p:extLst>
          </p:nvPr>
        </p:nvGraphicFramePr>
        <p:xfrm>
          <a:off x="1135063" y="4445000"/>
          <a:ext cx="1436687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69" name="Equation" r:id="rId3" imgW="1104840" imgH="457200" progId="Equation.3">
                  <p:embed/>
                </p:oleObj>
              </mc:Choice>
              <mc:Fallback>
                <p:oleObj name="Equation" r:id="rId3" imgW="1104840" imgH="4572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5063" y="4445000"/>
                        <a:ext cx="1436687" cy="593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91880" y="3296718"/>
            <a:ext cx="5393096" cy="2810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37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Estimation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2400" cy="1087760"/>
          </a:xfrm>
        </p:spPr>
        <p:txBody>
          <a:bodyPr/>
          <a:lstStyle/>
          <a:p>
            <a:pPr algn="just"/>
            <a:r>
              <a:rPr lang="en-US" sz="2000" dirty="0" smtClean="0"/>
              <a:t>The received vector Y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for </a:t>
            </a:r>
            <a:r>
              <a:rPr lang="en-US" sz="2000" i="1" dirty="0" smtClean="0"/>
              <a:t>n</a:t>
            </a:r>
            <a:r>
              <a:rPr lang="en-US" sz="2000" dirty="0" smtClean="0"/>
              <a:t> = </a:t>
            </a:r>
            <a:r>
              <a:rPr lang="en-US" sz="2000" dirty="0" smtClean="0"/>
              <a:t>0 </a:t>
            </a:r>
            <a:r>
              <a:rPr lang="en-US" sz="2000" dirty="0" smtClean="0"/>
              <a:t>and Y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for </a:t>
            </a:r>
            <a:r>
              <a:rPr lang="en-US" sz="2000" i="1" dirty="0" smtClean="0"/>
              <a:t>n</a:t>
            </a:r>
            <a:r>
              <a:rPr lang="en-US" sz="2000" dirty="0" smtClean="0"/>
              <a:t> = </a:t>
            </a:r>
            <a:r>
              <a:rPr lang="en-US" sz="2000" dirty="0" smtClean="0"/>
              <a:t>1 </a:t>
            </a:r>
            <a:r>
              <a:rPr lang="en-US" sz="2000" dirty="0" smtClean="0"/>
              <a:t>for given subcarrier </a:t>
            </a:r>
            <a:r>
              <a:rPr lang="en-US" sz="2000" i="1" dirty="0" smtClean="0"/>
              <a:t>k</a:t>
            </a:r>
            <a:r>
              <a:rPr lang="en-US" sz="2000" dirty="0" smtClean="0"/>
              <a:t> = </a:t>
            </a:r>
            <a:r>
              <a:rPr lang="en-US" sz="2000" i="1" dirty="0" smtClean="0"/>
              <a:t>k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 can be concatenated into matrix Y = [Y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Y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] and written as follows: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6254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2051720" y="342048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6346463"/>
              </p:ext>
            </p:extLst>
          </p:nvPr>
        </p:nvGraphicFramePr>
        <p:xfrm>
          <a:off x="2446338" y="3505200"/>
          <a:ext cx="4327525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00" name="Equation" r:id="rId3" imgW="3327120" imgH="482400" progId="Equation.3">
                  <p:embed/>
                </p:oleObj>
              </mc:Choice>
              <mc:Fallback>
                <p:oleObj name="Equation" r:id="rId3" imgW="3327120" imgH="4824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6338" y="3505200"/>
                        <a:ext cx="4327525" cy="627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6730941"/>
              </p:ext>
            </p:extLst>
          </p:nvPr>
        </p:nvGraphicFramePr>
        <p:xfrm>
          <a:off x="2169795" y="2949394"/>
          <a:ext cx="4804410" cy="3136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01" name="Equation" r:id="rId5" imgW="3695700" imgH="241300" progId="Equation.3">
                  <p:embed/>
                </p:oleObj>
              </mc:Choice>
              <mc:Fallback>
                <p:oleObj name="Equation" r:id="rId5" imgW="3695700" imgH="2413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9795" y="2949394"/>
                        <a:ext cx="4804410" cy="3136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 bwMode="auto">
          <a:xfrm>
            <a:off x="683568" y="4149079"/>
            <a:ext cx="7772400" cy="2077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2000" kern="0" dirty="0" smtClean="0"/>
              <a:t>where:</a:t>
            </a:r>
          </a:p>
          <a:p>
            <a:pPr lvl="1" algn="just"/>
            <a:r>
              <a:rPr lang="en-US" sz="1600" b="1" kern="0" dirty="0" smtClean="0"/>
              <a:t>H</a:t>
            </a:r>
            <a:r>
              <a:rPr lang="en-US" sz="1600" b="1" kern="0" baseline="-25000" dirty="0" smtClean="0"/>
              <a:t>2x2</a:t>
            </a:r>
            <a:r>
              <a:rPr lang="en-US" sz="1600" kern="0" dirty="0" smtClean="0"/>
              <a:t> is a channel matrix, to be estimated, </a:t>
            </a:r>
            <a:r>
              <a:rPr lang="en-US" sz="1600" b="1" kern="0" dirty="0" smtClean="0"/>
              <a:t>P</a:t>
            </a:r>
            <a:r>
              <a:rPr lang="en-US" sz="1600" b="1" kern="0" baseline="-25000" dirty="0" smtClean="0"/>
              <a:t>2x2</a:t>
            </a:r>
            <a:r>
              <a:rPr lang="en-US" sz="1600" kern="0" dirty="0" smtClean="0"/>
              <a:t> is a pilot diagonal matrix, </a:t>
            </a:r>
            <a:r>
              <a:rPr lang="en-US" sz="1600" b="1" kern="0" dirty="0" smtClean="0"/>
              <a:t>W</a:t>
            </a:r>
            <a:r>
              <a:rPr lang="en-US" sz="1600" b="1" kern="0" baseline="-25000" dirty="0" smtClean="0"/>
              <a:t>2x2</a:t>
            </a:r>
            <a:r>
              <a:rPr lang="en-US" sz="1600" kern="0" dirty="0" smtClean="0"/>
              <a:t> is a space-time coding matrix, and </a:t>
            </a:r>
            <a:r>
              <a:rPr lang="en-US" sz="1600" b="1" kern="0" dirty="0" smtClean="0"/>
              <a:t>Z</a:t>
            </a:r>
            <a:r>
              <a:rPr lang="en-US" sz="1600" b="1" kern="0" baseline="-25000" dirty="0" smtClean="0"/>
              <a:t>2x2</a:t>
            </a:r>
            <a:r>
              <a:rPr lang="en-US" sz="1600" kern="0" dirty="0" smtClean="0"/>
              <a:t> is an AWGN matrix, similar to received vector it concatenates vectors [</a:t>
            </a:r>
            <a:r>
              <a:rPr lang="en-US" sz="1600" b="1" kern="0" dirty="0" smtClean="0"/>
              <a:t>Z</a:t>
            </a:r>
            <a:r>
              <a:rPr lang="en-US" sz="1600" b="1" kern="0" baseline="-25000" dirty="0" smtClean="0"/>
              <a:t>1</a:t>
            </a:r>
            <a:r>
              <a:rPr lang="en-US" sz="1600" kern="0" dirty="0" smtClean="0"/>
              <a:t>, </a:t>
            </a:r>
            <a:r>
              <a:rPr lang="en-US" sz="1600" b="1" kern="0" dirty="0" smtClean="0"/>
              <a:t>Z</a:t>
            </a:r>
            <a:r>
              <a:rPr lang="en-US" sz="1600" b="1" kern="0" baseline="-25000" dirty="0" smtClean="0"/>
              <a:t>2</a:t>
            </a:r>
            <a:r>
              <a:rPr lang="en-US" sz="1600" kern="0" dirty="0" smtClean="0"/>
              <a:t>] for </a:t>
            </a:r>
            <a:r>
              <a:rPr lang="en-US" sz="1600" i="1" kern="0" dirty="0" smtClean="0"/>
              <a:t>n</a:t>
            </a:r>
            <a:r>
              <a:rPr lang="en-US" sz="1600" kern="0" dirty="0" smtClean="0"/>
              <a:t> = </a:t>
            </a:r>
            <a:r>
              <a:rPr lang="en-US" sz="1600" kern="0" dirty="0" smtClean="0"/>
              <a:t>0 </a:t>
            </a:r>
            <a:r>
              <a:rPr lang="en-US" sz="1600" kern="0" dirty="0" smtClean="0"/>
              <a:t>and </a:t>
            </a:r>
            <a:r>
              <a:rPr lang="en-US" sz="1600" i="1" kern="0" dirty="0" smtClean="0"/>
              <a:t>n</a:t>
            </a:r>
            <a:r>
              <a:rPr lang="en-US" sz="1600" kern="0" dirty="0" smtClean="0"/>
              <a:t> = </a:t>
            </a:r>
            <a:r>
              <a:rPr lang="en-US" sz="1600" kern="0" dirty="0" smtClean="0"/>
              <a:t>1;</a:t>
            </a:r>
            <a:endParaRPr lang="en-US" sz="1600" kern="0" dirty="0" smtClean="0"/>
          </a:p>
          <a:p>
            <a:pPr algn="just"/>
            <a:r>
              <a:rPr lang="en-US" sz="2000" kern="0" dirty="0" smtClean="0"/>
              <a:t>The equation above assumes that channel is stationary during certain number of consecutive OFDM symbols.</a:t>
            </a:r>
          </a:p>
        </p:txBody>
      </p:sp>
    </p:spTree>
    <p:extLst>
      <p:ext uri="{BB962C8B-B14F-4D97-AF65-F5344CB8AC3E}">
        <p14:creationId xmlns:p14="http://schemas.microsoft.com/office/powerpoint/2010/main" val="1542095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</a:t>
            </a:r>
            <a:r>
              <a:rPr lang="en-US" dirty="0" smtClean="0"/>
              <a:t>Estimation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871736"/>
          </a:xfrm>
        </p:spPr>
        <p:txBody>
          <a:bodyPr/>
          <a:lstStyle/>
          <a:p>
            <a:pPr algn="just"/>
            <a:r>
              <a:rPr lang="en-US" sz="2000" dirty="0" smtClean="0"/>
              <a:t>To get channel estimation one needs to multiply Y</a:t>
            </a:r>
            <a:r>
              <a:rPr lang="en-US" sz="2000" baseline="-25000" dirty="0" smtClean="0"/>
              <a:t>2x2</a:t>
            </a:r>
            <a:r>
              <a:rPr lang="en-US" sz="2000" dirty="0" smtClean="0"/>
              <a:t> by (P</a:t>
            </a:r>
            <a:r>
              <a:rPr lang="en-US" sz="2000" baseline="-25000" dirty="0" smtClean="0"/>
              <a:t>2x2</a:t>
            </a:r>
            <a:r>
              <a:rPr lang="en-US" sz="2000" dirty="0" smtClean="0"/>
              <a:t>*W</a:t>
            </a:r>
            <a:r>
              <a:rPr lang="en-US" sz="2000" baseline="-25000" dirty="0" smtClean="0"/>
              <a:t>2x2</a:t>
            </a:r>
            <a:r>
              <a:rPr lang="en-US" sz="2000" dirty="0" smtClean="0"/>
              <a:t>)</a:t>
            </a:r>
            <a:r>
              <a:rPr lang="en-US" sz="2000" baseline="30000" dirty="0" smtClean="0"/>
              <a:t>-1</a:t>
            </a:r>
            <a:r>
              <a:rPr lang="en-US" sz="2000" dirty="0" smtClean="0"/>
              <a:t> at the right side as follows: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662346"/>
              </p:ext>
            </p:extLst>
          </p:nvPr>
        </p:nvGraphicFramePr>
        <p:xfrm>
          <a:off x="2533015" y="2831564"/>
          <a:ext cx="4077970" cy="12217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14" name="Equation" r:id="rId3" imgW="3136900" imgH="939800" progId="Equation.3">
                  <p:embed/>
                </p:oleObj>
              </mc:Choice>
              <mc:Fallback>
                <p:oleObj name="Equation" r:id="rId3" imgW="3136900" imgH="939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3015" y="2831564"/>
                        <a:ext cx="4077970" cy="12217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83568" y="4213448"/>
            <a:ext cx="7772400" cy="509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2000" kern="0" dirty="0" smtClean="0"/>
              <a:t>The inverse matrix </a:t>
            </a:r>
            <a:r>
              <a:rPr lang="en-US" sz="2000" dirty="0"/>
              <a:t>(P</a:t>
            </a:r>
            <a:r>
              <a:rPr lang="en-US" sz="2000" baseline="-25000" dirty="0"/>
              <a:t>2x2</a:t>
            </a:r>
            <a:r>
              <a:rPr lang="en-US" sz="2000" dirty="0"/>
              <a:t>*W</a:t>
            </a:r>
            <a:r>
              <a:rPr lang="en-US" sz="2000" baseline="-25000" dirty="0"/>
              <a:t>2x2</a:t>
            </a:r>
            <a:r>
              <a:rPr lang="en-US" sz="2000" dirty="0"/>
              <a:t>)</a:t>
            </a:r>
            <a:r>
              <a:rPr lang="en-US" sz="2000" baseline="30000" dirty="0"/>
              <a:t>-1</a:t>
            </a:r>
            <a:r>
              <a:rPr lang="en-US" sz="2000" dirty="0"/>
              <a:t> </a:t>
            </a:r>
            <a:r>
              <a:rPr lang="en-US" sz="2000" dirty="0" smtClean="0"/>
              <a:t>can be simply found as follows:</a:t>
            </a:r>
            <a:endParaRPr lang="en-US" sz="2000" kern="0" dirty="0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3312091"/>
              </p:ext>
            </p:extLst>
          </p:nvPr>
        </p:nvGraphicFramePr>
        <p:xfrm>
          <a:off x="1556703" y="4924766"/>
          <a:ext cx="3318510" cy="396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15" name="Equation" r:id="rId5" imgW="2552700" imgH="304800" progId="Equation.3">
                  <p:embed/>
                </p:oleObj>
              </mc:Choice>
              <mc:Fallback>
                <p:oleObj name="Equation" r:id="rId5" imgW="2552700" imgH="3048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6703" y="4924766"/>
                        <a:ext cx="3318510" cy="3962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9379456"/>
              </p:ext>
            </p:extLst>
          </p:nvPr>
        </p:nvGraphicFramePr>
        <p:xfrm>
          <a:off x="5292080" y="4820091"/>
          <a:ext cx="2311400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16" name="Equation" r:id="rId7" imgW="1777680" imgH="457200" progId="Equation.3">
                  <p:embed/>
                </p:oleObj>
              </mc:Choice>
              <mc:Fallback>
                <p:oleObj name="Equation" r:id="rId7" imgW="1777680" imgH="4572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4820091"/>
                        <a:ext cx="2311400" cy="593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5252643"/>
              </p:ext>
            </p:extLst>
          </p:nvPr>
        </p:nvGraphicFramePr>
        <p:xfrm>
          <a:off x="3430147" y="5622018"/>
          <a:ext cx="2359906" cy="3960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17" name="Equation" r:id="rId9" imgW="1815312" imgH="304668" progId="Equation.3">
                  <p:embed/>
                </p:oleObj>
              </mc:Choice>
              <mc:Fallback>
                <p:oleObj name="Equation" r:id="rId9" imgW="1815312" imgH="304668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0147" y="5622018"/>
                        <a:ext cx="2359906" cy="3960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7265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Tracking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65176"/>
            <a:ext cx="7772400" cy="2095872"/>
          </a:xfrm>
        </p:spPr>
        <p:txBody>
          <a:bodyPr/>
          <a:lstStyle/>
          <a:p>
            <a:pPr algn="just"/>
            <a:r>
              <a:rPr lang="en-US" sz="2000" dirty="0"/>
              <a:t>The channel matrix update (tracking) can be performed for each consecutive OFDM symbol.</a:t>
            </a:r>
          </a:p>
          <a:p>
            <a:pPr algn="just"/>
            <a:r>
              <a:rPr lang="en-US" sz="2000" dirty="0"/>
              <a:t>“Sliding window” covers two consecutive OFDM symbols (</a:t>
            </a:r>
            <a:r>
              <a:rPr lang="en-US" sz="2000" i="1" dirty="0"/>
              <a:t>n</a:t>
            </a:r>
            <a:r>
              <a:rPr lang="en-US" sz="2000" dirty="0"/>
              <a:t>-1, </a:t>
            </a:r>
            <a:r>
              <a:rPr lang="en-US" sz="2000" i="1" dirty="0"/>
              <a:t>n</a:t>
            </a:r>
            <a:r>
              <a:rPr lang="en-US" sz="2000" dirty="0"/>
              <a:t>), new with index (</a:t>
            </a:r>
            <a:r>
              <a:rPr lang="en-US" sz="2000" i="1" dirty="0"/>
              <a:t>n</a:t>
            </a:r>
            <a:r>
              <a:rPr lang="en-US" sz="2000" dirty="0"/>
              <a:t>+1) comes in to the window and (</a:t>
            </a:r>
            <a:r>
              <a:rPr lang="en-US" sz="2000" i="1" dirty="0"/>
              <a:t>n</a:t>
            </a:r>
            <a:r>
              <a:rPr lang="en-US" sz="2000" dirty="0"/>
              <a:t>-1) comes out from the window.</a:t>
            </a:r>
          </a:p>
          <a:p>
            <a:pPr algn="just"/>
            <a:r>
              <a:rPr lang="en-US" sz="2000" dirty="0" smtClean="0"/>
              <a:t>Figure below illustrates moving of “sliding window” example.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3910129"/>
            <a:ext cx="5753137" cy="2621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39360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14851</TotalTime>
  <Words>1326</Words>
  <Application>Microsoft Office PowerPoint</Application>
  <PresentationFormat>On-screen Show (4:3)</PresentationFormat>
  <Paragraphs>135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Times New Roman</vt:lpstr>
      <vt:lpstr>802-11-Submission</vt:lpstr>
      <vt:lpstr>Document</vt:lpstr>
      <vt:lpstr>Equation</vt:lpstr>
      <vt:lpstr>Microsoft Equation 3.0</vt:lpstr>
      <vt:lpstr>OFDM Pilots Definition in 11ay</vt:lpstr>
      <vt:lpstr>Introduction</vt:lpstr>
      <vt:lpstr>Purpose of Pilots</vt:lpstr>
      <vt:lpstr>Pilots Definition in 11ad</vt:lpstr>
      <vt:lpstr>Pilots Definition in 11ay</vt:lpstr>
      <vt:lpstr>Example of MIMO with NSTS = 2</vt:lpstr>
      <vt:lpstr>Channel Estimation</vt:lpstr>
      <vt:lpstr>Channel Estimation (Cont’d)</vt:lpstr>
      <vt:lpstr>Channel Tracking</vt:lpstr>
      <vt:lpstr>Pilot Sequence Definition</vt:lpstr>
      <vt:lpstr>Pilot Sequence Definition (Cont’d)</vt:lpstr>
      <vt:lpstr>Conclusions</vt:lpstr>
      <vt:lpstr>SP/M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Verification of IEEE 802.11ad Channel Model for Enterprise Cubical Environment</dc:title>
  <dc:creator>Lomayev, Artyom</dc:creator>
  <cp:keywords>CTPClassification=CTP_IC:VisualMarkings=</cp:keywords>
  <cp:lastModifiedBy>Lomayev, Artyom</cp:lastModifiedBy>
  <cp:revision>9644</cp:revision>
  <cp:lastPrinted>1998-02-10T13:28:06Z</cp:lastPrinted>
  <dcterms:created xsi:type="dcterms:W3CDTF">2015-03-24T14:22:58Z</dcterms:created>
  <dcterms:modified xsi:type="dcterms:W3CDTF">2017-05-02T12:49:59Z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2016-03-09 11:17:48Z</vt:lpwstr>
  </property>
  <property fmtid="{D5CDD505-2E9C-101B-9397-08002B2CF9AE}" pid="5" name="CTPClassification">
    <vt:lpwstr>CTP_IC</vt:lpwstr>
  </property>
</Properties>
</file>