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9" r:id="rId3"/>
    <p:sldId id="430" r:id="rId4"/>
    <p:sldId id="451" r:id="rId5"/>
    <p:sldId id="452" r:id="rId6"/>
    <p:sldId id="454" r:id="rId7"/>
    <p:sldId id="455" r:id="rId8"/>
    <p:sldId id="457" r:id="rId9"/>
    <p:sldId id="456" r:id="rId10"/>
    <p:sldId id="461" r:id="rId11"/>
    <p:sldId id="463" r:id="rId12"/>
    <p:sldId id="464" r:id="rId13"/>
    <p:sldId id="465" r:id="rId14"/>
    <p:sldId id="429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Page </a:t>
            </a:r>
            <a:fld id="{5141B13C-4ED3-422C-AA6B-C10F79265DEC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50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802.11-17/0627r0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OFDM Pilots Definition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2017-05-01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036736"/>
              </p:ext>
            </p:extLst>
          </p:nvPr>
        </p:nvGraphicFramePr>
        <p:xfrm>
          <a:off x="498475" y="3749675"/>
          <a:ext cx="7999413" cy="290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9" name="Document" r:id="rId5" imgW="8450443" imgH="3079466" progId="Word.Document.8">
                  <p:embed/>
                </p:oleObj>
              </mc:Choice>
              <mc:Fallback>
                <p:oleObj name="Document" r:id="rId5" imgW="8450443" imgH="30794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749675"/>
                        <a:ext cx="7999413" cy="290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Sequence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1546977"/>
          </a:xfrm>
        </p:spPr>
        <p:txBody>
          <a:bodyPr/>
          <a:lstStyle/>
          <a:p>
            <a:pPr algn="just"/>
            <a:r>
              <a:rPr lang="en-US" sz="2000" dirty="0" smtClean="0"/>
              <a:t>The pilot sequence </a:t>
            </a:r>
            <a:r>
              <a:rPr lang="en-GB" sz="2000" i="1" dirty="0" smtClean="0"/>
              <a:t>P</a:t>
            </a:r>
            <a:r>
              <a:rPr lang="en-GB" sz="2000" i="1" baseline="-25000" dirty="0" smtClean="0"/>
              <a:t>NSP</a:t>
            </a:r>
            <a:r>
              <a:rPr lang="en-GB" sz="2000" dirty="0" smtClean="0"/>
              <a:t>(</a:t>
            </a:r>
            <a:r>
              <a:rPr lang="en-GB" sz="2000" i="1" dirty="0" err="1" smtClean="0"/>
              <a:t>i</a:t>
            </a:r>
            <a:r>
              <a:rPr lang="en-GB" sz="2000" i="1" baseline="-25000" dirty="0" err="1" smtClean="0"/>
              <a:t>STS</a:t>
            </a:r>
            <a:r>
              <a:rPr lang="en-GB" sz="2000" i="1" dirty="0" smtClean="0"/>
              <a:t>, :</a:t>
            </a:r>
            <a:r>
              <a:rPr lang="en-GB" sz="2000" dirty="0" smtClean="0"/>
              <a:t>) </a:t>
            </a:r>
            <a:r>
              <a:rPr lang="en-GB" sz="2000" dirty="0"/>
              <a:t>for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SP</a:t>
            </a:r>
            <a:r>
              <a:rPr lang="en-GB" sz="2000" dirty="0" smtClean="0"/>
              <a:t> = 16 and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CB</a:t>
            </a:r>
            <a:r>
              <a:rPr lang="en-GB" sz="2000" dirty="0" smtClean="0"/>
              <a:t> = 1 is defined in Table 1 below. All sequences are mutually orthogonal.</a:t>
            </a:r>
          </a:p>
          <a:p>
            <a:pPr algn="just"/>
            <a:r>
              <a:rPr lang="en-US" sz="2000" dirty="0" smtClean="0"/>
              <a:t>The sequences </a:t>
            </a:r>
            <a:r>
              <a:rPr lang="en-GB" sz="2000" i="1" dirty="0"/>
              <a:t>P</a:t>
            </a:r>
            <a:r>
              <a:rPr lang="en-GB" sz="2000" i="1" baseline="-25000" dirty="0"/>
              <a:t>NSP</a:t>
            </a:r>
            <a:r>
              <a:rPr lang="en-GB" sz="2000" dirty="0"/>
              <a:t>(</a:t>
            </a:r>
            <a:r>
              <a:rPr lang="en-GB" sz="2000" i="1" dirty="0" err="1"/>
              <a:t>i</a:t>
            </a:r>
            <a:r>
              <a:rPr lang="en-GB" sz="2000" i="1" baseline="-25000" dirty="0" err="1"/>
              <a:t>STS</a:t>
            </a:r>
            <a:r>
              <a:rPr lang="en-GB" sz="2000" i="1" dirty="0"/>
              <a:t>, :</a:t>
            </a:r>
            <a:r>
              <a:rPr lang="en-GB" sz="2000" dirty="0"/>
              <a:t>) for </a:t>
            </a:r>
            <a:r>
              <a:rPr lang="en-GB" sz="2000" i="1" dirty="0" smtClean="0"/>
              <a:t>N</a:t>
            </a:r>
            <a:r>
              <a:rPr lang="en-GB" sz="2000" i="1" baseline="-25000" dirty="0" smtClean="0"/>
              <a:t>CB</a:t>
            </a:r>
            <a:r>
              <a:rPr lang="en-GB" sz="2000" dirty="0" smtClean="0"/>
              <a:t> &gt; 1, can be defined as orthogonal sequences composed of ±1 elements.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82787"/>
              </p:ext>
            </p:extLst>
          </p:nvPr>
        </p:nvGraphicFramePr>
        <p:xfrm>
          <a:off x="1004119" y="3994031"/>
          <a:ext cx="7073081" cy="2292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3498"/>
                <a:gridCol w="6159583"/>
              </a:tblGrid>
              <a:tr h="4151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 err="1">
                          <a:effectLst/>
                        </a:rPr>
                        <a:t>i</a:t>
                      </a:r>
                      <a:r>
                        <a:rPr lang="en-GB" sz="1600" baseline="-25000" dirty="0" err="1">
                          <a:effectLst/>
                        </a:rPr>
                        <a:t>STS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i="1" dirty="0" smtClean="0">
                          <a:effectLst/>
                        </a:rPr>
                        <a:t>P</a:t>
                      </a:r>
                      <a:r>
                        <a:rPr lang="en-GB" sz="1600" i="1" baseline="-25000" dirty="0" smtClean="0">
                          <a:effectLst/>
                        </a:rPr>
                        <a:t>16</a:t>
                      </a:r>
                      <a:r>
                        <a:rPr lang="en-GB" sz="1600" dirty="0" smtClean="0"/>
                        <a:t>(</a:t>
                      </a:r>
                      <a:r>
                        <a:rPr lang="en-GB" sz="1600" i="1" dirty="0" err="1" smtClean="0"/>
                        <a:t>i</a:t>
                      </a:r>
                      <a:r>
                        <a:rPr lang="en-GB" sz="1600" i="1" baseline="-25000" dirty="0" err="1" smtClean="0"/>
                        <a:t>STS</a:t>
                      </a:r>
                      <a:r>
                        <a:rPr lang="en-GB" sz="1600" i="1" dirty="0" smtClean="0"/>
                        <a:t>, :</a:t>
                      </a:r>
                      <a:r>
                        <a:rPr lang="en-GB" sz="1600" dirty="0" smtClean="0"/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+1 -1 +1 +1 -1 +1 +1 +1 +1 -1 -1 -1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i="1" baseline="30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[-1 -1 -1 +1 -1 -1 +1 -1 +1 +1 +1 -1 -1 -1 +1 -1</a:t>
                      </a:r>
                      <a:r>
                        <a:rPr lang="en-GB" sz="1200" dirty="0" smtClean="0">
                          <a:effectLst/>
                        </a:rPr>
                        <a:t>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[-1 -1 -1 +1 +1 +1 -1 +1 -1 -1 -1 +1 -1 -1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+1 -1 -1 -1 +1 -1 -1 -1 -1 +1 -1 -1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+1 -1 -1 -1 -1 +1 -1 -1 +1 -1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+1 -1 +1 +1 +1 +1 -1 -1 -1 +1 -1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[+1 +1 -1 +1 -1 -1 -1 +1 +1 +1 -1 +1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4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8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[-1 -1 +1 -1 +1 +1 +1 -1 +1 +1 -1 +1 +1 +1 +1 -</a:t>
                      </a:r>
                      <a:r>
                        <a:rPr lang="en-GB" sz="1200" dirty="0" smtClean="0">
                          <a:effectLst/>
                        </a:rPr>
                        <a:t>1]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971600" y="3717032"/>
            <a:ext cx="60613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</a:t>
            </a:r>
            <a:r>
              <a:rPr lang="en-US" b="1" dirty="0"/>
              <a:t>Pilot </a:t>
            </a:r>
            <a:r>
              <a:rPr lang="en-US" b="1" dirty="0" smtClean="0"/>
              <a:t>sequences </a:t>
            </a:r>
            <a:r>
              <a:rPr lang="en-US" b="1" i="1" dirty="0" smtClean="0"/>
              <a:t>P</a:t>
            </a:r>
            <a:r>
              <a:rPr lang="en-US" b="1" i="1" baseline="-25000" dirty="0" smtClean="0"/>
              <a:t>16</a:t>
            </a:r>
            <a:r>
              <a:rPr lang="en-GB" b="1" dirty="0"/>
              <a:t>(</a:t>
            </a:r>
            <a:r>
              <a:rPr lang="en-GB" b="1" i="1" dirty="0" err="1"/>
              <a:t>i</a:t>
            </a:r>
            <a:r>
              <a:rPr lang="en-GB" b="1" i="1" baseline="-25000" dirty="0" err="1"/>
              <a:t>STS</a:t>
            </a:r>
            <a:r>
              <a:rPr lang="en-GB" b="1" i="1" dirty="0"/>
              <a:t>, </a:t>
            </a:r>
            <a:r>
              <a:rPr lang="en-GB" b="1" i="1" dirty="0" smtClean="0"/>
              <a:t>:</a:t>
            </a:r>
            <a:r>
              <a:rPr lang="en-GB" b="1" dirty="0" smtClean="0"/>
              <a:t>)</a:t>
            </a:r>
            <a:r>
              <a:rPr lang="en-US" b="1" dirty="0" smtClean="0"/>
              <a:t> definition for </a:t>
            </a:r>
            <a:r>
              <a:rPr lang="en-US" b="1" i="1" dirty="0" smtClean="0"/>
              <a:t>N</a:t>
            </a:r>
            <a:r>
              <a:rPr lang="en-US" b="1" i="1" baseline="-25000" dirty="0" smtClean="0"/>
              <a:t>CB</a:t>
            </a:r>
            <a:r>
              <a:rPr lang="en-US" b="1" dirty="0" smtClean="0"/>
              <a:t> = 1.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9175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Pilot Sequence Definition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11696"/>
          </a:xfrm>
        </p:spPr>
        <p:txBody>
          <a:bodyPr/>
          <a:lstStyle/>
          <a:p>
            <a:pPr algn="just"/>
            <a:r>
              <a:rPr lang="en-US" sz="2000" dirty="0" smtClean="0"/>
              <a:t>The deterministic component of common phase shift </a:t>
            </a:r>
            <a:r>
              <a:rPr lang="en-GB" sz="2000" dirty="0"/>
              <a:t>W(</a:t>
            </a:r>
            <a:r>
              <a:rPr lang="en-GB" sz="2000" i="1" dirty="0" err="1"/>
              <a:t>i</a:t>
            </a:r>
            <a:r>
              <a:rPr lang="en-GB" sz="2000" i="1" baseline="-25000" dirty="0" err="1"/>
              <a:t>STS</a:t>
            </a:r>
            <a:r>
              <a:rPr lang="en-GB" sz="2000" dirty="0"/>
              <a:t>, </a:t>
            </a:r>
            <a:r>
              <a:rPr lang="en-GB" sz="2000" i="1" dirty="0"/>
              <a:t>n</a:t>
            </a:r>
            <a:r>
              <a:rPr lang="en-GB" sz="2000" dirty="0"/>
              <a:t>) is defined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452916"/>
              </p:ext>
            </p:extLst>
          </p:nvPr>
        </p:nvGraphicFramePr>
        <p:xfrm>
          <a:off x="1484630" y="2780928"/>
          <a:ext cx="6174740" cy="62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2" name="Equation" r:id="rId3" imgW="4749800" imgH="482600" progId="Equation.3">
                  <p:embed/>
                </p:oleObj>
              </mc:Choice>
              <mc:Fallback>
                <p:oleObj name="Equation" r:id="rId3" imgW="4749800" imgH="482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630" y="2780928"/>
                        <a:ext cx="6174740" cy="627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4794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3521923"/>
            <a:ext cx="7772400" cy="1184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This defines square matrix W of size </a:t>
            </a:r>
            <a:r>
              <a:rPr lang="en-US" sz="2000" i="1" kern="0" dirty="0" smtClean="0"/>
              <a:t>N</a:t>
            </a:r>
            <a:r>
              <a:rPr lang="en-US" sz="2000" kern="0" baseline="-25000" dirty="0" smtClean="0"/>
              <a:t>STS</a:t>
            </a:r>
            <a:r>
              <a:rPr lang="en-US" sz="2000" kern="0" dirty="0" smtClean="0"/>
              <a:t>. The inverse matrix, required for MIMO channel estimation can be simply defined as follows:</a:t>
            </a:r>
            <a:endParaRPr lang="en-US" sz="2000" kern="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50044"/>
              </p:ext>
            </p:extLst>
          </p:nvPr>
        </p:nvGraphicFramePr>
        <p:xfrm>
          <a:off x="3279775" y="4295775"/>
          <a:ext cx="26606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3" name="Equation" r:id="rId5" imgW="2044440" imgH="431640" progId="Equation.3">
                  <p:embed/>
                </p:oleObj>
              </mc:Choice>
              <mc:Fallback>
                <p:oleObj name="Equation" r:id="rId5" imgW="2044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295775"/>
                        <a:ext cx="266065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11560" y="5013176"/>
            <a:ext cx="77724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Note, that during channel update (tracking) computation, one does not need to make full matrix multiplication.</a:t>
            </a:r>
          </a:p>
          <a:p>
            <a:pPr algn="just"/>
            <a:r>
              <a:rPr lang="en-US" sz="2000" kern="0" dirty="0" smtClean="0"/>
              <a:t>Instead, one needs to remove and add some vector products to the channel matrix estimation.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885760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the design of pilot sequences for OFDM PHY in case of SISO/MIMO PPDU transmission over a 2.16 GHz channel.</a:t>
            </a:r>
          </a:p>
          <a:p>
            <a:pPr algn="just"/>
            <a:r>
              <a:rPr lang="en-US" dirty="0" smtClean="0"/>
              <a:t>The proposed design can be simply extended to support N</a:t>
            </a:r>
            <a:r>
              <a:rPr lang="en-US" baseline="-25000" dirty="0" smtClean="0"/>
              <a:t>CB</a:t>
            </a:r>
            <a:r>
              <a:rPr lang="en-US" dirty="0" smtClean="0"/>
              <a:t> &gt; 1 PPDU transmission.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108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Do you agree:</a:t>
            </a:r>
          </a:p>
          <a:p>
            <a:pPr lvl="1" algn="just"/>
            <a:r>
              <a:rPr lang="en-US" dirty="0" smtClean="0"/>
              <a:t>to </a:t>
            </a:r>
            <a:r>
              <a:rPr lang="en-US" dirty="0"/>
              <a:t>define </a:t>
            </a:r>
            <a:r>
              <a:rPr lang="en-US" dirty="0" smtClean="0"/>
              <a:t>OFDM pilots as described in </a:t>
            </a:r>
            <a:r>
              <a:rPr lang="en-US" dirty="0"/>
              <a:t>(11-17-0628-00-00ay 30 6 1 Pilot Sequences)?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785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IEEE802.11-2016</a:t>
            </a:r>
          </a:p>
          <a:p>
            <a:r>
              <a:rPr lang="en-US" dirty="0"/>
              <a:t>11-17-0597-00-00ay 30 6 1 OFDM Signal Parameters</a:t>
            </a:r>
          </a:p>
          <a:p>
            <a:r>
              <a:rPr lang="en-US" dirty="0" smtClean="0"/>
              <a:t>P802.11ay_D0.3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44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proposes frequency domain pilots definition for EDMG OFDM PHY in 11ay.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06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Pilots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Pilots are intended for the following purposes:</a:t>
            </a:r>
          </a:p>
          <a:p>
            <a:pPr lvl="1"/>
            <a:r>
              <a:rPr lang="en-US" dirty="0" smtClean="0"/>
              <a:t>Channel estimation and tracking;</a:t>
            </a:r>
          </a:p>
          <a:p>
            <a:pPr lvl="1"/>
            <a:r>
              <a:rPr lang="en-US" dirty="0" smtClean="0"/>
              <a:t>Common phase error (CPE) estimation;</a:t>
            </a:r>
          </a:p>
          <a:p>
            <a:pPr lvl="1"/>
            <a:r>
              <a:rPr lang="en-US" dirty="0" smtClean="0"/>
              <a:t>Phase noise (PN) estimation;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41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Definition in 11ad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IEEE 802.11ad std. defines 16 pilots uniformly distributed over the OFDM signal spectrum with equidistant step of 20 subcarriers.</a:t>
            </a:r>
          </a:p>
          <a:p>
            <a:pPr algn="just"/>
            <a:r>
              <a:rPr lang="en-US" sz="2000" dirty="0" smtClean="0"/>
              <a:t>The pilot sequence </a:t>
            </a:r>
            <a:r>
              <a:rPr lang="en-US" sz="2000" i="1" dirty="0" smtClean="0"/>
              <a:t>P</a:t>
            </a:r>
            <a:r>
              <a:rPr lang="en-US" sz="2000" dirty="0" smtClean="0"/>
              <a:t> depends on the </a:t>
            </a:r>
            <a:r>
              <a:rPr lang="en-US" sz="2000" i="1" dirty="0" smtClean="0"/>
              <a:t>k</a:t>
            </a:r>
            <a:r>
              <a:rPr lang="en-US" sz="2000" dirty="0" smtClean="0"/>
              <a:t>-</a:t>
            </a:r>
            <a:r>
              <a:rPr lang="en-US" sz="2000" dirty="0" err="1" smtClean="0"/>
              <a:t>th</a:t>
            </a:r>
            <a:r>
              <a:rPr lang="en-US" sz="2000" dirty="0" smtClean="0"/>
              <a:t> subcarrier index and </a:t>
            </a:r>
            <a:r>
              <a:rPr lang="en-US" sz="2000" i="1" dirty="0" smtClean="0"/>
              <a:t>n</a:t>
            </a:r>
            <a:r>
              <a:rPr lang="en-US" sz="2000" dirty="0" smtClean="0"/>
              <a:t>-</a:t>
            </a:r>
            <a:r>
              <a:rPr lang="en-US" sz="2000" dirty="0" err="1" smtClean="0"/>
              <a:t>th</a:t>
            </a:r>
            <a:r>
              <a:rPr lang="en-US" sz="2000" dirty="0" smtClean="0"/>
              <a:t> OFDM symbol number.</a:t>
            </a:r>
            <a:endParaRPr lang="en-US" sz="2000" dirty="0"/>
          </a:p>
          <a:p>
            <a:pPr algn="just"/>
            <a:r>
              <a:rPr lang="en-US" sz="2000" dirty="0" smtClean="0"/>
              <a:t>The pilot sequence is defined as follows, [1]: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n, k</a:t>
            </a:r>
            <a:r>
              <a:rPr lang="en-US" sz="1600" dirty="0" smtClean="0"/>
              <a:t>) = W(</a:t>
            </a:r>
            <a:r>
              <a:rPr lang="en-US" sz="1600" i="1" dirty="0" smtClean="0"/>
              <a:t>n</a:t>
            </a:r>
            <a:r>
              <a:rPr lang="en-US" sz="1600" dirty="0" smtClean="0"/>
              <a:t>) * </a:t>
            </a:r>
            <a:r>
              <a:rPr lang="en-US" sz="1600" i="1" dirty="0"/>
              <a:t>P</a:t>
            </a:r>
            <a:r>
              <a:rPr lang="en-US" sz="1600" baseline="-25000" dirty="0"/>
              <a:t>16</a:t>
            </a:r>
            <a:r>
              <a:rPr lang="en-US" sz="1600" dirty="0"/>
              <a:t>(</a:t>
            </a:r>
            <a:r>
              <a:rPr lang="en-US" sz="1600" i="1" dirty="0"/>
              <a:t>k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/>
              <a:t>w</a:t>
            </a:r>
            <a:r>
              <a:rPr lang="en-US" sz="1600" dirty="0" smtClean="0"/>
              <a:t>here:</a:t>
            </a:r>
          </a:p>
          <a:p>
            <a:pPr lvl="2" algn="just"/>
            <a:r>
              <a:rPr lang="en-US" sz="1400" i="1" dirty="0" smtClean="0"/>
              <a:t>P</a:t>
            </a:r>
            <a:r>
              <a:rPr lang="en-US" sz="1400" baseline="-25000" dirty="0" smtClean="0"/>
              <a:t>16</a:t>
            </a:r>
            <a:r>
              <a:rPr lang="en-US" sz="1400" dirty="0" smtClean="0"/>
              <a:t> </a:t>
            </a:r>
            <a:r>
              <a:rPr lang="en-US" sz="1400" dirty="0"/>
              <a:t>= [–1, </a:t>
            </a:r>
            <a:r>
              <a:rPr lang="en-US" sz="1400" dirty="0" smtClean="0"/>
              <a:t>+1</a:t>
            </a:r>
            <a:r>
              <a:rPr lang="en-US" sz="1400" dirty="0"/>
              <a:t>, –1, </a:t>
            </a:r>
            <a:r>
              <a:rPr lang="en-US" sz="1400" dirty="0" smtClean="0"/>
              <a:t>+1</a:t>
            </a:r>
            <a:r>
              <a:rPr lang="en-US" sz="1400" dirty="0"/>
              <a:t>, </a:t>
            </a:r>
            <a:r>
              <a:rPr lang="en-US" sz="1400" dirty="0" smtClean="0"/>
              <a:t>+1</a:t>
            </a:r>
            <a:r>
              <a:rPr lang="en-US" sz="1400" dirty="0"/>
              <a:t>, –1, –1, –1, –1, –1,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</a:t>
            </a:r>
            <a:r>
              <a:rPr lang="en-US" sz="1400" dirty="0"/>
              <a:t>, –1, + </a:t>
            </a:r>
            <a:r>
              <a:rPr lang="en-US" sz="1400" dirty="0" smtClean="0"/>
              <a:t>1</a:t>
            </a:r>
            <a:r>
              <a:rPr lang="en-US" sz="1400" dirty="0"/>
              <a:t>, + </a:t>
            </a:r>
            <a:r>
              <a:rPr lang="en-US" sz="1400" dirty="0" smtClean="0"/>
              <a:t>1];</a:t>
            </a:r>
          </a:p>
          <a:p>
            <a:pPr lvl="2" algn="just"/>
            <a:r>
              <a:rPr lang="en-US" sz="1400" dirty="0" smtClean="0"/>
              <a:t>W(</a:t>
            </a:r>
            <a:r>
              <a:rPr lang="en-US" sz="1400" i="1" dirty="0" smtClean="0"/>
              <a:t>n</a:t>
            </a:r>
            <a:r>
              <a:rPr lang="en-US" sz="1400" dirty="0" smtClean="0"/>
              <a:t>) = 2*p(</a:t>
            </a:r>
            <a:r>
              <a:rPr lang="en-US" sz="1400" i="1" dirty="0" smtClean="0"/>
              <a:t>n</a:t>
            </a:r>
            <a:r>
              <a:rPr lang="en-US" sz="1400" dirty="0" smtClean="0"/>
              <a:t>)-1, p(</a:t>
            </a:r>
            <a:r>
              <a:rPr lang="en-US" sz="1400" i="1" dirty="0" smtClean="0"/>
              <a:t>n</a:t>
            </a:r>
            <a:r>
              <a:rPr lang="en-US" sz="1400" dirty="0" smtClean="0"/>
              <a:t>) defines a bit coming from the scrambler, initialized to all ones at first OFDM symbol;</a:t>
            </a:r>
          </a:p>
          <a:p>
            <a:pPr lvl="2" algn="just"/>
            <a:r>
              <a:rPr lang="en-US" sz="1400" dirty="0" smtClean="0"/>
              <a:t>Alternatively W(</a:t>
            </a:r>
            <a:r>
              <a:rPr lang="en-US" sz="1400" i="1" dirty="0" smtClean="0"/>
              <a:t>n</a:t>
            </a:r>
            <a:r>
              <a:rPr lang="en-US" sz="1400" dirty="0" smtClean="0"/>
              <a:t>) can be defined equal to the exponent: W(</a:t>
            </a:r>
            <a:r>
              <a:rPr lang="en-US" sz="1400" i="1" dirty="0" smtClean="0"/>
              <a:t>n</a:t>
            </a:r>
            <a:r>
              <a:rPr lang="en-US" sz="1400" dirty="0" smtClean="0"/>
              <a:t>) = -</a:t>
            </a:r>
            <a:r>
              <a:rPr lang="en-US" sz="1400" dirty="0" err="1" smtClean="0"/>
              <a:t>exp</a:t>
            </a:r>
            <a:r>
              <a:rPr lang="en-US" sz="1400" dirty="0" smtClean="0"/>
              <a:t>(-j*</a:t>
            </a:r>
            <a:r>
              <a:rPr lang="el-GR" sz="1400" dirty="0" smtClean="0"/>
              <a:t>π</a:t>
            </a:r>
            <a:r>
              <a:rPr lang="en-US" sz="1400" dirty="0" smtClean="0"/>
              <a:t>*p(</a:t>
            </a:r>
            <a:r>
              <a:rPr lang="en-US" sz="1400" i="1" dirty="0" smtClean="0"/>
              <a:t>n</a:t>
            </a:r>
            <a:r>
              <a:rPr lang="en-US" sz="1400" dirty="0" smtClean="0"/>
              <a:t>));</a:t>
            </a:r>
          </a:p>
          <a:p>
            <a:pPr lvl="1" algn="just"/>
            <a:r>
              <a:rPr lang="en-US" sz="1600" dirty="0" smtClean="0"/>
              <a:t>Pilot tones have fixed locations with indexes </a:t>
            </a:r>
            <a:r>
              <a:rPr lang="en-US" sz="1600" dirty="0" err="1" smtClean="0"/>
              <a:t>p_idx</a:t>
            </a:r>
            <a:r>
              <a:rPr lang="en-US" sz="1600" dirty="0" smtClean="0"/>
              <a:t> = [-150:20:150];</a:t>
            </a:r>
          </a:p>
          <a:p>
            <a:pPr lvl="1" algn="just"/>
            <a:r>
              <a:rPr lang="en-US" sz="1600" dirty="0" smtClean="0"/>
              <a:t>Hence, pilot sequence is kept unchanged over the OFDM symbols except of the common phase defined by W(</a:t>
            </a:r>
            <a:r>
              <a:rPr lang="en-US" sz="1600" i="1" dirty="0" smtClean="0"/>
              <a:t>n</a:t>
            </a:r>
            <a:r>
              <a:rPr lang="en-US" sz="1600" dirty="0" smtClean="0"/>
              <a:t>) multiplier, which can flip from 0 to </a:t>
            </a:r>
            <a:r>
              <a:rPr lang="el-GR" sz="1600" dirty="0" smtClean="0"/>
              <a:t>π</a:t>
            </a:r>
            <a:r>
              <a:rPr lang="en-US" sz="1600" dirty="0" smtClean="0"/>
              <a:t>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76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Pilots Definition in 11ay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algn="just"/>
            <a:r>
              <a:rPr lang="en-US" sz="2000" dirty="0" smtClean="0"/>
              <a:t>Since 11ay std</a:t>
            </a:r>
            <a:r>
              <a:rPr lang="en-US" sz="2000" dirty="0"/>
              <a:t>.</a:t>
            </a:r>
            <a:r>
              <a:rPr lang="en-US" sz="2000" dirty="0" smtClean="0"/>
              <a:t> defines MIMO transmission, the space-time pilot sequence </a:t>
            </a:r>
            <a:r>
              <a:rPr lang="en-US" sz="2000" i="1" dirty="0" smtClean="0"/>
              <a:t>P</a:t>
            </a:r>
            <a:r>
              <a:rPr lang="en-US" sz="2000" dirty="0" smtClean="0"/>
              <a:t>(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/>
              <a:t>, </a:t>
            </a:r>
            <a:r>
              <a:rPr lang="en-US" sz="2000" i="1" dirty="0" smtClean="0"/>
              <a:t>n</a:t>
            </a:r>
            <a:r>
              <a:rPr lang="en-US" sz="2000" dirty="0" smtClean="0"/>
              <a:t>, </a:t>
            </a:r>
            <a:r>
              <a:rPr lang="en-US" sz="2000" i="1" dirty="0" smtClean="0"/>
              <a:t>k</a:t>
            </a:r>
            <a:r>
              <a:rPr lang="en-US" sz="2000" dirty="0" smtClean="0"/>
              <a:t>) depends on the following variables:</a:t>
            </a:r>
          </a:p>
          <a:p>
            <a:pPr lvl="1" algn="just"/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 – space-time stream </a:t>
            </a:r>
            <a:r>
              <a:rPr lang="en-US" sz="1600" dirty="0"/>
              <a:t>number;</a:t>
            </a:r>
          </a:p>
          <a:p>
            <a:pPr lvl="1" algn="just"/>
            <a:r>
              <a:rPr lang="en-US" sz="1600" i="1" dirty="0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– OFDM symbol </a:t>
            </a:r>
            <a:r>
              <a:rPr lang="en-US" sz="1600" dirty="0" smtClean="0"/>
              <a:t>number;</a:t>
            </a:r>
            <a:endParaRPr lang="en-US" sz="1600" dirty="0"/>
          </a:p>
          <a:p>
            <a:pPr lvl="1" algn="just"/>
            <a:r>
              <a:rPr lang="en-US" sz="1600" i="1" dirty="0" smtClean="0"/>
              <a:t>k</a:t>
            </a:r>
            <a:r>
              <a:rPr lang="en-US" sz="1600" dirty="0" smtClean="0"/>
              <a:t> - subcarrier index;</a:t>
            </a:r>
          </a:p>
          <a:p>
            <a:pPr algn="just"/>
            <a:r>
              <a:rPr lang="en-US" sz="2000" dirty="0" smtClean="0"/>
              <a:t>Similar to the 11ad case, the pilot tones have fixed locations independent on the space-time stream number </a:t>
            </a:r>
            <a:r>
              <a:rPr lang="en-US" sz="2000" i="1" dirty="0" err="1" smtClean="0"/>
              <a:t>i</a:t>
            </a:r>
            <a:r>
              <a:rPr lang="en-US" sz="2000" i="1" baseline="-25000" dirty="0" err="1" smtClean="0"/>
              <a:t>STS</a:t>
            </a:r>
            <a:r>
              <a:rPr lang="en-US" sz="2000" dirty="0" smtClean="0"/>
              <a:t> and OFDM symbol </a:t>
            </a:r>
            <a:r>
              <a:rPr lang="en-US" sz="2000" i="1" dirty="0" smtClean="0"/>
              <a:t>n</a:t>
            </a:r>
            <a:r>
              <a:rPr lang="en-US" sz="2000" dirty="0" smtClean="0"/>
              <a:t> as proposed in [2].</a:t>
            </a:r>
          </a:p>
          <a:p>
            <a:pPr algn="just"/>
            <a:r>
              <a:rPr lang="en-US" sz="2000" dirty="0" smtClean="0"/>
              <a:t>Similar to the 11ad definition, </a:t>
            </a:r>
            <a:r>
              <a:rPr lang="en-US" sz="2000" i="1" dirty="0" smtClean="0"/>
              <a:t>P</a:t>
            </a:r>
            <a:r>
              <a:rPr lang="en-US" sz="2000" dirty="0" smtClean="0"/>
              <a:t>(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/>
              <a:t>, </a:t>
            </a:r>
            <a:r>
              <a:rPr lang="en-US" sz="2000" i="1" dirty="0" smtClean="0"/>
              <a:t>n</a:t>
            </a:r>
            <a:r>
              <a:rPr lang="en-US" sz="2000" dirty="0" smtClean="0"/>
              <a:t>, </a:t>
            </a:r>
            <a:r>
              <a:rPr lang="en-US" sz="2000" i="1" dirty="0" smtClean="0"/>
              <a:t>k</a:t>
            </a:r>
            <a:r>
              <a:rPr lang="en-US" sz="2000" dirty="0" smtClean="0"/>
              <a:t>) can be decomposed as: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i="1" baseline="-25000" dirty="0" smtClean="0"/>
              <a:t>NSP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n</a:t>
            </a:r>
            <a:r>
              <a:rPr lang="en-US" sz="1600" dirty="0" smtClean="0"/>
              <a:t>, </a:t>
            </a:r>
            <a:r>
              <a:rPr lang="en-US" sz="1600" i="1" dirty="0" smtClean="0"/>
              <a:t>k</a:t>
            </a:r>
            <a:r>
              <a:rPr lang="en-US" sz="1600" dirty="0" smtClean="0"/>
              <a:t>) = W(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mod(</a:t>
            </a:r>
            <a:r>
              <a:rPr lang="en-US" sz="1600" i="1" dirty="0" smtClean="0"/>
              <a:t>n</a:t>
            </a:r>
            <a:r>
              <a:rPr lang="en-US" sz="1600" dirty="0" smtClean="0"/>
              <a:t> - 1,</a:t>
            </a:r>
            <a:r>
              <a:rPr lang="en-US" sz="1600" i="1" dirty="0" smtClean="0"/>
              <a:t> N</a:t>
            </a:r>
            <a:r>
              <a:rPr lang="en-US" sz="1600" i="1" baseline="-25000" dirty="0" smtClean="0"/>
              <a:t>STS</a:t>
            </a:r>
            <a:r>
              <a:rPr lang="en-US" sz="1600" dirty="0" smtClean="0"/>
              <a:t>) + 1) * (2*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- 1) * </a:t>
            </a:r>
            <a:r>
              <a:rPr lang="en-US" sz="1600" i="1" dirty="0"/>
              <a:t>P</a:t>
            </a:r>
            <a:r>
              <a:rPr lang="en-US" sz="1600" i="1" baseline="-25000" dirty="0"/>
              <a:t>NSP</a:t>
            </a:r>
            <a:r>
              <a:rPr lang="en-US" sz="1600" dirty="0"/>
              <a:t>(</a:t>
            </a:r>
            <a:r>
              <a:rPr lang="en-US" sz="1600" i="1" dirty="0" err="1"/>
              <a:t>i</a:t>
            </a:r>
            <a:r>
              <a:rPr lang="en-US" sz="1600" baseline="-25000" dirty="0" err="1"/>
              <a:t>STS</a:t>
            </a:r>
            <a:r>
              <a:rPr lang="en-US" sz="1600" dirty="0"/>
              <a:t>, </a:t>
            </a:r>
            <a:r>
              <a:rPr lang="en-US" sz="1600" i="1" dirty="0"/>
              <a:t>k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i="1" dirty="0" smtClean="0"/>
              <a:t>P</a:t>
            </a:r>
            <a:r>
              <a:rPr lang="en-US" sz="1600" i="1" baseline="-25000" dirty="0" smtClean="0"/>
              <a:t>NSP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k</a:t>
            </a:r>
            <a:r>
              <a:rPr lang="en-US" sz="1600" dirty="0" smtClean="0"/>
              <a:t>) defines pilot sequence for given space-time stream number of length 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SP</a:t>
            </a:r>
            <a:r>
              <a:rPr lang="en-US" sz="1600" dirty="0" smtClean="0"/>
              <a:t> = 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*16 + (</a:t>
            </a:r>
            <a:r>
              <a:rPr lang="en-US" sz="1600" i="1" dirty="0" smtClean="0"/>
              <a:t>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-1)*4, [2];</a:t>
            </a:r>
          </a:p>
          <a:p>
            <a:pPr lvl="1" algn="just"/>
            <a:r>
              <a:rPr lang="en-US" sz="1600" dirty="0" smtClean="0"/>
              <a:t>W(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smtClean="0"/>
              <a:t>, </a:t>
            </a:r>
            <a:r>
              <a:rPr lang="en-US" sz="1600" i="1" dirty="0" smtClean="0"/>
              <a:t>n</a:t>
            </a:r>
            <a:r>
              <a:rPr lang="en-US" sz="1600" dirty="0" smtClean="0"/>
              <a:t>) * (2*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- 1) defines common phase shift for given </a:t>
            </a:r>
            <a:r>
              <a:rPr lang="en-US" sz="1600" i="1" dirty="0" err="1" smtClean="0"/>
              <a:t>i</a:t>
            </a:r>
            <a:r>
              <a:rPr lang="en-US" sz="1600" baseline="-25000" dirty="0" err="1" smtClean="0"/>
              <a:t>STS</a:t>
            </a:r>
            <a:r>
              <a:rPr lang="en-US" sz="1600" dirty="0" err="1" smtClean="0"/>
              <a:t>-th</a:t>
            </a:r>
            <a:r>
              <a:rPr lang="en-US" sz="1600" dirty="0" smtClean="0"/>
              <a:t> space-time stream and </a:t>
            </a:r>
            <a:r>
              <a:rPr lang="en-US" sz="1600" i="1" dirty="0" smtClean="0"/>
              <a:t>n</a:t>
            </a:r>
            <a:r>
              <a:rPr lang="en-US" sz="1600" dirty="0" smtClean="0"/>
              <a:t>-</a:t>
            </a:r>
            <a:r>
              <a:rPr lang="en-US" sz="1600" dirty="0" err="1" smtClean="0"/>
              <a:t>th</a:t>
            </a:r>
            <a:r>
              <a:rPr lang="en-US" sz="1600" dirty="0" smtClean="0"/>
              <a:t> OFDM symbol, </a:t>
            </a:r>
            <a:r>
              <a:rPr lang="en-US" sz="1600" i="1" dirty="0" smtClean="0"/>
              <a:t>p</a:t>
            </a:r>
            <a:r>
              <a:rPr lang="en-US" sz="1600" dirty="0" smtClean="0"/>
              <a:t>(</a:t>
            </a:r>
            <a:r>
              <a:rPr lang="en-US" sz="1600" i="1" dirty="0" smtClean="0"/>
              <a:t>n</a:t>
            </a:r>
            <a:r>
              <a:rPr lang="en-US" sz="1600" dirty="0" smtClean="0"/>
              <a:t>) </a:t>
            </a:r>
            <a:r>
              <a:rPr lang="en-US" sz="1600" dirty="0"/>
              <a:t>defines a bit coming from the scrambler, initialized to all ones at first OFDM symbol;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43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MIMO with N</a:t>
            </a:r>
            <a:r>
              <a:rPr lang="en-US" baseline="-25000" dirty="0" smtClean="0"/>
              <a:t>STS</a:t>
            </a:r>
            <a:r>
              <a:rPr lang="en-US" dirty="0" smtClean="0"/>
              <a:t> =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pPr algn="just"/>
            <a:r>
              <a:rPr lang="en-US" sz="2000" dirty="0" smtClean="0"/>
              <a:t>Let’s consider an example of MIMO transmission with </a:t>
            </a:r>
            <a:r>
              <a:rPr lang="en-US" sz="2000" i="1" dirty="0" smtClean="0"/>
              <a:t>N</a:t>
            </a:r>
            <a:r>
              <a:rPr lang="en-US" sz="2000" baseline="-25000" dirty="0" smtClean="0"/>
              <a:t>STS</a:t>
            </a:r>
            <a:r>
              <a:rPr lang="en-US" sz="2000" dirty="0" smtClean="0"/>
              <a:t> = 2. </a:t>
            </a:r>
          </a:p>
          <a:p>
            <a:pPr algn="just"/>
            <a:r>
              <a:rPr lang="en-US" sz="2000" dirty="0" smtClean="0"/>
              <a:t>Figure below shows two consecutive OFDM symbols represented in frequency domain for </a:t>
            </a:r>
            <a:r>
              <a:rPr lang="en-US" sz="2000" i="1" dirty="0" err="1" smtClean="0"/>
              <a:t>i</a:t>
            </a:r>
            <a:r>
              <a:rPr lang="en-US" sz="2000" baseline="-25000" dirty="0" err="1" smtClean="0"/>
              <a:t>STS</a:t>
            </a:r>
            <a:r>
              <a:rPr lang="en-US" sz="2000" dirty="0" smtClean="0"/>
              <a:t> = 1, 2.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07504" y="3212976"/>
            <a:ext cx="34928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just">
              <a:buNone/>
            </a:pPr>
            <a:r>
              <a:rPr lang="en-US" sz="1600" kern="0" dirty="0" smtClean="0"/>
              <a:t>Matrix </a:t>
            </a:r>
            <a:r>
              <a:rPr lang="en-US" sz="1600" b="1" kern="0" dirty="0" smtClean="0"/>
              <a:t>W</a:t>
            </a:r>
            <a:r>
              <a:rPr lang="en-US" sz="1600" kern="0" dirty="0" smtClean="0"/>
              <a:t> with elements W(</a:t>
            </a:r>
            <a:r>
              <a:rPr lang="en-US" sz="1600" i="1" kern="0" dirty="0" err="1" smtClean="0"/>
              <a:t>i</a:t>
            </a:r>
            <a:r>
              <a:rPr lang="en-US" sz="1600" kern="0" baseline="-25000" dirty="0" err="1" smtClean="0"/>
              <a:t>STS</a:t>
            </a:r>
            <a:r>
              <a:rPr lang="en-US" sz="1600" kern="0" dirty="0" smtClean="0"/>
              <a:t>,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) defining the common phase shift per OFDM symbol creates pilots space-time coding:</a:t>
            </a:r>
            <a:endParaRPr lang="en-US" sz="1600" kern="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07504" y="5229200"/>
            <a:ext cx="3492896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 algn="just">
              <a:buNone/>
            </a:pPr>
            <a:r>
              <a:rPr lang="en-US" sz="1600" kern="0" dirty="0" smtClean="0"/>
              <a:t>This coding allows MIMO channel estimation and tracking.</a:t>
            </a:r>
            <a:endParaRPr lang="en-US" sz="1600" kern="0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480900"/>
              </p:ext>
            </p:extLst>
          </p:nvPr>
        </p:nvGraphicFramePr>
        <p:xfrm>
          <a:off x="1135063" y="4445000"/>
          <a:ext cx="1436687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9" name="Equation" r:id="rId3" imgW="1104840" imgH="457200" progId="Equation.3">
                  <p:embed/>
                </p:oleObj>
              </mc:Choice>
              <mc:Fallback>
                <p:oleObj name="Equation" r:id="rId3" imgW="110484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5063" y="4445000"/>
                        <a:ext cx="1436687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3212976"/>
            <a:ext cx="5609121" cy="292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37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1087760"/>
          </a:xfrm>
        </p:spPr>
        <p:txBody>
          <a:bodyPr/>
          <a:lstStyle/>
          <a:p>
            <a:pPr algn="just"/>
            <a:r>
              <a:rPr lang="en-US" sz="2000" dirty="0" smtClean="0"/>
              <a:t>The received vector 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for </a:t>
            </a:r>
            <a:r>
              <a:rPr lang="en-US" sz="2000" i="1" dirty="0" smtClean="0"/>
              <a:t>n</a:t>
            </a:r>
            <a:r>
              <a:rPr lang="en-US" sz="2000" dirty="0" smtClean="0"/>
              <a:t> = 1 and 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for </a:t>
            </a:r>
            <a:r>
              <a:rPr lang="en-US" sz="2000" i="1" dirty="0" smtClean="0"/>
              <a:t>n</a:t>
            </a:r>
            <a:r>
              <a:rPr lang="en-US" sz="2000" dirty="0" smtClean="0"/>
              <a:t> = 2 for given subcarrier </a:t>
            </a:r>
            <a:r>
              <a:rPr lang="en-US" sz="2000" i="1" dirty="0" smtClean="0"/>
              <a:t>k</a:t>
            </a:r>
            <a:r>
              <a:rPr lang="en-US" sz="2000" dirty="0" smtClean="0"/>
              <a:t> = </a:t>
            </a:r>
            <a:r>
              <a:rPr lang="en-US" sz="2000" i="1" dirty="0" smtClean="0"/>
              <a:t>k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can be concatenated into matrix Y = [Y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] and written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625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051720" y="342048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346463"/>
              </p:ext>
            </p:extLst>
          </p:nvPr>
        </p:nvGraphicFramePr>
        <p:xfrm>
          <a:off x="2446338" y="3505200"/>
          <a:ext cx="4327525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0" name="Equation" r:id="rId3" imgW="3327120" imgH="482400" progId="Equation.3">
                  <p:embed/>
                </p:oleObj>
              </mc:Choice>
              <mc:Fallback>
                <p:oleObj name="Equation" r:id="rId3" imgW="3327120" imgH="482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338" y="3505200"/>
                        <a:ext cx="4327525" cy="627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730941"/>
              </p:ext>
            </p:extLst>
          </p:nvPr>
        </p:nvGraphicFramePr>
        <p:xfrm>
          <a:off x="2169795" y="2949394"/>
          <a:ext cx="4804410" cy="313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1" name="Equation" r:id="rId5" imgW="3695700" imgH="241300" progId="Equation.3">
                  <p:embed/>
                </p:oleObj>
              </mc:Choice>
              <mc:Fallback>
                <p:oleObj name="Equation" r:id="rId5" imgW="36957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9795" y="2949394"/>
                        <a:ext cx="4804410" cy="313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83568" y="4149079"/>
            <a:ext cx="7772400" cy="207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where:</a:t>
            </a:r>
          </a:p>
          <a:p>
            <a:pPr lvl="1" algn="just"/>
            <a:r>
              <a:rPr lang="en-US" sz="1600" b="1" kern="0" dirty="0" smtClean="0"/>
              <a:t>H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channel matrix, to be estimated, </a:t>
            </a:r>
            <a:r>
              <a:rPr lang="en-US" sz="1600" b="1" kern="0" dirty="0" smtClean="0"/>
              <a:t>P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pilot diagonal matrix, </a:t>
            </a:r>
            <a:r>
              <a:rPr lang="en-US" sz="1600" b="1" kern="0" dirty="0" smtClean="0"/>
              <a:t>W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 space-time coding matrix, and 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2x2</a:t>
            </a:r>
            <a:r>
              <a:rPr lang="en-US" sz="1600" kern="0" dirty="0" smtClean="0"/>
              <a:t> is an AWGN matrix, similar to received vector it concatenates vectors [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1</a:t>
            </a:r>
            <a:r>
              <a:rPr lang="en-US" sz="1600" kern="0" dirty="0" smtClean="0"/>
              <a:t>, </a:t>
            </a:r>
            <a:r>
              <a:rPr lang="en-US" sz="1600" b="1" kern="0" dirty="0" smtClean="0"/>
              <a:t>Z</a:t>
            </a:r>
            <a:r>
              <a:rPr lang="en-US" sz="1600" b="1" kern="0" baseline="-25000" dirty="0" smtClean="0"/>
              <a:t>2</a:t>
            </a:r>
            <a:r>
              <a:rPr lang="en-US" sz="1600" kern="0" dirty="0" smtClean="0"/>
              <a:t>] for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 = 1 and </a:t>
            </a:r>
            <a:r>
              <a:rPr lang="en-US" sz="1600" i="1" kern="0" dirty="0" smtClean="0"/>
              <a:t>n</a:t>
            </a:r>
            <a:r>
              <a:rPr lang="en-US" sz="1600" kern="0" dirty="0" smtClean="0"/>
              <a:t> = 2;</a:t>
            </a:r>
          </a:p>
          <a:p>
            <a:pPr algn="just"/>
            <a:r>
              <a:rPr lang="en-US" sz="2000" kern="0" dirty="0" smtClean="0"/>
              <a:t>The equation above assumes that channel is stationary during certain number of consecutive OFDM symbols.</a:t>
            </a:r>
          </a:p>
        </p:txBody>
      </p:sp>
    </p:spTree>
    <p:extLst>
      <p:ext uri="{BB962C8B-B14F-4D97-AF65-F5344CB8AC3E}">
        <p14:creationId xmlns:p14="http://schemas.microsoft.com/office/powerpoint/2010/main" val="1542095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</a:t>
            </a:r>
            <a:r>
              <a:rPr lang="en-US" dirty="0" smtClean="0"/>
              <a:t>Estimation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871736"/>
          </a:xfrm>
        </p:spPr>
        <p:txBody>
          <a:bodyPr/>
          <a:lstStyle/>
          <a:p>
            <a:pPr algn="just"/>
            <a:r>
              <a:rPr lang="en-US" sz="2000" dirty="0" smtClean="0"/>
              <a:t>To get channel estimation one needs to multiply Y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 by (P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*W</a:t>
            </a:r>
            <a:r>
              <a:rPr lang="en-US" sz="2000" baseline="-25000" dirty="0" smtClean="0"/>
              <a:t>2x2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at the right side as follows: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62346"/>
              </p:ext>
            </p:extLst>
          </p:nvPr>
        </p:nvGraphicFramePr>
        <p:xfrm>
          <a:off x="2533015" y="2831564"/>
          <a:ext cx="4077970" cy="1221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4" name="Equation" r:id="rId3" imgW="3136900" imgH="939800" progId="Equation.3">
                  <p:embed/>
                </p:oleObj>
              </mc:Choice>
              <mc:Fallback>
                <p:oleObj name="Equation" r:id="rId3" imgW="3136900" imgH="93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015" y="2831564"/>
                        <a:ext cx="4077970" cy="12217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3568" y="4213448"/>
            <a:ext cx="7772400" cy="509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2000" kern="0" dirty="0" smtClean="0"/>
              <a:t>The inverse matrix </a:t>
            </a:r>
            <a:r>
              <a:rPr lang="en-US" sz="2000" dirty="0"/>
              <a:t>(P</a:t>
            </a:r>
            <a:r>
              <a:rPr lang="en-US" sz="2000" baseline="-25000" dirty="0"/>
              <a:t>2x2</a:t>
            </a:r>
            <a:r>
              <a:rPr lang="en-US" sz="2000" dirty="0"/>
              <a:t>*W</a:t>
            </a:r>
            <a:r>
              <a:rPr lang="en-US" sz="2000" baseline="-25000" dirty="0"/>
              <a:t>2x2</a:t>
            </a:r>
            <a:r>
              <a:rPr lang="en-US" sz="2000" dirty="0"/>
              <a:t>)</a:t>
            </a:r>
            <a:r>
              <a:rPr lang="en-US" sz="2000" baseline="30000" dirty="0"/>
              <a:t>-1</a:t>
            </a:r>
            <a:r>
              <a:rPr lang="en-US" sz="2000" dirty="0"/>
              <a:t> </a:t>
            </a:r>
            <a:r>
              <a:rPr lang="en-US" sz="2000" dirty="0" smtClean="0"/>
              <a:t>can be simply found as follows:</a:t>
            </a:r>
            <a:endParaRPr lang="en-US" sz="2000" kern="0" dirty="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312091"/>
              </p:ext>
            </p:extLst>
          </p:nvPr>
        </p:nvGraphicFramePr>
        <p:xfrm>
          <a:off x="1556703" y="4924766"/>
          <a:ext cx="3318510" cy="396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5" name="Equation" r:id="rId5" imgW="2552700" imgH="304800" progId="Equation.3">
                  <p:embed/>
                </p:oleObj>
              </mc:Choice>
              <mc:Fallback>
                <p:oleObj name="Equation" r:id="rId5" imgW="2552700" imgH="304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6703" y="4924766"/>
                        <a:ext cx="3318510" cy="396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379456"/>
              </p:ext>
            </p:extLst>
          </p:nvPr>
        </p:nvGraphicFramePr>
        <p:xfrm>
          <a:off x="5292080" y="4820091"/>
          <a:ext cx="2311400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Equation" r:id="rId7" imgW="1777680" imgH="457200" progId="Equation.3">
                  <p:embed/>
                </p:oleObj>
              </mc:Choice>
              <mc:Fallback>
                <p:oleObj name="Equation" r:id="rId7" imgW="177768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4820091"/>
                        <a:ext cx="2311400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252643"/>
              </p:ext>
            </p:extLst>
          </p:nvPr>
        </p:nvGraphicFramePr>
        <p:xfrm>
          <a:off x="3430147" y="5622018"/>
          <a:ext cx="2359906" cy="396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7" name="Equation" r:id="rId9" imgW="1815312" imgH="304668" progId="Equation.3">
                  <p:embed/>
                </p:oleObj>
              </mc:Choice>
              <mc:Fallback>
                <p:oleObj name="Equation" r:id="rId9" imgW="1815312" imgH="304668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147" y="5622018"/>
                        <a:ext cx="2359906" cy="396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7265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65176"/>
            <a:ext cx="7772400" cy="2095872"/>
          </a:xfrm>
        </p:spPr>
        <p:txBody>
          <a:bodyPr/>
          <a:lstStyle/>
          <a:p>
            <a:pPr algn="just"/>
            <a:r>
              <a:rPr lang="en-US" sz="2000" dirty="0"/>
              <a:t>The channel matrix update (tracking) can be performed for each consecutive OFDM symbol.</a:t>
            </a:r>
          </a:p>
          <a:p>
            <a:pPr algn="just"/>
            <a:r>
              <a:rPr lang="en-US" sz="2000" dirty="0"/>
              <a:t>“Sliding window” covers two consecutive OFDM symbols (</a:t>
            </a:r>
            <a:r>
              <a:rPr lang="en-US" sz="2000" i="1" dirty="0"/>
              <a:t>n</a:t>
            </a:r>
            <a:r>
              <a:rPr lang="en-US" sz="2000" dirty="0"/>
              <a:t>-1, </a:t>
            </a:r>
            <a:r>
              <a:rPr lang="en-US" sz="2000" i="1" dirty="0"/>
              <a:t>n</a:t>
            </a:r>
            <a:r>
              <a:rPr lang="en-US" sz="2000" dirty="0"/>
              <a:t>), new with index (</a:t>
            </a:r>
            <a:r>
              <a:rPr lang="en-US" sz="2000" i="1" dirty="0"/>
              <a:t>n</a:t>
            </a:r>
            <a:r>
              <a:rPr lang="en-US" sz="2000" dirty="0"/>
              <a:t>+1) comes in to the window and (</a:t>
            </a:r>
            <a:r>
              <a:rPr lang="en-US" sz="2000" i="1" dirty="0"/>
              <a:t>n</a:t>
            </a:r>
            <a:r>
              <a:rPr lang="en-US" sz="2000" dirty="0"/>
              <a:t>-1) comes out from the window.</a:t>
            </a:r>
          </a:p>
          <a:p>
            <a:pPr algn="just"/>
            <a:r>
              <a:rPr lang="en-US" sz="2000" dirty="0" smtClean="0"/>
              <a:t>Figure below illustrates moving of “sliding window” example.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1424" y="3926277"/>
            <a:ext cx="5721151" cy="259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3936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14846</TotalTime>
  <Words>1331</Words>
  <Application>Microsoft Office PowerPoint</Application>
  <PresentationFormat>On-screen Show (4:3)</PresentationFormat>
  <Paragraphs>135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Times New Roman</vt:lpstr>
      <vt:lpstr>802-11-Submission</vt:lpstr>
      <vt:lpstr>Document</vt:lpstr>
      <vt:lpstr>Equation</vt:lpstr>
      <vt:lpstr>OFDM Pilots Definition in 11ay</vt:lpstr>
      <vt:lpstr>Introduction</vt:lpstr>
      <vt:lpstr>Purpose of Pilots</vt:lpstr>
      <vt:lpstr>Pilots Definition in 11ad</vt:lpstr>
      <vt:lpstr>Pilots Definition in 11ay</vt:lpstr>
      <vt:lpstr>Example of MIMO with NSTS = 2</vt:lpstr>
      <vt:lpstr>Channel Estimation</vt:lpstr>
      <vt:lpstr>Channel Estimation (Cont’d)</vt:lpstr>
      <vt:lpstr>Channel Tracking</vt:lpstr>
      <vt:lpstr>Pilot Sequence Definition</vt:lpstr>
      <vt:lpstr>Pilot Sequence Definition (Cont’d)</vt:lpstr>
      <vt:lpstr>Conclusions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9631</cp:revision>
  <cp:lastPrinted>1998-02-10T13:28:06Z</cp:lastPrinted>
  <dcterms:created xsi:type="dcterms:W3CDTF">2015-03-24T14:22:58Z</dcterms:created>
  <dcterms:modified xsi:type="dcterms:W3CDTF">2017-05-01T10:31:18Z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