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19" r:id="rId3"/>
    <p:sldId id="430" r:id="rId4"/>
    <p:sldId id="431" r:id="rId5"/>
    <p:sldId id="432" r:id="rId6"/>
    <p:sldId id="433" r:id="rId7"/>
    <p:sldId id="438" r:id="rId8"/>
    <p:sldId id="434" r:id="rId9"/>
    <p:sldId id="435" r:id="rId10"/>
    <p:sldId id="436" r:id="rId11"/>
    <p:sldId id="441" r:id="rId12"/>
    <p:sldId id="442" r:id="rId13"/>
    <p:sldId id="443" r:id="rId14"/>
    <p:sldId id="444" r:id="rId15"/>
    <p:sldId id="439" r:id="rId16"/>
    <p:sldId id="440" r:id="rId17"/>
    <p:sldId id="429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April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802.11-17/0594r0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April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OFDM Signal Parameters Definition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2017-04-17</a:t>
            </a:r>
            <a:endParaRPr lang="en-US" altLang="en-US" sz="2000" b="0" dirty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025169"/>
              </p:ext>
            </p:extLst>
          </p:nvPr>
        </p:nvGraphicFramePr>
        <p:xfrm>
          <a:off x="521469" y="3795713"/>
          <a:ext cx="8154987" cy="259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Document" r:id="rId4" imgW="8620430" imgH="2747571" progId="Word.Document.8">
                  <p:embed/>
                </p:oleObj>
              </mc:Choice>
              <mc:Fallback>
                <p:oleObj name="Document" r:id="rId4" imgW="8620430" imgH="27475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69" y="3795713"/>
                        <a:ext cx="8154987" cy="259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OFDM Parameters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107915"/>
              </p:ext>
            </p:extLst>
          </p:nvPr>
        </p:nvGraphicFramePr>
        <p:xfrm>
          <a:off x="613794" y="3429000"/>
          <a:ext cx="7918646" cy="216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3074"/>
                <a:gridCol w="1583893"/>
                <a:gridCol w="1583893"/>
                <a:gridCol w="1583893"/>
                <a:gridCol w="1583893"/>
              </a:tblGrid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</a:t>
                      </a:r>
                      <a:r>
                        <a:rPr lang="en-US" sz="1800" baseline="-25000" dirty="0" smtClean="0">
                          <a:effectLst/>
                        </a:rPr>
                        <a:t>SD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336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734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1134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1532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</a:t>
                      </a:r>
                      <a:r>
                        <a:rPr lang="en-US" sz="1800" baseline="-25000" dirty="0" smtClean="0">
                          <a:effectLst/>
                        </a:rPr>
                        <a:t>SP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</a:t>
                      </a:r>
                      <a:r>
                        <a:rPr lang="en-US" sz="1800" baseline="-25000" dirty="0" smtClean="0">
                          <a:effectLst/>
                        </a:rPr>
                        <a:t>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355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773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1193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1611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r>
                        <a:rPr lang="en-US" sz="1800" baseline="-25000">
                          <a:effectLst/>
                        </a:rPr>
                        <a:t>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∆</a:t>
                      </a:r>
                      <a:r>
                        <a:rPr lang="en-US" sz="1800" baseline="-25000" dirty="0" smtClean="0">
                          <a:effectLst/>
                        </a:rPr>
                        <a:t>F</a:t>
                      </a:r>
                      <a:r>
                        <a:rPr lang="en-US" sz="1800" dirty="0" smtClean="0">
                          <a:effectLst/>
                        </a:rPr>
                        <a:t>, </a:t>
                      </a:r>
                      <a:r>
                        <a:rPr lang="en-US" sz="1800" dirty="0">
                          <a:effectLst/>
                        </a:rPr>
                        <a:t>MHz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5.1563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5.1563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5.1563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5.1563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611560" y="3152001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</a:t>
            </a:r>
            <a:r>
              <a:rPr lang="en-US" b="1" dirty="0"/>
              <a:t>2</a:t>
            </a:r>
            <a:r>
              <a:rPr lang="en-US" b="1" dirty="0" smtClean="0"/>
              <a:t>: Summary of main OFDM signal spectrum parameters.</a:t>
            </a:r>
            <a:endParaRPr lang="en-US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15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Table 2 below provides a summary of main OFDM signal spectrum parameters.</a:t>
            </a:r>
          </a:p>
        </p:txBody>
      </p:sp>
    </p:spTree>
    <p:extLst>
      <p:ext uri="{BB962C8B-B14F-4D97-AF65-F5344CB8AC3E}">
        <p14:creationId xmlns:p14="http://schemas.microsoft.com/office/powerpoint/2010/main" val="8662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dirty="0" smtClean="0"/>
              <a:t>Pilots overhead example for 11ac: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1: N</a:t>
            </a:r>
            <a:r>
              <a:rPr lang="en-US" baseline="-25000" dirty="0" smtClean="0"/>
              <a:t>SP</a:t>
            </a:r>
            <a:r>
              <a:rPr lang="en-US" dirty="0" smtClean="0"/>
              <a:t> = 4,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56, overhead = 4*100/56 ~= 7.1 %;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2: N</a:t>
            </a:r>
            <a:r>
              <a:rPr lang="en-US" baseline="-25000" dirty="0" smtClean="0"/>
              <a:t>SP</a:t>
            </a:r>
            <a:r>
              <a:rPr lang="en-US" dirty="0" smtClean="0"/>
              <a:t> = 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114, overhead ~= 5.3 %;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4: </a:t>
            </a:r>
            <a:r>
              <a:rPr lang="en-US" dirty="0"/>
              <a:t>N</a:t>
            </a:r>
            <a:r>
              <a:rPr lang="en-US" baseline="-25000" dirty="0"/>
              <a:t>SP</a:t>
            </a:r>
            <a:r>
              <a:rPr lang="en-US" dirty="0"/>
              <a:t> = </a:t>
            </a:r>
            <a:r>
              <a:rPr lang="en-US" dirty="0" smtClean="0"/>
              <a:t>8, </a:t>
            </a:r>
            <a:r>
              <a:rPr lang="en-US" dirty="0" err="1"/>
              <a:t>N</a:t>
            </a:r>
            <a:r>
              <a:rPr lang="en-US" baseline="-25000" dirty="0" err="1"/>
              <a:t>total</a:t>
            </a:r>
            <a:r>
              <a:rPr lang="en-US" dirty="0"/>
              <a:t> = </a:t>
            </a:r>
            <a:r>
              <a:rPr lang="en-US" dirty="0" smtClean="0"/>
              <a:t>242, </a:t>
            </a:r>
            <a:r>
              <a:rPr lang="en-US" dirty="0"/>
              <a:t>overhead </a:t>
            </a:r>
            <a:r>
              <a:rPr lang="en-US" dirty="0" smtClean="0"/>
              <a:t>~= 3.3 %;</a:t>
            </a:r>
          </a:p>
          <a:p>
            <a:pPr algn="just"/>
            <a:r>
              <a:rPr lang="en-US" dirty="0" smtClean="0"/>
              <a:t>Pilots overhead in the current proposal for 11ay: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1: N</a:t>
            </a:r>
            <a:r>
              <a:rPr lang="en-US" baseline="-25000" dirty="0" smtClean="0"/>
              <a:t>SP</a:t>
            </a:r>
            <a:r>
              <a:rPr lang="en-US" dirty="0" smtClean="0"/>
              <a:t> = 16,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352, overhead ~= 4.5 %;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2: N</a:t>
            </a:r>
            <a:r>
              <a:rPr lang="en-US" baseline="-25000" dirty="0" smtClean="0"/>
              <a:t>SP</a:t>
            </a:r>
            <a:r>
              <a:rPr lang="en-US" dirty="0" smtClean="0"/>
              <a:t> = 36,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770, overhead ~= 4.7 %;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3: </a:t>
            </a:r>
            <a:r>
              <a:rPr lang="en-US" dirty="0"/>
              <a:t>N</a:t>
            </a:r>
            <a:r>
              <a:rPr lang="en-US" baseline="-25000" dirty="0"/>
              <a:t>SP</a:t>
            </a:r>
            <a:r>
              <a:rPr lang="en-US" dirty="0"/>
              <a:t> = </a:t>
            </a:r>
            <a:r>
              <a:rPr lang="en-US" dirty="0" smtClean="0"/>
              <a:t>56</a:t>
            </a:r>
            <a:r>
              <a:rPr lang="en-US" dirty="0"/>
              <a:t>, </a:t>
            </a:r>
            <a:r>
              <a:rPr lang="en-US" dirty="0" err="1"/>
              <a:t>N</a:t>
            </a:r>
            <a:r>
              <a:rPr lang="en-US" baseline="-25000" dirty="0" err="1"/>
              <a:t>total</a:t>
            </a:r>
            <a:r>
              <a:rPr lang="en-US" dirty="0"/>
              <a:t> = </a:t>
            </a:r>
            <a:r>
              <a:rPr lang="en-US" dirty="0" smtClean="0"/>
              <a:t>1190, </a:t>
            </a:r>
            <a:r>
              <a:rPr lang="en-US" dirty="0"/>
              <a:t>overhead ~= 4.7 </a:t>
            </a:r>
            <a:r>
              <a:rPr lang="en-US" dirty="0" smtClean="0"/>
              <a:t>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4: N</a:t>
            </a:r>
            <a:r>
              <a:rPr lang="en-US" baseline="-25000" dirty="0" smtClean="0"/>
              <a:t>SP</a:t>
            </a:r>
            <a:r>
              <a:rPr lang="en-US" dirty="0" smtClean="0"/>
              <a:t> = 76,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1608, overhead ~= 4.7 %;</a:t>
            </a:r>
          </a:p>
          <a:p>
            <a:pPr lvl="1" algn="just"/>
            <a:r>
              <a:rPr lang="en-US" dirty="0" smtClean="0"/>
              <a:t>Proposal keeps constant overhead over different N</a:t>
            </a:r>
            <a:r>
              <a:rPr lang="en-US" baseline="-25000" dirty="0" smtClean="0"/>
              <a:t>CB</a:t>
            </a:r>
            <a:r>
              <a:rPr lang="en-US" dirty="0" smtClean="0"/>
              <a:t> &gt; 1;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1, 2: 11ac has ~0.6 - 2.6 % higher overhead;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4: 11ay has ~1.4 % higher overhead;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9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Estimations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Pilots estimations:</a:t>
            </a:r>
          </a:p>
          <a:p>
            <a:pPr lvl="1" algn="just"/>
            <a:r>
              <a:rPr lang="en-US" dirty="0" smtClean="0"/>
              <a:t>Common Phase Error (CPE) estimation;</a:t>
            </a:r>
          </a:p>
          <a:p>
            <a:pPr lvl="1" algn="just"/>
            <a:r>
              <a:rPr lang="en-US" dirty="0" smtClean="0"/>
              <a:t>Phase Noise (PN</a:t>
            </a:r>
            <a:r>
              <a:rPr lang="en-US" smtClean="0"/>
              <a:t>) realization </a:t>
            </a:r>
            <a:r>
              <a:rPr lang="en-US" dirty="0" smtClean="0"/>
              <a:t>estimation;</a:t>
            </a:r>
          </a:p>
          <a:p>
            <a:pPr lvl="1" algn="just"/>
            <a:r>
              <a:rPr lang="en-US" dirty="0" smtClean="0"/>
              <a:t>Channel estimation and tracking:</a:t>
            </a:r>
          </a:p>
          <a:p>
            <a:pPr lvl="2" algn="just"/>
            <a:r>
              <a:rPr lang="en-US" dirty="0" smtClean="0"/>
              <a:t>Channel estimation for pilot subcarriers;</a:t>
            </a:r>
          </a:p>
          <a:p>
            <a:pPr lvl="2" algn="just"/>
            <a:r>
              <a:rPr lang="en-US" dirty="0" smtClean="0"/>
              <a:t>Channel interpolation;</a:t>
            </a:r>
          </a:p>
          <a:p>
            <a:pPr lvl="2" algn="just"/>
            <a:r>
              <a:rPr lang="en-US" dirty="0" smtClean="0"/>
              <a:t>NOTE #1: equidistant pilots distribution allows to simplify interpolation;</a:t>
            </a:r>
          </a:p>
          <a:p>
            <a:pPr lvl="2" algn="just"/>
            <a:r>
              <a:rPr lang="en-US" dirty="0" smtClean="0"/>
              <a:t>NOTE #2: reduction of number of pilots leads to significant errors between actual channel and its interpolated counterpart;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2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CPE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1160"/>
            <a:ext cx="7772400" cy="871736"/>
          </a:xfrm>
        </p:spPr>
        <p:txBody>
          <a:bodyPr/>
          <a:lstStyle/>
          <a:p>
            <a:r>
              <a:rPr lang="en-US" dirty="0" smtClean="0"/>
              <a:t>Maximum likelihood estimator:</a:t>
            </a:r>
          </a:p>
          <a:p>
            <a:pPr lvl="1"/>
            <a:r>
              <a:rPr lang="en-US" dirty="0" smtClean="0"/>
              <a:t>ML estimation is given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744596"/>
              </p:ext>
            </p:extLst>
          </p:nvPr>
        </p:nvGraphicFramePr>
        <p:xfrm>
          <a:off x="3523435" y="2465621"/>
          <a:ext cx="2097130" cy="675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Equation" r:id="rId3" imgW="1497950" imgH="482391" progId="Equation.3">
                  <p:embed/>
                </p:oleObj>
              </mc:Choice>
              <mc:Fallback>
                <p:oleObj name="Equation" r:id="rId3" imgW="1497950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3435" y="2465621"/>
                        <a:ext cx="2097130" cy="6753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133328"/>
            <a:ext cx="7772400" cy="87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kern="0" dirty="0" err="1" smtClean="0"/>
              <a:t>S</a:t>
            </a:r>
            <a:r>
              <a:rPr lang="en-US" kern="0" baseline="-25000" dirty="0" err="1" smtClean="0"/>
              <a:t>qk</a:t>
            </a:r>
            <a:r>
              <a:rPr lang="en-US" kern="0" dirty="0" smtClean="0"/>
              <a:t> is a known pilot, </a:t>
            </a:r>
            <a:r>
              <a:rPr lang="en-US" kern="0" dirty="0" err="1" smtClean="0"/>
              <a:t>H</a:t>
            </a:r>
            <a:r>
              <a:rPr lang="en-US" kern="0" baseline="-25000" dirty="0" err="1" smtClean="0"/>
              <a:t>qk</a:t>
            </a:r>
            <a:r>
              <a:rPr lang="en-US" kern="0" dirty="0" smtClean="0"/>
              <a:t> is a channel estimation, </a:t>
            </a:r>
            <a:r>
              <a:rPr lang="en-US" kern="0" dirty="0" err="1" smtClean="0"/>
              <a:t>Y</a:t>
            </a:r>
            <a:r>
              <a:rPr lang="en-US" kern="0" baseline="-25000" dirty="0" err="1" smtClean="0"/>
              <a:t>qk</a:t>
            </a:r>
            <a:r>
              <a:rPr lang="en-US" kern="0" dirty="0" smtClean="0"/>
              <a:t> is a received signal, </a:t>
            </a:r>
            <a:r>
              <a:rPr lang="en-US" kern="0" dirty="0" err="1" smtClean="0"/>
              <a:t>q</a:t>
            </a:r>
            <a:r>
              <a:rPr lang="en-US" kern="0" baseline="-25000" dirty="0" err="1" smtClean="0"/>
              <a:t>k</a:t>
            </a:r>
            <a:r>
              <a:rPr lang="en-US" kern="0" dirty="0" smtClean="0"/>
              <a:t> is a pilot subcarrier index;</a:t>
            </a:r>
            <a:endParaRPr lang="en-US" kern="0" dirty="0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3948951"/>
            <a:ext cx="3374757" cy="2525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344988" y="3873624"/>
            <a:ext cx="4110980" cy="250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b="0" kern="0" dirty="0"/>
              <a:t>ML estimator achieves Cramer-Rao Lower Bound (CRLB);</a:t>
            </a:r>
          </a:p>
          <a:p>
            <a:pPr algn="just"/>
            <a:r>
              <a:rPr lang="en-US" sz="2000" b="0" kern="0" dirty="0"/>
              <a:t>Blue and green points represent the simulated performance of ML estimator for SNRs corresponding to PER = 10</a:t>
            </a:r>
            <a:r>
              <a:rPr lang="en-US" sz="2000" b="0" kern="0" baseline="30000" dirty="0"/>
              <a:t>-2</a:t>
            </a:r>
            <a:r>
              <a:rPr lang="en-US" sz="2000" b="0" kern="0" dirty="0"/>
              <a:t> for different MCSs of 16QAM and 64QAM </a:t>
            </a:r>
            <a:r>
              <a:rPr lang="en-US" sz="2000" b="0" kern="0" dirty="0" smtClean="0"/>
              <a:t>modulations</a:t>
            </a:r>
            <a:r>
              <a:rPr lang="en-US" sz="2000" b="0" kern="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157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CPE Estimation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180456"/>
          </a:xfrm>
        </p:spPr>
        <p:txBody>
          <a:bodyPr/>
          <a:lstStyle/>
          <a:p>
            <a:pPr algn="just"/>
            <a:r>
              <a:rPr lang="en-US" dirty="0"/>
              <a:t>Table below summarizes the SNR degradation due to CPE estimation for fixed level of BLER = </a:t>
            </a:r>
            <a:r>
              <a:rPr lang="en-US" dirty="0" smtClean="0"/>
              <a:t>10</a:t>
            </a:r>
            <a:r>
              <a:rPr lang="en-US" baseline="30000" dirty="0" smtClean="0"/>
              <a:t>-4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ML </a:t>
            </a:r>
            <a:r>
              <a:rPr lang="en-US" dirty="0"/>
              <a:t>phase estimator uses N</a:t>
            </a:r>
            <a:r>
              <a:rPr lang="en-US" baseline="-25000" dirty="0"/>
              <a:t>SP</a:t>
            </a:r>
            <a:r>
              <a:rPr lang="en-US" dirty="0"/>
              <a:t> = 16 and 32 pilot subcarriers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CFO + PN model from 11ad evaluation methodology.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55954"/>
              </p:ext>
            </p:extLst>
          </p:nvPr>
        </p:nvGraphicFramePr>
        <p:xfrm>
          <a:off x="1562100" y="431110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b="1" kern="1200" baseline="-25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16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b="1" kern="1200" baseline="-25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32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1/2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5/8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3/4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13/16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94725" y="4016097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3</a:t>
            </a:r>
            <a:r>
              <a:rPr lang="en-US" b="1" dirty="0"/>
              <a:t>: SNR degradation due to residual phase error for BLER = </a:t>
            </a:r>
            <a:r>
              <a:rPr lang="en-US" b="1" dirty="0" smtClean="0"/>
              <a:t>10</a:t>
            </a:r>
            <a:r>
              <a:rPr lang="en-US" b="1" baseline="30000" dirty="0" smtClean="0"/>
              <a:t>-4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717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Prefix (GI)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OFDM cyclic prefix proposal @ 2.64 GHz:</a:t>
            </a:r>
          </a:p>
          <a:p>
            <a:pPr lvl="1" algn="just"/>
            <a:r>
              <a:rPr lang="en-US" dirty="0" smtClean="0"/>
              <a:t>Short GI: </a:t>
            </a:r>
            <a:r>
              <a:rPr lang="ru-RU" dirty="0" smtClean="0"/>
              <a:t>48</a:t>
            </a:r>
            <a:r>
              <a:rPr lang="en-US" dirty="0" smtClean="0"/>
              <a:t> samples, T</a:t>
            </a:r>
            <a:r>
              <a:rPr lang="en-US" baseline="-25000" dirty="0" smtClean="0"/>
              <a:t>GI short</a:t>
            </a:r>
            <a:r>
              <a:rPr lang="en-US" dirty="0" smtClean="0"/>
              <a:t> = </a:t>
            </a:r>
            <a:r>
              <a:rPr lang="en-GB" dirty="0" smtClean="0"/>
              <a:t>18.18 ns;</a:t>
            </a:r>
          </a:p>
          <a:p>
            <a:pPr lvl="1" algn="just"/>
            <a:r>
              <a:rPr lang="en-GB" dirty="0" smtClean="0"/>
              <a:t>Normal GI: 96 samples, </a:t>
            </a:r>
            <a:r>
              <a:rPr lang="en-US" dirty="0"/>
              <a:t>T</a:t>
            </a:r>
            <a:r>
              <a:rPr lang="en-US" baseline="-25000" dirty="0"/>
              <a:t>GI </a:t>
            </a:r>
            <a:r>
              <a:rPr lang="en-US" baseline="-25000" dirty="0" smtClean="0"/>
              <a:t>normal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GB" dirty="0" smtClean="0"/>
              <a:t>36.36 ns;</a:t>
            </a:r>
          </a:p>
          <a:p>
            <a:pPr lvl="1" algn="just"/>
            <a:r>
              <a:rPr lang="en-GB" dirty="0" smtClean="0"/>
              <a:t>Long GI: 192 samples, </a:t>
            </a:r>
            <a:r>
              <a:rPr lang="en-US" dirty="0"/>
              <a:t>T</a:t>
            </a:r>
            <a:r>
              <a:rPr lang="en-US" baseline="-25000" dirty="0"/>
              <a:t>GI </a:t>
            </a:r>
            <a:r>
              <a:rPr lang="en-US" baseline="-25000" dirty="0" smtClean="0"/>
              <a:t>long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GB" dirty="0" smtClean="0"/>
              <a:t>72.72 ns;</a:t>
            </a:r>
          </a:p>
          <a:p>
            <a:pPr algn="just"/>
            <a:r>
              <a:rPr lang="en-US" dirty="0" smtClean="0"/>
              <a:t>CP duration for OFDM is equal to SC PHY GI duration;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961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agree:</a:t>
            </a:r>
          </a:p>
          <a:p>
            <a:pPr lvl="1" algn="just"/>
            <a:r>
              <a:rPr lang="en-US" dirty="0" smtClean="0"/>
              <a:t>To define OFDM signal parameters </a:t>
            </a:r>
            <a:r>
              <a:rPr lang="en-US" dirty="0"/>
              <a:t>as defined in </a:t>
            </a:r>
            <a:r>
              <a:rPr lang="en-US" dirty="0"/>
              <a:t>(11-17-0597-00-00ay 30 6 1 OFDM Signal Parameters)?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785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P802.11ay_D0.3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OFDM signal parameters definition in 11ay.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0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Frequency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Channel and subcarrier spacing:</a:t>
            </a:r>
          </a:p>
          <a:p>
            <a:pPr lvl="1" algn="just"/>
            <a:r>
              <a:rPr lang="en-US" sz="1800" dirty="0" smtClean="0"/>
              <a:t>Channel </a:t>
            </a:r>
            <a:r>
              <a:rPr lang="en-US" sz="1800" dirty="0"/>
              <a:t>spacing: ∆F = 2160 </a:t>
            </a:r>
            <a:r>
              <a:rPr lang="en-US" sz="1800" dirty="0" smtClean="0"/>
              <a:t>MHz;</a:t>
            </a:r>
          </a:p>
          <a:p>
            <a:pPr lvl="1" algn="just"/>
            <a:r>
              <a:rPr lang="en-US" sz="1800" dirty="0" smtClean="0"/>
              <a:t>Subcarriers </a:t>
            </a:r>
            <a:r>
              <a:rPr lang="en-US" sz="1800" dirty="0"/>
              <a:t>spacing: </a:t>
            </a:r>
            <a:r>
              <a:rPr lang="en-US" sz="1800" dirty="0" smtClean="0"/>
              <a:t>∆</a:t>
            </a:r>
            <a:r>
              <a:rPr lang="en-US" sz="1800" baseline="-25000" dirty="0" smtClean="0"/>
              <a:t>F</a:t>
            </a:r>
            <a:r>
              <a:rPr lang="en-US" sz="1800" dirty="0" smtClean="0"/>
              <a:t> </a:t>
            </a:r>
            <a:r>
              <a:rPr lang="en-US" sz="1800" dirty="0"/>
              <a:t>= 5.1563 </a:t>
            </a:r>
            <a:r>
              <a:rPr lang="en-US" sz="1800" dirty="0" smtClean="0"/>
              <a:t>MHz;</a:t>
            </a:r>
          </a:p>
          <a:p>
            <a:pPr algn="just"/>
            <a:r>
              <a:rPr lang="en-US" dirty="0" smtClean="0"/>
              <a:t>Problem:</a:t>
            </a:r>
          </a:p>
          <a:p>
            <a:pPr lvl="1" algn="just"/>
            <a:r>
              <a:rPr lang="en-US" sz="1800" dirty="0" smtClean="0"/>
              <a:t>∆F / ∆</a:t>
            </a:r>
            <a:r>
              <a:rPr lang="en-US" sz="1800" baseline="-25000" dirty="0" smtClean="0"/>
              <a:t>F</a:t>
            </a:r>
            <a:r>
              <a:rPr lang="en-US" sz="1800" dirty="0" smtClean="0"/>
              <a:t> ~= 418.9091;</a:t>
            </a:r>
          </a:p>
          <a:p>
            <a:pPr lvl="1" algn="just"/>
            <a:r>
              <a:rPr lang="en-US" sz="1800" dirty="0" smtClean="0"/>
              <a:t>There </a:t>
            </a:r>
            <a:r>
              <a:rPr lang="en-US" sz="1800" dirty="0"/>
              <a:t>is no common subcarriers grid over the </a:t>
            </a:r>
            <a:r>
              <a:rPr lang="en-US" sz="1800" dirty="0" smtClean="0"/>
              <a:t>channels;</a:t>
            </a:r>
          </a:p>
          <a:p>
            <a:pPr algn="just"/>
            <a:r>
              <a:rPr lang="en-US" dirty="0" smtClean="0"/>
              <a:t>Solution:</a:t>
            </a:r>
          </a:p>
          <a:p>
            <a:pPr lvl="1" algn="just"/>
            <a:r>
              <a:rPr lang="en-US" sz="1800" dirty="0" smtClean="0"/>
              <a:t>The </a:t>
            </a:r>
            <a:r>
              <a:rPr lang="en-US" sz="1800" dirty="0"/>
              <a:t>closest integer number which provides minimal error is </a:t>
            </a:r>
            <a:r>
              <a:rPr lang="en-US" sz="1800" dirty="0" smtClean="0"/>
              <a:t>419;</a:t>
            </a:r>
          </a:p>
          <a:p>
            <a:pPr lvl="1" algn="just"/>
            <a:r>
              <a:rPr lang="en-US" sz="1800" dirty="0" smtClean="0"/>
              <a:t>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 – DC frequency for OFDM signal spectrum;</a:t>
            </a:r>
          </a:p>
          <a:p>
            <a:pPr lvl="1" algn="just"/>
            <a:r>
              <a:rPr lang="en-US" sz="1800" dirty="0" smtClean="0"/>
              <a:t>Fc – carrier frequency or center channel frequency;</a:t>
            </a:r>
          </a:p>
          <a:p>
            <a:pPr lvl="1" algn="just"/>
            <a:r>
              <a:rPr lang="en-US" sz="1800" dirty="0" smtClean="0"/>
              <a:t>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(4) = Fc(4), 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(i) ≠ Fc(i), for channels i = 1, 2, 3, 5, 6, 7, 8;</a:t>
            </a:r>
          </a:p>
          <a:p>
            <a:pPr lvl="1" algn="just"/>
            <a:r>
              <a:rPr lang="en-US" sz="1800" dirty="0" err="1" smtClean="0"/>
              <a:t>F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= 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 </a:t>
            </a:r>
            <a:r>
              <a:rPr lang="en-US" sz="1800" dirty="0"/>
              <a:t>– </a:t>
            </a:r>
            <a:r>
              <a:rPr lang="en-US" sz="1800" dirty="0" smtClean="0"/>
              <a:t>Fc</a:t>
            </a:r>
            <a:r>
              <a:rPr lang="en-US" sz="1800" dirty="0"/>
              <a:t>, | </a:t>
            </a:r>
            <a:r>
              <a:rPr lang="en-US" sz="1800" dirty="0" err="1"/>
              <a:t>F</a:t>
            </a:r>
            <a:r>
              <a:rPr lang="en-US" sz="1800" baseline="-25000" dirty="0" err="1"/>
              <a:t>shift</a:t>
            </a:r>
            <a:r>
              <a:rPr lang="en-US" sz="1800" baseline="-25000" dirty="0"/>
              <a:t> </a:t>
            </a:r>
            <a:r>
              <a:rPr lang="en-US" sz="1800" dirty="0" smtClean="0"/>
              <a:t>| </a:t>
            </a:r>
            <a:r>
              <a:rPr lang="en-US" sz="1800" dirty="0"/>
              <a:t>&lt; </a:t>
            </a:r>
            <a:r>
              <a:rPr lang="en-US" sz="1800" dirty="0" smtClean="0"/>
              <a:t>∆</a:t>
            </a:r>
            <a:r>
              <a:rPr lang="en-US" sz="1800" baseline="-25000" dirty="0"/>
              <a:t>F</a:t>
            </a:r>
            <a:r>
              <a:rPr lang="en-US" sz="1800" dirty="0" smtClean="0"/>
              <a:t>/2;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45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Frequency </a:t>
            </a:r>
            <a:r>
              <a:rPr lang="en-US" dirty="0" smtClean="0"/>
              <a:t>Grid (Cont’d)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618298"/>
              </p:ext>
            </p:extLst>
          </p:nvPr>
        </p:nvGraphicFramePr>
        <p:xfrm>
          <a:off x="648681" y="3717031"/>
          <a:ext cx="7883759" cy="2750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5611"/>
                <a:gridCol w="875611"/>
                <a:gridCol w="875611"/>
                <a:gridCol w="875611"/>
                <a:gridCol w="875611"/>
                <a:gridCol w="876426"/>
                <a:gridCol w="876426"/>
                <a:gridCol w="876426"/>
                <a:gridCol w="876426"/>
              </a:tblGrid>
              <a:tr h="371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Channel</a:t>
                      </a:r>
                      <a:r>
                        <a:rPr lang="en-US" sz="1600" baseline="0" dirty="0" smtClean="0">
                          <a:effectLst/>
                        </a:rPr>
                        <a:t> #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  <a:tr h="371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Fc, GHz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58.32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60.48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62.64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66.96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  <a:tr h="11144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F</a:t>
                      </a:r>
                      <a:r>
                        <a:rPr lang="en-US" sz="1400" baseline="-25000" dirty="0" smtClean="0">
                          <a:effectLst/>
                        </a:rPr>
                        <a:t>DC</a:t>
                      </a:r>
                      <a:r>
                        <a:rPr lang="en-US" sz="1400" dirty="0" smtClean="0">
                          <a:effectLst/>
                        </a:rPr>
                        <a:t>, </a:t>
                      </a:r>
                      <a:r>
                        <a:rPr lang="en-US" sz="1400" dirty="0">
                          <a:effectLst/>
                        </a:rPr>
                        <a:t>GHz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64.8 -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*3*419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64.8 -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*2*419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64.8 -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*2*419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*3*419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*4*419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  <a:tr h="742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r>
                        <a:rPr lang="en-US" sz="1400" baseline="-25000">
                          <a:effectLst/>
                        </a:rPr>
                        <a:t>shift</a:t>
                      </a:r>
                      <a:r>
                        <a:rPr lang="en-US" sz="1400">
                          <a:effectLst/>
                        </a:rPr>
                        <a:t>, MHz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-1.4063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-0.9375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-0.4688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0.4688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0.9375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1.4063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1.8750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683568" y="3440033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DC and carrier frequencies for frequency channels #1 - #8.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15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Table 1 below provides a summary of DC (F</a:t>
            </a:r>
            <a:r>
              <a:rPr lang="en-US" sz="2000" kern="0" baseline="-25000" dirty="0" smtClean="0"/>
              <a:t>DC</a:t>
            </a:r>
            <a:r>
              <a:rPr lang="en-US" sz="2000" kern="0" dirty="0" smtClean="0"/>
              <a:t>) and carrier (Fc) frequencies for frequency channels #1 - #8.</a:t>
            </a:r>
          </a:p>
          <a:p>
            <a:pPr algn="just"/>
            <a:r>
              <a:rPr lang="en-US" sz="2000" kern="0" dirty="0" smtClean="0"/>
              <a:t>The relative shift (</a:t>
            </a:r>
            <a:r>
              <a:rPr lang="en-US" sz="2000" kern="0" dirty="0" err="1" smtClean="0"/>
              <a:t>F</a:t>
            </a:r>
            <a:r>
              <a:rPr lang="en-US" sz="2000" kern="0" baseline="-25000" dirty="0" err="1" smtClean="0"/>
              <a:t>shift</a:t>
            </a:r>
            <a:r>
              <a:rPr lang="en-US" sz="2000" kern="0" dirty="0" smtClean="0"/>
              <a:t>) does not exceed </a:t>
            </a:r>
            <a:r>
              <a:rPr lang="en-US" sz="2000" dirty="0" smtClean="0"/>
              <a:t>∆</a:t>
            </a:r>
            <a:r>
              <a:rPr lang="en-US" sz="2000" baseline="-25000" dirty="0"/>
              <a:t>F</a:t>
            </a:r>
            <a:r>
              <a:rPr lang="en-US" sz="2000" dirty="0" smtClean="0"/>
              <a:t>/2 </a:t>
            </a:r>
            <a:r>
              <a:rPr lang="en-US" sz="2000" dirty="0"/>
              <a:t>~= </a:t>
            </a:r>
            <a:r>
              <a:rPr lang="en-US" sz="2000" dirty="0" smtClean="0"/>
              <a:t>2.5781 </a:t>
            </a:r>
            <a:r>
              <a:rPr lang="en-US" sz="2000" dirty="0" err="1" smtClean="0"/>
              <a:t>MHz.</a:t>
            </a: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60830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Grid for Single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23864"/>
          </a:xfrm>
        </p:spPr>
        <p:txBody>
          <a:bodyPr/>
          <a:lstStyle/>
          <a:p>
            <a:pPr algn="just"/>
            <a:r>
              <a:rPr lang="en-US" dirty="0" smtClean="0"/>
              <a:t>11ad pilots grid:</a:t>
            </a:r>
          </a:p>
          <a:p>
            <a:pPr lvl="1" algn="just"/>
            <a:r>
              <a:rPr lang="en-US" dirty="0" smtClean="0"/>
              <a:t>Pilot indexes: </a:t>
            </a:r>
            <a:r>
              <a:rPr lang="en-US" dirty="0" err="1"/>
              <a:t>p_idx</a:t>
            </a:r>
            <a:r>
              <a:rPr lang="en-US" dirty="0"/>
              <a:t> = [-150:20:150</a:t>
            </a:r>
            <a:r>
              <a:rPr lang="en-US" dirty="0" smtClean="0"/>
              <a:t>];</a:t>
            </a:r>
          </a:p>
          <a:p>
            <a:pPr lvl="1" algn="just"/>
            <a:r>
              <a:rPr lang="en-US" dirty="0" smtClean="0"/>
              <a:t>Issue: </a:t>
            </a:r>
            <a:r>
              <a:rPr lang="en-US" dirty="0"/>
              <a:t>large zones at the spectrum edges without </a:t>
            </a:r>
            <a:r>
              <a:rPr lang="en-US" dirty="0" smtClean="0"/>
              <a:t>pilots;</a:t>
            </a:r>
          </a:p>
          <a:p>
            <a:pPr algn="just"/>
            <a:r>
              <a:rPr lang="en-US" dirty="0" smtClean="0"/>
              <a:t>Proposed solution for 11ay grid:</a:t>
            </a:r>
          </a:p>
          <a:p>
            <a:pPr lvl="1" algn="just"/>
            <a:r>
              <a:rPr lang="en-US" dirty="0" smtClean="0"/>
              <a:t>Pilot indexes: </a:t>
            </a:r>
            <a:r>
              <a:rPr lang="en-US" dirty="0" err="1"/>
              <a:t>p_idx</a:t>
            </a:r>
            <a:r>
              <a:rPr lang="en-US" dirty="0"/>
              <a:t> = [-165:22:165</a:t>
            </a:r>
            <a:r>
              <a:rPr lang="en-US" dirty="0" smtClean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086105"/>
              </p:ext>
            </p:extLst>
          </p:nvPr>
        </p:nvGraphicFramePr>
        <p:xfrm>
          <a:off x="1309260" y="4281488"/>
          <a:ext cx="2917825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3" name="Visio" r:id="rId3" imgW="4533723" imgH="3398441" progId="Visio.Drawing.15">
                  <p:embed/>
                </p:oleObj>
              </mc:Choice>
              <mc:Fallback>
                <p:oleObj name="Visio" r:id="rId3" imgW="4533723" imgH="339844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260" y="4281488"/>
                        <a:ext cx="2917825" cy="219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255" y="4299694"/>
            <a:ext cx="2895600" cy="217043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1691680" y="4142988"/>
            <a:ext cx="2232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Legacy 11ad pilots grid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60032" y="4149080"/>
            <a:ext cx="2232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Proposed pilots </a:t>
            </a:r>
            <a:r>
              <a:rPr lang="en-US" dirty="0" smtClean="0"/>
              <a:t>grid for 11ay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5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Pilots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7772400" cy="4918621"/>
          </a:xfrm>
        </p:spPr>
        <p:txBody>
          <a:bodyPr/>
          <a:lstStyle/>
          <a:p>
            <a:pPr algn="just"/>
            <a:r>
              <a:rPr lang="en-US" dirty="0" smtClean="0"/>
              <a:t>Common pilots grid:</a:t>
            </a:r>
          </a:p>
          <a:p>
            <a:pPr lvl="1" algn="just"/>
            <a:r>
              <a:rPr lang="en-US" sz="1800" dirty="0" smtClean="0"/>
              <a:t>Different channels and channel bonding should have a common pilots grid with equidistant step equal to 22;</a:t>
            </a:r>
          </a:p>
          <a:p>
            <a:pPr lvl="1" algn="just"/>
            <a:r>
              <a:rPr lang="en-US" sz="1800" dirty="0" smtClean="0"/>
              <a:t>Issue: channel spacing by 419 subcarriers complicates the alignment of pilots grid over the channels;</a:t>
            </a:r>
          </a:p>
          <a:p>
            <a:pPr algn="just"/>
            <a:r>
              <a:rPr lang="en-US" dirty="0" smtClean="0"/>
              <a:t>Proposed solution:</a:t>
            </a:r>
          </a:p>
          <a:p>
            <a:pPr lvl="1" algn="just"/>
            <a:r>
              <a:rPr lang="en-US" sz="1800" dirty="0" smtClean="0"/>
              <a:t>Different channels have different</a:t>
            </a:r>
          </a:p>
          <a:p>
            <a:pPr lvl="1" algn="just"/>
            <a:r>
              <a:rPr lang="en-US" sz="1800" dirty="0" smtClean="0"/>
              <a:t>pilot indexes:</a:t>
            </a:r>
          </a:p>
          <a:p>
            <a:pPr lvl="2"/>
            <a:r>
              <a:rPr lang="en-US" sz="1400" dirty="0"/>
              <a:t>CH#1: </a:t>
            </a:r>
            <a:r>
              <a:rPr lang="en-US" sz="1400" dirty="0" err="1"/>
              <a:t>p_idx</a:t>
            </a:r>
            <a:r>
              <a:rPr lang="en-US" sz="1400" dirty="0"/>
              <a:t> = [-165:22:165] + 3;</a:t>
            </a:r>
          </a:p>
          <a:p>
            <a:pPr lvl="2"/>
            <a:r>
              <a:rPr lang="en-US" sz="1400" dirty="0"/>
              <a:t>CH#2: </a:t>
            </a:r>
            <a:r>
              <a:rPr lang="en-US" sz="1400" dirty="0" err="1"/>
              <a:t>p_idx</a:t>
            </a:r>
            <a:r>
              <a:rPr lang="en-US" sz="1400" dirty="0"/>
              <a:t> = [-165:22:165] + 2;</a:t>
            </a:r>
          </a:p>
          <a:p>
            <a:pPr lvl="2"/>
            <a:r>
              <a:rPr lang="en-US" sz="1400" dirty="0"/>
              <a:t>CH#3: </a:t>
            </a:r>
            <a:r>
              <a:rPr lang="en-US" sz="1400" dirty="0" err="1"/>
              <a:t>p_idx</a:t>
            </a:r>
            <a:r>
              <a:rPr lang="en-US" sz="1400" dirty="0"/>
              <a:t> = [-165:22:165] + 1;</a:t>
            </a:r>
          </a:p>
          <a:p>
            <a:pPr lvl="2"/>
            <a:r>
              <a:rPr lang="en-US" sz="1400" dirty="0"/>
              <a:t>CH#4: </a:t>
            </a:r>
            <a:r>
              <a:rPr lang="en-US" sz="1400" dirty="0" err="1"/>
              <a:t>p_idx</a:t>
            </a:r>
            <a:r>
              <a:rPr lang="en-US" sz="1400" dirty="0"/>
              <a:t> = [-165:22:165];</a:t>
            </a:r>
          </a:p>
          <a:p>
            <a:pPr lvl="2"/>
            <a:r>
              <a:rPr lang="en-US" sz="1400" dirty="0"/>
              <a:t>CH#5: </a:t>
            </a:r>
            <a:r>
              <a:rPr lang="en-US" sz="1400" dirty="0" err="1"/>
              <a:t>p_idx</a:t>
            </a:r>
            <a:r>
              <a:rPr lang="en-US" sz="1400" dirty="0"/>
              <a:t> = [-165:22:165] - 1;</a:t>
            </a:r>
          </a:p>
          <a:p>
            <a:pPr lvl="2"/>
            <a:r>
              <a:rPr lang="en-US" sz="1400" dirty="0"/>
              <a:t>CH#6: </a:t>
            </a:r>
            <a:r>
              <a:rPr lang="en-US" sz="1400" dirty="0" err="1"/>
              <a:t>p_idx</a:t>
            </a:r>
            <a:r>
              <a:rPr lang="en-US" sz="1400" dirty="0"/>
              <a:t> = [-165:22:165] - 2;</a:t>
            </a:r>
          </a:p>
          <a:p>
            <a:pPr lvl="2"/>
            <a:r>
              <a:rPr lang="en-US" sz="1400" dirty="0"/>
              <a:t>CH#7: </a:t>
            </a:r>
            <a:r>
              <a:rPr lang="en-US" sz="1400" dirty="0" err="1"/>
              <a:t>p_idx</a:t>
            </a:r>
            <a:r>
              <a:rPr lang="en-US" sz="1400" dirty="0"/>
              <a:t> = [-165:22:165] - 3;</a:t>
            </a:r>
          </a:p>
          <a:p>
            <a:pPr lvl="2"/>
            <a:r>
              <a:rPr lang="en-US" sz="1400" dirty="0"/>
              <a:t>CH#8: </a:t>
            </a:r>
            <a:r>
              <a:rPr lang="en-US" sz="1400" dirty="0" err="1"/>
              <a:t>p_idx</a:t>
            </a:r>
            <a:r>
              <a:rPr lang="en-US" sz="1400" dirty="0"/>
              <a:t> = [-165:22:165] - 4;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74069" y="28835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297" y="3017765"/>
            <a:ext cx="4503420" cy="336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33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Pilots </a:t>
            </a:r>
            <a:r>
              <a:rPr lang="en-US" dirty="0" smtClean="0"/>
              <a:t>Grid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536504"/>
          </a:xfrm>
        </p:spPr>
        <p:txBody>
          <a:bodyPr/>
          <a:lstStyle/>
          <a:p>
            <a:pPr algn="just"/>
            <a:r>
              <a:rPr lang="en-US" dirty="0" smtClean="0"/>
              <a:t>Extra pilots:</a:t>
            </a:r>
          </a:p>
          <a:p>
            <a:pPr lvl="1" algn="just"/>
            <a:r>
              <a:rPr lang="en-US" dirty="0" smtClean="0"/>
              <a:t>In case of channel bonding, additionally to 16 pilots per channel, extra pilots filling the gaps between the channels are inserted;</a:t>
            </a:r>
          </a:p>
          <a:p>
            <a:pPr algn="just"/>
            <a:r>
              <a:rPr lang="en-US" dirty="0" smtClean="0"/>
              <a:t>Issue with middle pilot for N</a:t>
            </a:r>
            <a:r>
              <a:rPr lang="en-US" baseline="-25000" dirty="0" smtClean="0"/>
              <a:t>CB</a:t>
            </a:r>
            <a:r>
              <a:rPr lang="en-US" dirty="0" smtClean="0"/>
              <a:t> = 2 and 4:</a:t>
            </a:r>
          </a:p>
          <a:p>
            <a:pPr lvl="1" algn="just"/>
            <a:r>
              <a:rPr lang="en-US" dirty="0" smtClean="0"/>
              <a:t>For N</a:t>
            </a:r>
            <a:r>
              <a:rPr lang="en-US" baseline="-25000" dirty="0" smtClean="0"/>
              <a:t>CB</a:t>
            </a:r>
            <a:r>
              <a:rPr lang="en-US" dirty="0" smtClean="0"/>
              <a:t> = 2 and 4, the middle pilot can fall into the DC bin, which is undesired;</a:t>
            </a:r>
          </a:p>
          <a:p>
            <a:pPr algn="just"/>
            <a:r>
              <a:rPr lang="en-US" dirty="0" smtClean="0"/>
              <a:t>Proposed solution:</a:t>
            </a:r>
          </a:p>
          <a:p>
            <a:pPr lvl="1" algn="just"/>
            <a:r>
              <a:rPr lang="en-US" dirty="0" smtClean="0"/>
              <a:t>Instead of single middle pilot, it is proposed to introduce two pilots with indexes [-5, +5] relative to the middle pilot tone index;</a:t>
            </a:r>
          </a:p>
          <a:p>
            <a:pPr lvl="1" algn="just"/>
            <a:r>
              <a:rPr lang="en-US" dirty="0" smtClean="0"/>
              <a:t>Based on channel estimation from these pilots one can interpolate the channel for the middle point;</a:t>
            </a:r>
          </a:p>
          <a:p>
            <a:pPr lvl="1" algn="just"/>
            <a:r>
              <a:rPr lang="en-US" dirty="0" smtClean="0"/>
              <a:t>This allows to keep the total number of pilots equal to even number;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39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Pilots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Number of pilots for different NCB: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1: </a:t>
            </a:r>
            <a:r>
              <a:rPr lang="en-US" dirty="0" smtClean="0"/>
              <a:t>N</a:t>
            </a:r>
            <a:r>
              <a:rPr lang="en-US" baseline="-25000" dirty="0" smtClean="0"/>
              <a:t>SP</a:t>
            </a:r>
            <a:r>
              <a:rPr lang="en-US" dirty="0" smtClean="0"/>
              <a:t> </a:t>
            </a:r>
            <a:r>
              <a:rPr lang="en-US" dirty="0"/>
              <a:t>= 16, like in </a:t>
            </a:r>
            <a:r>
              <a:rPr lang="en-US" dirty="0" smtClean="0"/>
              <a:t>the legacy </a:t>
            </a:r>
            <a:r>
              <a:rPr lang="en-US" dirty="0"/>
              <a:t>case;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2: </a:t>
            </a:r>
            <a:r>
              <a:rPr lang="en-US" dirty="0" smtClean="0"/>
              <a:t>N</a:t>
            </a:r>
            <a:r>
              <a:rPr lang="en-US" baseline="-25000" dirty="0"/>
              <a:t>SP</a:t>
            </a:r>
            <a:r>
              <a:rPr lang="en-US" dirty="0" smtClean="0"/>
              <a:t> </a:t>
            </a:r>
            <a:r>
              <a:rPr lang="en-US" dirty="0"/>
              <a:t>= 2*16 + </a:t>
            </a:r>
            <a:r>
              <a:rPr lang="en-US" dirty="0" smtClean="0"/>
              <a:t>4 </a:t>
            </a:r>
            <a:r>
              <a:rPr lang="en-US" dirty="0"/>
              <a:t>= </a:t>
            </a:r>
            <a:r>
              <a:rPr lang="en-US" dirty="0" smtClean="0"/>
              <a:t>36;</a:t>
            </a:r>
            <a:endParaRPr lang="en-US" dirty="0"/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3: </a:t>
            </a:r>
            <a:r>
              <a:rPr lang="en-US" dirty="0" smtClean="0"/>
              <a:t>N</a:t>
            </a:r>
            <a:r>
              <a:rPr lang="en-US" baseline="-25000" dirty="0"/>
              <a:t>SP</a:t>
            </a:r>
            <a:r>
              <a:rPr lang="en-US" dirty="0" smtClean="0"/>
              <a:t> </a:t>
            </a:r>
            <a:r>
              <a:rPr lang="en-US" dirty="0"/>
              <a:t>= 3*16 + </a:t>
            </a:r>
            <a:r>
              <a:rPr lang="en-US" dirty="0" smtClean="0"/>
              <a:t>4*2 </a:t>
            </a:r>
            <a:r>
              <a:rPr lang="en-US" dirty="0"/>
              <a:t>= </a:t>
            </a:r>
            <a:r>
              <a:rPr lang="en-US" dirty="0" smtClean="0"/>
              <a:t>56;</a:t>
            </a:r>
            <a:endParaRPr lang="en-US" dirty="0"/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4: </a:t>
            </a:r>
            <a:r>
              <a:rPr lang="en-US" dirty="0" smtClean="0"/>
              <a:t>N</a:t>
            </a:r>
            <a:r>
              <a:rPr lang="en-US" baseline="-25000" dirty="0"/>
              <a:t>SP</a:t>
            </a:r>
            <a:r>
              <a:rPr lang="en-US" dirty="0" smtClean="0"/>
              <a:t> </a:t>
            </a:r>
            <a:r>
              <a:rPr lang="en-US" dirty="0"/>
              <a:t>= 4*16 + </a:t>
            </a:r>
            <a:r>
              <a:rPr lang="en-US" dirty="0" smtClean="0"/>
              <a:t>4*3 </a:t>
            </a:r>
            <a:r>
              <a:rPr lang="en-US" dirty="0"/>
              <a:t>= </a:t>
            </a:r>
            <a:r>
              <a:rPr lang="en-US" dirty="0" smtClean="0"/>
              <a:t>76;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General formula:</a:t>
            </a:r>
            <a:endParaRPr lang="en-US" dirty="0"/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SP</a:t>
            </a:r>
            <a:r>
              <a:rPr lang="en-US" dirty="0" smtClean="0"/>
              <a:t> = N</a:t>
            </a:r>
            <a:r>
              <a:rPr lang="en-US" baseline="-25000" dirty="0" smtClean="0"/>
              <a:t>CB</a:t>
            </a:r>
            <a:r>
              <a:rPr lang="en-US" dirty="0" smtClean="0"/>
              <a:t>*16 + (N</a:t>
            </a:r>
            <a:r>
              <a:rPr lang="en-US" baseline="-25000" dirty="0" smtClean="0"/>
              <a:t>CB</a:t>
            </a:r>
            <a:r>
              <a:rPr lang="en-US" dirty="0" smtClean="0"/>
              <a:t>-1)*4 = N</a:t>
            </a:r>
            <a:r>
              <a:rPr lang="en-US" baseline="-25000" dirty="0" smtClean="0"/>
              <a:t>CB</a:t>
            </a:r>
            <a:r>
              <a:rPr lang="en-US" dirty="0" smtClean="0"/>
              <a:t>*20 – 4;</a:t>
            </a:r>
          </a:p>
          <a:p>
            <a:pPr lvl="2" algn="just"/>
            <a:r>
              <a:rPr lang="en-US" dirty="0" smtClean="0"/>
              <a:t>Linear dependence on N</a:t>
            </a:r>
            <a:r>
              <a:rPr lang="en-US" baseline="-25000" dirty="0" smtClean="0"/>
              <a:t>CB</a:t>
            </a:r>
            <a:r>
              <a:rPr lang="en-US" dirty="0" smtClean="0"/>
              <a:t> factor;</a:t>
            </a:r>
            <a:endParaRPr lang="en-US" dirty="0"/>
          </a:p>
          <a:p>
            <a:pPr algn="just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50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&amp; DC Subcarriers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Data subcarriers indexes for different NCB:</a:t>
            </a:r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1: </a:t>
            </a:r>
            <a:r>
              <a:rPr lang="en-US" sz="1800" dirty="0" err="1"/>
              <a:t>d_idx</a:t>
            </a:r>
            <a:r>
              <a:rPr lang="en-US" sz="1800" dirty="0"/>
              <a:t> = [-177:-2, 2:177], </a:t>
            </a:r>
            <a:r>
              <a:rPr lang="en-US" sz="1800" dirty="0" smtClean="0"/>
              <a:t>excluding </a:t>
            </a:r>
            <a:r>
              <a:rPr lang="en-US" sz="1800" dirty="0" err="1" smtClean="0"/>
              <a:t>p_idx</a:t>
            </a:r>
            <a:r>
              <a:rPr lang="en-US" sz="1800" dirty="0" smtClean="0"/>
              <a:t>;</a:t>
            </a:r>
            <a:endParaRPr lang="en-US" sz="1800" dirty="0"/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2: </a:t>
            </a:r>
            <a:r>
              <a:rPr lang="en-US" sz="1800" dirty="0" err="1"/>
              <a:t>d_idx</a:t>
            </a:r>
            <a:r>
              <a:rPr lang="en-US" sz="1800" dirty="0"/>
              <a:t> = [-</a:t>
            </a:r>
            <a:r>
              <a:rPr lang="en-US" sz="1800" dirty="0" smtClean="0"/>
              <a:t>386:-2, 2:386], </a:t>
            </a:r>
            <a:r>
              <a:rPr lang="en-US" sz="1800" dirty="0"/>
              <a:t>excluding </a:t>
            </a:r>
            <a:r>
              <a:rPr lang="en-US" sz="1800" dirty="0" err="1"/>
              <a:t>p_idx</a:t>
            </a:r>
            <a:r>
              <a:rPr lang="en-US" sz="1800" dirty="0" smtClean="0"/>
              <a:t>;</a:t>
            </a:r>
            <a:endParaRPr lang="en-US" sz="1800" dirty="0"/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3: </a:t>
            </a:r>
            <a:r>
              <a:rPr lang="en-US" sz="1800" dirty="0" err="1"/>
              <a:t>d_idx</a:t>
            </a:r>
            <a:r>
              <a:rPr lang="en-US" sz="1800" dirty="0"/>
              <a:t> = [-</a:t>
            </a:r>
            <a:r>
              <a:rPr lang="en-US" sz="1800" dirty="0" smtClean="0"/>
              <a:t>596:-2, 2:596], </a:t>
            </a:r>
            <a:r>
              <a:rPr lang="en-US" sz="1800" dirty="0"/>
              <a:t>excluding </a:t>
            </a:r>
            <a:r>
              <a:rPr lang="en-US" sz="1800" dirty="0" err="1"/>
              <a:t>p_idx</a:t>
            </a:r>
            <a:r>
              <a:rPr lang="en-US" sz="1800" dirty="0" smtClean="0"/>
              <a:t>;</a:t>
            </a:r>
            <a:endParaRPr lang="en-US" sz="1800" dirty="0"/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4: </a:t>
            </a:r>
            <a:r>
              <a:rPr lang="en-US" sz="1800" dirty="0" err="1"/>
              <a:t>d_idx</a:t>
            </a:r>
            <a:r>
              <a:rPr lang="en-US" sz="1800" dirty="0"/>
              <a:t> = [-</a:t>
            </a:r>
            <a:r>
              <a:rPr lang="en-US" sz="1800" dirty="0" smtClean="0"/>
              <a:t>805:-2, 2:805], </a:t>
            </a:r>
            <a:r>
              <a:rPr lang="en-US" sz="1800" dirty="0"/>
              <a:t>excluding </a:t>
            </a:r>
            <a:r>
              <a:rPr lang="en-US" sz="1800" dirty="0" err="1"/>
              <a:t>p_idx</a:t>
            </a:r>
            <a:r>
              <a:rPr lang="en-US" sz="1800" dirty="0" smtClean="0"/>
              <a:t>;</a:t>
            </a:r>
          </a:p>
          <a:p>
            <a:pPr algn="just"/>
            <a:r>
              <a:rPr lang="en-US" dirty="0" smtClean="0"/>
              <a:t>DC subcarrier indexes for different NCB:</a:t>
            </a:r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1</a:t>
            </a:r>
            <a:r>
              <a:rPr lang="en-US" sz="1800" dirty="0" smtClean="0"/>
              <a:t>: </a:t>
            </a:r>
            <a:r>
              <a:rPr lang="en-US" sz="1800" dirty="0" err="1" smtClean="0"/>
              <a:t>dc_idx</a:t>
            </a:r>
            <a:r>
              <a:rPr lang="en-US" sz="1800" dirty="0" smtClean="0"/>
              <a:t> = [-1, 0, 1];</a:t>
            </a:r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</a:t>
            </a:r>
            <a:r>
              <a:rPr lang="en-US" sz="1800" dirty="0" smtClean="0"/>
              <a:t>2: </a:t>
            </a:r>
            <a:r>
              <a:rPr lang="en-US" sz="1800" dirty="0" err="1"/>
              <a:t>dc_idx</a:t>
            </a:r>
            <a:r>
              <a:rPr lang="en-US" sz="1800" dirty="0"/>
              <a:t> = </a:t>
            </a:r>
            <a:r>
              <a:rPr lang="en-US" sz="1800" dirty="0" smtClean="0"/>
              <a:t>[-1</a:t>
            </a:r>
            <a:r>
              <a:rPr lang="en-US" sz="1800" dirty="0"/>
              <a:t>, 0, </a:t>
            </a:r>
            <a:r>
              <a:rPr lang="en-US" sz="1800" dirty="0" smtClean="0"/>
              <a:t>1];</a:t>
            </a:r>
            <a:endParaRPr lang="en-US" sz="1800" dirty="0"/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</a:t>
            </a:r>
            <a:r>
              <a:rPr lang="en-US" sz="1800" dirty="0" smtClean="0"/>
              <a:t>3: </a:t>
            </a:r>
            <a:r>
              <a:rPr lang="en-US" sz="1800" dirty="0" err="1"/>
              <a:t>dc_idx</a:t>
            </a:r>
            <a:r>
              <a:rPr lang="en-US" sz="1800" dirty="0"/>
              <a:t> = </a:t>
            </a:r>
            <a:r>
              <a:rPr lang="en-US" sz="1800" dirty="0" smtClean="0"/>
              <a:t>[-1</a:t>
            </a:r>
            <a:r>
              <a:rPr lang="en-US" sz="1800" dirty="0"/>
              <a:t>, 0, </a:t>
            </a:r>
            <a:r>
              <a:rPr lang="en-US" sz="1800" dirty="0" smtClean="0"/>
              <a:t>1];</a:t>
            </a:r>
            <a:endParaRPr lang="en-US" sz="1800" dirty="0"/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</a:t>
            </a:r>
            <a:r>
              <a:rPr lang="en-US" sz="1800" dirty="0" smtClean="0"/>
              <a:t>4: </a:t>
            </a:r>
            <a:r>
              <a:rPr lang="en-US" sz="1800" dirty="0" err="1"/>
              <a:t>dc_idx</a:t>
            </a:r>
            <a:r>
              <a:rPr lang="en-US" sz="1800" dirty="0"/>
              <a:t> = </a:t>
            </a:r>
            <a:r>
              <a:rPr lang="en-US" sz="1800" dirty="0" smtClean="0"/>
              <a:t>[-1</a:t>
            </a:r>
            <a:r>
              <a:rPr lang="en-US" sz="1800" dirty="0"/>
              <a:t>, 0, </a:t>
            </a:r>
            <a:r>
              <a:rPr lang="en-US" sz="1800" dirty="0" smtClean="0"/>
              <a:t>1];</a:t>
            </a:r>
          </a:p>
          <a:p>
            <a:pPr lvl="1" algn="just"/>
            <a:r>
              <a:rPr lang="en-US" sz="1800" dirty="0" smtClean="0"/>
              <a:t>Keeping the number of DC subcarriers the same for different 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simplifies implementation;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746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13998</TotalTime>
  <Words>1481</Words>
  <Application>Microsoft Office PowerPoint</Application>
  <PresentationFormat>On-screen Show (4:3)</PresentationFormat>
  <Paragraphs>258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Times New Roman</vt:lpstr>
      <vt:lpstr>802-11-Submission</vt:lpstr>
      <vt:lpstr>Document</vt:lpstr>
      <vt:lpstr>Visio</vt:lpstr>
      <vt:lpstr>Equation</vt:lpstr>
      <vt:lpstr>OFDM Signal Parameters Definition in 11ay</vt:lpstr>
      <vt:lpstr>Introduction</vt:lpstr>
      <vt:lpstr>Common Frequency Grid</vt:lpstr>
      <vt:lpstr>Common Frequency Grid (Cont’d)</vt:lpstr>
      <vt:lpstr>Pilots Grid for Single Channel</vt:lpstr>
      <vt:lpstr>Common Pilots Grid</vt:lpstr>
      <vt:lpstr>Common Pilots Grid (Cont’d)</vt:lpstr>
      <vt:lpstr>Number of Pilots</vt:lpstr>
      <vt:lpstr>Data &amp; DC Subcarriers</vt:lpstr>
      <vt:lpstr>Summary of OFDM Parameters</vt:lpstr>
      <vt:lpstr>Pilots Overhead</vt:lpstr>
      <vt:lpstr>Pilot Estimations</vt:lpstr>
      <vt:lpstr>CPE Estimation</vt:lpstr>
      <vt:lpstr>CPE Estimation (Cont’d)</vt:lpstr>
      <vt:lpstr>Cyclic Prefix (GI) Length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8809</cp:revision>
  <cp:lastPrinted>1998-02-10T13:28:06Z</cp:lastPrinted>
  <dcterms:created xsi:type="dcterms:W3CDTF">2015-03-24T14:22:58Z</dcterms:created>
  <dcterms:modified xsi:type="dcterms:W3CDTF">2017-04-17T10:21:39Z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