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28" r:id="rId3"/>
    <p:sldId id="345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336" r:id="rId12"/>
    <p:sldId id="330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8" autoAdjust="0"/>
    <p:restoredTop sz="94660"/>
  </p:normalViewPr>
  <p:slideViewPr>
    <p:cSldViewPr>
      <p:cViewPr varScale="1">
        <p:scale>
          <a:sx n="89" d="100"/>
          <a:sy n="89" d="100"/>
        </p:scale>
        <p:origin x="129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April 2017</a:t>
            </a:r>
            <a:endParaRPr lang="en-US" altLang="en-US" sz="140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802.11-17/0590r0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3.bin"/><Relationship Id="rId18" Type="http://schemas.openxmlformats.org/officeDocument/2006/relationships/image" Target="../media/image18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7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April 2017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en-US" sz="2800" dirty="0" smtClean="0"/>
              <a:t>Space Time Block Coding for SC PHY in 11ay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838921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2017-04-11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61987" y="3212976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000" b="1" dirty="0"/>
              <a:t>Authors:</a:t>
            </a: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2227956"/>
              </p:ext>
            </p:extLst>
          </p:nvPr>
        </p:nvGraphicFramePr>
        <p:xfrm>
          <a:off x="498475" y="3749675"/>
          <a:ext cx="7999413" cy="290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7" name="Document" r:id="rId4" imgW="8450443" imgH="3079466" progId="Word.Document.8">
                  <p:embed/>
                </p:oleObj>
              </mc:Choice>
              <mc:Fallback>
                <p:oleObj name="Document" r:id="rId4" imgW="8450443" imgH="30794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" y="3749675"/>
                        <a:ext cx="7999413" cy="290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SP/M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Do you agree:</a:t>
            </a:r>
          </a:p>
          <a:p>
            <a:pPr lvl="1" algn="just"/>
            <a:r>
              <a:rPr lang="en-US" dirty="0"/>
              <a:t>to include the text from (11-17-0587-00-00ay 30 5 6 4 3 Space Time Block Coding) defining SC </a:t>
            </a:r>
            <a:r>
              <a:rPr lang="en-US" dirty="0" smtClean="0"/>
              <a:t>STBC scheme to the </a:t>
            </a:r>
            <a:r>
              <a:rPr lang="en-US" dirty="0"/>
              <a:t>spec draft?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9075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1800" dirty="0" smtClean="0"/>
              <a:t>DFT complex conjugation property:</a:t>
            </a:r>
          </a:p>
          <a:p>
            <a:pPr lvl="1"/>
            <a:endParaRPr lang="en-US" sz="1400" dirty="0" smtClean="0"/>
          </a:p>
          <a:p>
            <a:pPr lvl="1"/>
            <a:r>
              <a:rPr lang="en-US" sz="1400" dirty="0" smtClean="0"/>
              <a:t>DFT: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 smtClean="0"/>
              <a:t>Complex conjugated sample in frequency domain:</a:t>
            </a:r>
          </a:p>
          <a:p>
            <a:pPr lvl="1"/>
            <a:endParaRPr lang="en-US" sz="1400" dirty="0" smtClean="0"/>
          </a:p>
          <a:p>
            <a:pPr lvl="1"/>
            <a:r>
              <a:rPr lang="en-US" sz="1400" dirty="0" smtClean="0"/>
              <a:t>Specific example for N = 4: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 smtClean="0"/>
              <a:t>Can be rewritten: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 smtClean="0"/>
              <a:t>Using: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 smtClean="0"/>
              <a:t>Reordering: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 smtClean="0"/>
              <a:t>In general case:  </a:t>
            </a:r>
            <a:endParaRPr lang="ru-RU" sz="14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8701009"/>
              </p:ext>
            </p:extLst>
          </p:nvPr>
        </p:nvGraphicFramePr>
        <p:xfrm>
          <a:off x="2123728" y="2492896"/>
          <a:ext cx="16668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4" name="Equation" r:id="rId3" imgW="1663700" imgH="457200" progId="Equation.3">
                  <p:embed/>
                </p:oleObj>
              </mc:Choice>
              <mc:Fallback>
                <p:oleObj name="Equation" r:id="rId3" imgW="16637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492896"/>
                        <a:ext cx="166687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1251963"/>
              </p:ext>
            </p:extLst>
          </p:nvPr>
        </p:nvGraphicFramePr>
        <p:xfrm>
          <a:off x="5370058" y="2986108"/>
          <a:ext cx="17240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5" name="Equation" r:id="rId5" imgW="1714500" imgH="457200" progId="Equation.3">
                  <p:embed/>
                </p:oleObj>
              </mc:Choice>
              <mc:Fallback>
                <p:oleObj name="Equation" r:id="rId5" imgW="17145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0058" y="2986108"/>
                        <a:ext cx="172402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166754"/>
              </p:ext>
            </p:extLst>
          </p:nvPr>
        </p:nvGraphicFramePr>
        <p:xfrm>
          <a:off x="3707904" y="3501008"/>
          <a:ext cx="36195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6" name="Equation" r:id="rId7" imgW="3606800" imgH="482600" progId="Equation.3">
                  <p:embed/>
                </p:oleObj>
              </mc:Choice>
              <mc:Fallback>
                <p:oleObj name="Equation" r:id="rId7" imgW="36068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3501008"/>
                        <a:ext cx="3619500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2641475"/>
              </p:ext>
            </p:extLst>
          </p:nvPr>
        </p:nvGraphicFramePr>
        <p:xfrm>
          <a:off x="3059832" y="4051920"/>
          <a:ext cx="43815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7" name="Equation" r:id="rId9" imgW="4368800" imgH="482600" progId="Equation.3">
                  <p:embed/>
                </p:oleObj>
              </mc:Choice>
              <mc:Fallback>
                <p:oleObj name="Equation" r:id="rId9" imgW="43688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4051920"/>
                        <a:ext cx="4381500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3411593"/>
              </p:ext>
            </p:extLst>
          </p:nvPr>
        </p:nvGraphicFramePr>
        <p:xfrm>
          <a:off x="2195736" y="4653136"/>
          <a:ext cx="5334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8" name="Equation" r:id="rId11" imgW="533169" imgH="203112" progId="Equation.3">
                  <p:embed/>
                </p:oleObj>
              </mc:Choice>
              <mc:Fallback>
                <p:oleObj name="Equation" r:id="rId11" imgW="533169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4653136"/>
                        <a:ext cx="5334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4811073"/>
              </p:ext>
            </p:extLst>
          </p:nvPr>
        </p:nvGraphicFramePr>
        <p:xfrm>
          <a:off x="3008313" y="4545013"/>
          <a:ext cx="39274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9" name="Equation" r:id="rId13" imgW="3911400" imgH="482400" progId="Equation.3">
                  <p:embed/>
                </p:oleObj>
              </mc:Choice>
              <mc:Fallback>
                <p:oleObj name="Equation" r:id="rId13" imgW="39114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8313" y="4545013"/>
                        <a:ext cx="39274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6553380"/>
              </p:ext>
            </p:extLst>
          </p:nvPr>
        </p:nvGraphicFramePr>
        <p:xfrm>
          <a:off x="2697163" y="5030788"/>
          <a:ext cx="37496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00" name="Equation" r:id="rId15" imgW="3733560" imgH="482400" progId="Equation.3">
                  <p:embed/>
                </p:oleObj>
              </mc:Choice>
              <mc:Fallback>
                <p:oleObj name="Equation" r:id="rId15" imgW="37335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7163" y="5030788"/>
                        <a:ext cx="37496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6703320"/>
              </p:ext>
            </p:extLst>
          </p:nvPr>
        </p:nvGraphicFramePr>
        <p:xfrm>
          <a:off x="2847628" y="5569550"/>
          <a:ext cx="18859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01" name="Equation" r:id="rId17" imgW="1879600" imgH="457200" progId="Equation.3">
                  <p:embed/>
                </p:oleObj>
              </mc:Choice>
              <mc:Fallback>
                <p:oleObj name="Equation" r:id="rId17" imgW="1879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7628" y="5569550"/>
                        <a:ext cx="188595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93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dirty="0"/>
              <a:t>Draft P802.11ay_D0.3</a:t>
            </a:r>
            <a:endParaRPr lang="en-US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en-US" dirty="0" smtClean="0"/>
              <a:t>IEEE802.11-2016</a:t>
            </a:r>
            <a:endParaRPr lang="ru-R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019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This presentation proposes a Space Time Block Code (STBC) for SC PHY, [1].</a:t>
            </a:r>
            <a:endParaRPr lang="ru-RU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540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 Symbol Blocking for STBC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The proposed STBC scheme applies coding to the data part of the SC symbol block and utilizes symbol blocking structure defined in [1].</a:t>
            </a:r>
          </a:p>
          <a:p>
            <a:pPr algn="just"/>
            <a:r>
              <a:rPr lang="en-US" sz="2000" dirty="0" smtClean="0"/>
              <a:t>It performs mapping of a single spatial stream (N</a:t>
            </a:r>
            <a:r>
              <a:rPr lang="en-US" sz="2000" baseline="-25000" dirty="0" smtClean="0"/>
              <a:t>SS</a:t>
            </a:r>
            <a:r>
              <a:rPr lang="en-US" sz="2000" dirty="0" smtClean="0"/>
              <a:t> = 1) to two space-time streams (N</a:t>
            </a:r>
            <a:r>
              <a:rPr lang="en-US" sz="2000" baseline="-25000" dirty="0" smtClean="0"/>
              <a:t>STS</a:t>
            </a:r>
            <a:r>
              <a:rPr lang="en-US" sz="2000" dirty="0" smtClean="0"/>
              <a:t> = 2).</a:t>
            </a:r>
          </a:p>
          <a:p>
            <a:pPr algn="just"/>
            <a:r>
              <a:rPr lang="en-US" sz="2000" dirty="0" smtClean="0"/>
              <a:t>The STBC code combining is performed in frequency domain in a similar way as for OFDM in 11n/ac, [2].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2331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 Symbol Blocking for </a:t>
            </a:r>
            <a:r>
              <a:rPr lang="en-US" dirty="0" smtClean="0"/>
              <a:t>STBC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2952328"/>
          </a:xfrm>
        </p:spPr>
        <p:txBody>
          <a:bodyPr/>
          <a:lstStyle/>
          <a:p>
            <a:pPr algn="just"/>
            <a:r>
              <a:rPr lang="en-US" sz="2000" dirty="0" smtClean="0"/>
              <a:t>STBC coding:</a:t>
            </a:r>
          </a:p>
          <a:p>
            <a:pPr lvl="1" algn="just"/>
            <a:r>
              <a:rPr lang="en-US" sz="1600" dirty="0" smtClean="0"/>
              <a:t>Input – two SC symbol blocks </a:t>
            </a:r>
            <a:r>
              <a:rPr lang="en-US" sz="1600" dirty="0" err="1" smtClean="0"/>
              <a:t>x</a:t>
            </a:r>
            <a:r>
              <a:rPr lang="en-US" sz="1600" baseline="-25000" dirty="0" err="1" smtClean="0"/>
              <a:t>NSPB</a:t>
            </a:r>
            <a:r>
              <a:rPr lang="en-US" sz="1600" dirty="0" smtClean="0"/>
              <a:t> and </a:t>
            </a:r>
            <a:r>
              <a:rPr lang="en-US" sz="1600" dirty="0" err="1" smtClean="0"/>
              <a:t>y</a:t>
            </a:r>
            <a:r>
              <a:rPr lang="en-US" sz="1600" baseline="-25000" dirty="0" err="1" smtClean="0"/>
              <a:t>NSPB</a:t>
            </a:r>
            <a:r>
              <a:rPr lang="en-US" sz="1600" dirty="0" smtClean="0"/>
              <a:t>, N</a:t>
            </a:r>
            <a:r>
              <a:rPr lang="en-US" sz="1600" baseline="-25000" dirty="0" smtClean="0"/>
              <a:t>SPB</a:t>
            </a:r>
            <a:r>
              <a:rPr lang="en-US" sz="1600" dirty="0" smtClean="0"/>
              <a:t> defines the number of symbols per SC block;</a:t>
            </a:r>
          </a:p>
          <a:p>
            <a:pPr lvl="1" algn="just"/>
            <a:r>
              <a:rPr lang="en-US" sz="1600" dirty="0" smtClean="0"/>
              <a:t>For example, let’s define N</a:t>
            </a:r>
            <a:r>
              <a:rPr lang="en-US" sz="1600" baseline="-25000" dirty="0" smtClean="0"/>
              <a:t>SPB</a:t>
            </a:r>
            <a:r>
              <a:rPr lang="en-US" sz="1600" dirty="0" smtClean="0"/>
              <a:t> = 448 as in case of normal GI type;</a:t>
            </a:r>
          </a:p>
          <a:p>
            <a:pPr lvl="1" algn="just"/>
            <a:r>
              <a:rPr lang="en-US" sz="1600" dirty="0" smtClean="0"/>
              <a:t>(x</a:t>
            </a:r>
            <a:r>
              <a:rPr lang="en-US" sz="1600" baseline="-25000" dirty="0" smtClean="0"/>
              <a:t>448</a:t>
            </a:r>
            <a:r>
              <a:rPr lang="en-US" sz="1600" dirty="0" smtClean="0"/>
              <a:t>(n), y</a:t>
            </a:r>
            <a:r>
              <a:rPr lang="en-US" sz="1600" baseline="-25000" dirty="0" smtClean="0"/>
              <a:t>448</a:t>
            </a:r>
            <a:r>
              <a:rPr lang="en-US" sz="1600" dirty="0" smtClean="0"/>
              <a:t>(n)) blocks are mapped to the first space-time stream;</a:t>
            </a:r>
          </a:p>
          <a:p>
            <a:pPr lvl="1" algn="just"/>
            <a:r>
              <a:rPr lang="en-US" sz="1600" dirty="0" smtClean="0"/>
              <a:t>(-y*</a:t>
            </a:r>
            <a:r>
              <a:rPr lang="en-US" sz="1600" baseline="-25000" dirty="0" smtClean="0"/>
              <a:t>448</a:t>
            </a:r>
            <a:r>
              <a:rPr lang="en-US" sz="1600" dirty="0" smtClean="0"/>
              <a:t>(-n), x*</a:t>
            </a:r>
            <a:r>
              <a:rPr lang="en-US" sz="1600" baseline="-25000" dirty="0" smtClean="0"/>
              <a:t>448</a:t>
            </a:r>
            <a:r>
              <a:rPr lang="en-US" sz="1600" dirty="0" smtClean="0"/>
              <a:t>(-n)) blocks are mapped to the second space-time stream;</a:t>
            </a:r>
          </a:p>
          <a:p>
            <a:pPr lvl="1" algn="just"/>
            <a:r>
              <a:rPr lang="en-US" sz="1600" dirty="0" smtClean="0"/>
              <a:t>(g</a:t>
            </a:r>
            <a:r>
              <a:rPr lang="en-US" sz="1600" baseline="-25000" dirty="0" smtClean="0"/>
              <a:t>1,64</a:t>
            </a:r>
            <a:r>
              <a:rPr lang="en-US" sz="1600" dirty="0" smtClean="0"/>
              <a:t>(n), g</a:t>
            </a:r>
            <a:r>
              <a:rPr lang="en-US" sz="1600" baseline="-25000" dirty="0" smtClean="0"/>
              <a:t>2,64</a:t>
            </a:r>
            <a:r>
              <a:rPr lang="en-US" sz="1600" dirty="0" smtClean="0"/>
              <a:t>(n)) are two Guard Intervals (GIs) of length 64 for space-time stream 1 and 2 accordingly;</a:t>
            </a:r>
          </a:p>
          <a:p>
            <a:pPr lvl="1" algn="just"/>
            <a:r>
              <a:rPr lang="en-US" sz="1600" dirty="0" smtClean="0"/>
              <a:t>Figure below illustrates the proposed structure, (-n) defines reverse of symbols in time, * defines complex conjugation;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5631" y="4682804"/>
            <a:ext cx="5972738" cy="184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467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Signals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159768"/>
          </a:xfrm>
        </p:spPr>
        <p:txBody>
          <a:bodyPr/>
          <a:lstStyle/>
          <a:p>
            <a:pPr algn="just"/>
            <a:r>
              <a:rPr lang="en-US" sz="2000" dirty="0" smtClean="0"/>
              <a:t>Transmit signals in frequency domain:</a:t>
            </a:r>
          </a:p>
          <a:p>
            <a:pPr lvl="1" algn="just"/>
            <a:r>
              <a:rPr lang="en-US" sz="1600" dirty="0" smtClean="0"/>
              <a:t>STS#1: X</a:t>
            </a:r>
            <a:r>
              <a:rPr lang="en-US" sz="1600" baseline="-25000" dirty="0" smtClean="0"/>
              <a:t>T1</a:t>
            </a:r>
            <a:r>
              <a:rPr lang="en-US" sz="1600" dirty="0" smtClean="0"/>
              <a:t>(k) = X(k) + G</a:t>
            </a:r>
            <a:r>
              <a:rPr lang="en-US" sz="1600" baseline="-25000" dirty="0" smtClean="0"/>
              <a:t>1</a:t>
            </a:r>
            <a:r>
              <a:rPr lang="en-US" sz="1600" dirty="0" smtClean="0"/>
              <a:t>(k); Y</a:t>
            </a:r>
            <a:r>
              <a:rPr lang="en-US" sz="1600" baseline="-25000" dirty="0" smtClean="0"/>
              <a:t>T2</a:t>
            </a:r>
            <a:r>
              <a:rPr lang="en-US" sz="1600" dirty="0" smtClean="0"/>
              <a:t>(k) = Y(k) + G</a:t>
            </a:r>
            <a:r>
              <a:rPr lang="en-US" sz="1600" baseline="-25000" dirty="0" smtClean="0"/>
              <a:t>1</a:t>
            </a:r>
            <a:r>
              <a:rPr lang="en-US" sz="1600" dirty="0" smtClean="0"/>
              <a:t>(k);</a:t>
            </a:r>
          </a:p>
          <a:p>
            <a:pPr lvl="1" algn="just"/>
            <a:r>
              <a:rPr lang="en-US" sz="1600" dirty="0"/>
              <a:t>where: X = DFT(x), Y = DFT(y), G</a:t>
            </a:r>
            <a:r>
              <a:rPr lang="en-US" sz="1600" baseline="-25000" dirty="0"/>
              <a:t>1</a:t>
            </a:r>
            <a:r>
              <a:rPr lang="en-US" sz="1600" dirty="0"/>
              <a:t> = DFT(g</a:t>
            </a:r>
            <a:r>
              <a:rPr lang="en-US" sz="1600" baseline="-25000" dirty="0"/>
              <a:t>1</a:t>
            </a:r>
            <a:r>
              <a:rPr lang="en-US" sz="1600" dirty="0" smtClean="0"/>
              <a:t>),</a:t>
            </a:r>
            <a:r>
              <a:rPr lang="en-US" sz="1600" dirty="0"/>
              <a:t> </a:t>
            </a:r>
            <a:r>
              <a:rPr lang="en-US" sz="1600" dirty="0" smtClean="0"/>
              <a:t>G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 </a:t>
            </a:r>
            <a:r>
              <a:rPr lang="en-US" sz="1600" dirty="0"/>
              <a:t>= </a:t>
            </a:r>
            <a:r>
              <a:rPr lang="en-US" sz="1600" dirty="0" smtClean="0"/>
              <a:t>DFT(g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);</a:t>
            </a:r>
            <a:endParaRPr lang="en-US" sz="1600" dirty="0"/>
          </a:p>
          <a:p>
            <a:pPr lvl="1" algn="just"/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3358351"/>
              </p:ext>
            </p:extLst>
          </p:nvPr>
        </p:nvGraphicFramePr>
        <p:xfrm>
          <a:off x="1547664" y="3284984"/>
          <a:ext cx="2087880" cy="54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6" name="Equation" r:id="rId3" imgW="1739900" imgH="457200" progId="Equation.3">
                  <p:embed/>
                </p:oleObj>
              </mc:Choice>
              <mc:Fallback>
                <p:oleObj name="Equation" r:id="rId3" imgW="17399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3284984"/>
                        <a:ext cx="2087880" cy="5486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2770157"/>
              </p:ext>
            </p:extLst>
          </p:nvPr>
        </p:nvGraphicFramePr>
        <p:xfrm>
          <a:off x="4499992" y="3284984"/>
          <a:ext cx="2103120" cy="54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7" name="Equation" r:id="rId5" imgW="1752600" imgH="457200" progId="Equation.3">
                  <p:embed/>
                </p:oleObj>
              </mc:Choice>
              <mc:Fallback>
                <p:oleObj name="Equation" r:id="rId5" imgW="1752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3284984"/>
                        <a:ext cx="2103120" cy="5486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8973215"/>
              </p:ext>
            </p:extLst>
          </p:nvPr>
        </p:nvGraphicFramePr>
        <p:xfrm>
          <a:off x="1475656" y="4000128"/>
          <a:ext cx="2636520" cy="579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8" name="Equation" r:id="rId7" imgW="2197100" imgH="482600" progId="Equation.3">
                  <p:embed/>
                </p:oleObj>
              </mc:Choice>
              <mc:Fallback>
                <p:oleObj name="Equation" r:id="rId7" imgW="21971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4000128"/>
                        <a:ext cx="2636520" cy="579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1085642"/>
              </p:ext>
            </p:extLst>
          </p:nvPr>
        </p:nvGraphicFramePr>
        <p:xfrm>
          <a:off x="4416996" y="4000128"/>
          <a:ext cx="2682240" cy="579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9" name="Equation" r:id="rId9" imgW="2235200" imgH="482600" progId="Equation.3">
                  <p:embed/>
                </p:oleObj>
              </mc:Choice>
              <mc:Fallback>
                <p:oleObj name="Equation" r:id="rId9" imgW="22352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6996" y="4000128"/>
                        <a:ext cx="2682240" cy="579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7851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Signals </a:t>
            </a:r>
            <a:r>
              <a:rPr lang="en-US" dirty="0" smtClean="0"/>
              <a:t>Definition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167880"/>
          </a:xfrm>
        </p:spPr>
        <p:txBody>
          <a:bodyPr/>
          <a:lstStyle/>
          <a:p>
            <a:pPr algn="just"/>
            <a:r>
              <a:rPr lang="en-US" sz="2000" dirty="0" smtClean="0"/>
              <a:t>Received signals in frequency domain:</a:t>
            </a:r>
          </a:p>
          <a:p>
            <a:pPr lvl="1" algn="just"/>
            <a:r>
              <a:rPr lang="en-US" sz="1600" dirty="0" smtClean="0"/>
              <a:t>Time interval T1:</a:t>
            </a:r>
          </a:p>
          <a:p>
            <a:pPr lvl="2" algn="just"/>
            <a:r>
              <a:rPr lang="en-US" sz="1400" dirty="0" smtClean="0"/>
              <a:t>R</a:t>
            </a:r>
            <a:r>
              <a:rPr lang="en-US" sz="1400" baseline="-25000" dirty="0" smtClean="0"/>
              <a:t>T1</a:t>
            </a:r>
            <a:r>
              <a:rPr lang="en-US" sz="1400" dirty="0" smtClean="0"/>
              <a:t>(k</a:t>
            </a:r>
            <a:r>
              <a:rPr lang="en-US" sz="1400" dirty="0"/>
              <a:t>) = </a:t>
            </a:r>
            <a:r>
              <a:rPr lang="en-US" sz="1400" u="sng" dirty="0"/>
              <a:t>H</a:t>
            </a:r>
            <a:r>
              <a:rPr lang="en-US" sz="1400" u="sng" baseline="-25000" dirty="0"/>
              <a:t>1</a:t>
            </a:r>
            <a:r>
              <a:rPr lang="en-US" sz="1400" u="sng" dirty="0"/>
              <a:t>(k</a:t>
            </a:r>
            <a:r>
              <a:rPr lang="en-US" sz="1400" u="sng" dirty="0" smtClean="0"/>
              <a:t>)*X(k</a:t>
            </a:r>
            <a:r>
              <a:rPr lang="en-US" sz="1400" u="sng" dirty="0"/>
              <a:t>) </a:t>
            </a:r>
            <a:r>
              <a:rPr lang="en-US" sz="1400" u="sng" dirty="0" smtClean="0"/>
              <a:t>– </a:t>
            </a:r>
            <a:r>
              <a:rPr lang="en-US" sz="1400" u="sng" dirty="0" err="1" smtClean="0"/>
              <a:t>ph</a:t>
            </a:r>
            <a:r>
              <a:rPr lang="en-US" sz="1400" u="sng" dirty="0" smtClean="0"/>
              <a:t>(k)*H</a:t>
            </a:r>
            <a:r>
              <a:rPr lang="en-US" sz="1400" u="sng" baseline="-25000" dirty="0" smtClean="0"/>
              <a:t>2</a:t>
            </a:r>
            <a:r>
              <a:rPr lang="en-US" sz="1400" u="sng" dirty="0" smtClean="0"/>
              <a:t>(k</a:t>
            </a:r>
            <a:r>
              <a:rPr lang="en-US" sz="1400" u="sng" dirty="0"/>
              <a:t>)*</a:t>
            </a:r>
            <a:r>
              <a:rPr lang="en-US" sz="1400" u="sng" dirty="0" smtClean="0"/>
              <a:t>Y</a:t>
            </a:r>
            <a:r>
              <a:rPr lang="en-US" sz="1400" u="sng" baseline="30000" dirty="0" smtClean="0"/>
              <a:t>*</a:t>
            </a:r>
            <a:r>
              <a:rPr lang="en-US" sz="1400" u="sng" dirty="0" smtClean="0"/>
              <a:t>(</a:t>
            </a:r>
            <a:r>
              <a:rPr lang="en-US" sz="1400" u="sng" dirty="0"/>
              <a:t>k)</a:t>
            </a:r>
            <a:r>
              <a:rPr lang="en-US" sz="1400" dirty="0"/>
              <a:t>  +  </a:t>
            </a:r>
            <a:r>
              <a:rPr lang="en-US" sz="1400" u="sng" dirty="0"/>
              <a:t>H</a:t>
            </a:r>
            <a:r>
              <a:rPr lang="en-US" sz="1400" u="sng" baseline="-25000" dirty="0"/>
              <a:t>1</a:t>
            </a:r>
            <a:r>
              <a:rPr lang="en-US" sz="1400" u="sng" dirty="0"/>
              <a:t>(k)*G</a:t>
            </a:r>
            <a:r>
              <a:rPr lang="en-US" sz="1400" u="sng" baseline="-25000" dirty="0"/>
              <a:t>1</a:t>
            </a:r>
            <a:r>
              <a:rPr lang="en-US" sz="1400" u="sng" dirty="0"/>
              <a:t>(k) + H</a:t>
            </a:r>
            <a:r>
              <a:rPr lang="en-US" sz="1400" u="sng" baseline="-25000" dirty="0"/>
              <a:t>2</a:t>
            </a:r>
            <a:r>
              <a:rPr lang="en-US" sz="1400" u="sng" dirty="0"/>
              <a:t>(k)*G</a:t>
            </a:r>
            <a:r>
              <a:rPr lang="en-US" sz="1400" u="sng" baseline="-25000" dirty="0"/>
              <a:t>2</a:t>
            </a:r>
            <a:r>
              <a:rPr lang="en-US" sz="1400" u="sng" dirty="0"/>
              <a:t>(k)</a:t>
            </a:r>
            <a:r>
              <a:rPr lang="en-US" sz="1400" dirty="0"/>
              <a:t>  +  </a:t>
            </a:r>
            <a:r>
              <a:rPr lang="en-US" sz="1400" u="sng" dirty="0"/>
              <a:t>Z</a:t>
            </a:r>
            <a:r>
              <a:rPr lang="en-US" sz="1400" u="sng" baseline="-25000" dirty="0"/>
              <a:t>T1</a:t>
            </a:r>
            <a:r>
              <a:rPr lang="en-US" sz="1400" u="sng" dirty="0"/>
              <a:t>(k</a:t>
            </a:r>
            <a:r>
              <a:rPr lang="en-US" sz="1400" u="sng" dirty="0" smtClean="0"/>
              <a:t>)</a:t>
            </a:r>
            <a:r>
              <a:rPr lang="en-US" sz="1400" dirty="0" smtClean="0"/>
              <a:t>;</a:t>
            </a:r>
          </a:p>
          <a:p>
            <a:pPr lvl="1" algn="just"/>
            <a:r>
              <a:rPr lang="en-US" sz="1600" dirty="0" smtClean="0"/>
              <a:t>Time interval T2:</a:t>
            </a:r>
          </a:p>
          <a:p>
            <a:pPr lvl="2" algn="just"/>
            <a:r>
              <a:rPr lang="en-US" sz="1400" dirty="0" smtClean="0"/>
              <a:t>R</a:t>
            </a:r>
            <a:r>
              <a:rPr lang="en-US" sz="1400" baseline="-25000" dirty="0" smtClean="0"/>
              <a:t>T2</a:t>
            </a:r>
            <a:r>
              <a:rPr lang="en-US" sz="1400" dirty="0" smtClean="0"/>
              <a:t>(k</a:t>
            </a:r>
            <a:r>
              <a:rPr lang="en-US" sz="1400" dirty="0"/>
              <a:t>) = </a:t>
            </a:r>
            <a:r>
              <a:rPr lang="en-US" sz="1400" u="sng" dirty="0" err="1" smtClean="0"/>
              <a:t>ph</a:t>
            </a:r>
            <a:r>
              <a:rPr lang="en-US" sz="1400" u="sng" dirty="0" smtClean="0"/>
              <a:t>(k)*H</a:t>
            </a:r>
            <a:r>
              <a:rPr lang="en-US" sz="1400" u="sng" baseline="-25000" dirty="0" smtClean="0"/>
              <a:t>2</a:t>
            </a:r>
            <a:r>
              <a:rPr lang="en-US" sz="1400" u="sng" dirty="0" smtClean="0"/>
              <a:t>(k</a:t>
            </a:r>
            <a:r>
              <a:rPr lang="en-US" sz="1400" u="sng" dirty="0"/>
              <a:t>)*X</a:t>
            </a:r>
            <a:r>
              <a:rPr lang="en-US" sz="1400" u="sng" baseline="30000" dirty="0"/>
              <a:t>*</a:t>
            </a:r>
            <a:r>
              <a:rPr lang="en-US" sz="1400" u="sng" dirty="0"/>
              <a:t>(k) </a:t>
            </a:r>
            <a:r>
              <a:rPr lang="en-US" sz="1400" u="sng" dirty="0" smtClean="0"/>
              <a:t>+ </a:t>
            </a:r>
            <a:r>
              <a:rPr lang="en-US" sz="1400" u="sng" dirty="0"/>
              <a:t>H</a:t>
            </a:r>
            <a:r>
              <a:rPr lang="en-US" sz="1400" u="sng" baseline="-25000" dirty="0"/>
              <a:t>1</a:t>
            </a:r>
            <a:r>
              <a:rPr lang="en-US" sz="1400" u="sng" dirty="0"/>
              <a:t>(k)*</a:t>
            </a:r>
            <a:r>
              <a:rPr lang="en-US" sz="1400" u="sng" dirty="0" smtClean="0"/>
              <a:t>Y(k)</a:t>
            </a:r>
            <a:r>
              <a:rPr lang="en-US" sz="1400" dirty="0" smtClean="0"/>
              <a:t> </a:t>
            </a:r>
            <a:r>
              <a:rPr lang="en-US" sz="1400" dirty="0"/>
              <a:t>+ </a:t>
            </a:r>
            <a:r>
              <a:rPr lang="en-US" sz="1400" u="sng" dirty="0"/>
              <a:t>H</a:t>
            </a:r>
            <a:r>
              <a:rPr lang="en-US" sz="1400" u="sng" baseline="-25000" dirty="0"/>
              <a:t>1</a:t>
            </a:r>
            <a:r>
              <a:rPr lang="en-US" sz="1400" u="sng" dirty="0"/>
              <a:t>(k)*G</a:t>
            </a:r>
            <a:r>
              <a:rPr lang="en-US" sz="1400" u="sng" baseline="-25000" dirty="0"/>
              <a:t>1</a:t>
            </a:r>
            <a:r>
              <a:rPr lang="en-US" sz="1400" u="sng" dirty="0"/>
              <a:t>(k) + H</a:t>
            </a:r>
            <a:r>
              <a:rPr lang="en-US" sz="1400" u="sng" baseline="-25000" dirty="0"/>
              <a:t>2</a:t>
            </a:r>
            <a:r>
              <a:rPr lang="en-US" sz="1400" u="sng" dirty="0"/>
              <a:t>(k)*G</a:t>
            </a:r>
            <a:r>
              <a:rPr lang="en-US" sz="1400" u="sng" baseline="-25000" dirty="0"/>
              <a:t>2</a:t>
            </a:r>
            <a:r>
              <a:rPr lang="en-US" sz="1400" u="sng" dirty="0"/>
              <a:t>(k)</a:t>
            </a:r>
            <a:r>
              <a:rPr lang="en-US" sz="1400" dirty="0"/>
              <a:t>  +  </a:t>
            </a:r>
            <a:r>
              <a:rPr lang="en-US" sz="1400" u="sng" dirty="0"/>
              <a:t>Z</a:t>
            </a:r>
            <a:r>
              <a:rPr lang="en-US" sz="1400" u="sng" baseline="-25000" dirty="0"/>
              <a:t>T2</a:t>
            </a:r>
            <a:r>
              <a:rPr lang="en-US" sz="1400" u="sng" dirty="0"/>
              <a:t>(k</a:t>
            </a:r>
            <a:r>
              <a:rPr lang="en-US" sz="1400" u="sng" dirty="0" smtClean="0"/>
              <a:t>)</a:t>
            </a:r>
            <a:r>
              <a:rPr lang="en-US" sz="1400" dirty="0" smtClean="0"/>
              <a:t>;</a:t>
            </a:r>
          </a:p>
          <a:p>
            <a:pPr lvl="1" algn="just"/>
            <a:r>
              <a:rPr lang="en-US" sz="1600" dirty="0" smtClean="0"/>
              <a:t>where: </a:t>
            </a:r>
            <a:r>
              <a:rPr lang="en-US" sz="1600" dirty="0" err="1"/>
              <a:t>ph</a:t>
            </a:r>
            <a:r>
              <a:rPr lang="en-US" sz="1600" dirty="0"/>
              <a:t>(k) = </a:t>
            </a:r>
            <a:r>
              <a:rPr lang="en-US" sz="1600" dirty="0" err="1"/>
              <a:t>exp</a:t>
            </a:r>
            <a:r>
              <a:rPr lang="en-US" sz="1600" dirty="0"/>
              <a:t>(+j(2</a:t>
            </a:r>
            <a:r>
              <a:rPr lang="el-GR" sz="1600" dirty="0"/>
              <a:t>π</a:t>
            </a:r>
            <a:r>
              <a:rPr lang="en-US" sz="1600" dirty="0"/>
              <a:t>/512)*</a:t>
            </a:r>
            <a:r>
              <a:rPr lang="el-GR" sz="1600" dirty="0"/>
              <a:t>Δ</a:t>
            </a:r>
            <a:r>
              <a:rPr lang="en-US" sz="1600" dirty="0"/>
              <a:t>t*k), </a:t>
            </a:r>
            <a:r>
              <a:rPr lang="el-GR" sz="1600" dirty="0"/>
              <a:t>Δ</a:t>
            </a:r>
            <a:r>
              <a:rPr lang="en-US" sz="1600" dirty="0"/>
              <a:t>t = 65 chips;</a:t>
            </a:r>
          </a:p>
          <a:p>
            <a:pPr lvl="1" algn="just"/>
            <a:r>
              <a:rPr lang="en-US" sz="1600" dirty="0"/>
              <a:t>Z</a:t>
            </a:r>
            <a:r>
              <a:rPr lang="en-US" sz="1600" baseline="-25000" dirty="0"/>
              <a:t>T1</a:t>
            </a:r>
            <a:r>
              <a:rPr lang="en-US" sz="1600" dirty="0"/>
              <a:t>(k) and Z</a:t>
            </a:r>
            <a:r>
              <a:rPr lang="en-US" sz="1600" baseline="-25000" dirty="0"/>
              <a:t>T2</a:t>
            </a:r>
            <a:r>
              <a:rPr lang="en-US" sz="1600" dirty="0"/>
              <a:t>(k) – AWGN ~CN(0, </a:t>
            </a:r>
            <a:r>
              <a:rPr lang="el-GR" sz="1600" dirty="0"/>
              <a:t>σ</a:t>
            </a:r>
            <a:r>
              <a:rPr lang="en-US" sz="1600" baseline="30000" dirty="0"/>
              <a:t>2</a:t>
            </a:r>
            <a:r>
              <a:rPr lang="en-US" sz="1600" dirty="0"/>
              <a:t>) noise </a:t>
            </a:r>
            <a:r>
              <a:rPr lang="en-US" sz="1600" dirty="0" smtClean="0"/>
              <a:t>samples;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5675" y="4407785"/>
            <a:ext cx="3832650" cy="1660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332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Signals Definition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Phasor explanation for STS#2:</a:t>
            </a:r>
          </a:p>
          <a:p>
            <a:pPr lvl="1" algn="just"/>
            <a:r>
              <a:rPr lang="en-US" sz="1600" dirty="0"/>
              <a:t>x*(-n) = ( x*(447), x*(446), …, x*(0), 0</a:t>
            </a:r>
            <a:r>
              <a:rPr lang="en-US" sz="1600" baseline="-25000" dirty="0"/>
              <a:t>0</a:t>
            </a:r>
            <a:r>
              <a:rPr lang="en-US" sz="1600" dirty="0"/>
              <a:t>, 0</a:t>
            </a:r>
            <a:r>
              <a:rPr lang="en-US" sz="1600" baseline="-25000" dirty="0"/>
              <a:t>1</a:t>
            </a:r>
            <a:r>
              <a:rPr lang="en-US" sz="1600" dirty="0"/>
              <a:t>, …, 0</a:t>
            </a:r>
            <a:r>
              <a:rPr lang="en-US" sz="1600" baseline="-25000" dirty="0"/>
              <a:t>63</a:t>
            </a:r>
            <a:r>
              <a:rPr lang="en-US" sz="1600" dirty="0"/>
              <a:t> );</a:t>
            </a:r>
          </a:p>
          <a:p>
            <a:pPr lvl="2" algn="just"/>
            <a:r>
              <a:rPr lang="en-US" sz="1600" dirty="0"/>
              <a:t>Phasor operation applied in frequency domain makes cyclic shift in time domain as follows:</a:t>
            </a:r>
          </a:p>
          <a:p>
            <a:pPr lvl="2" algn="just"/>
            <a:r>
              <a:rPr lang="en-US" sz="1600" dirty="0"/>
              <a:t>x</a:t>
            </a:r>
            <a:r>
              <a:rPr lang="en-US" sz="1600" baseline="30000" dirty="0"/>
              <a:t>~</a:t>
            </a:r>
            <a:r>
              <a:rPr lang="en-US" sz="1600" dirty="0"/>
              <a:t>(n) = (x*(0), 0</a:t>
            </a:r>
            <a:r>
              <a:rPr lang="en-US" sz="1600" baseline="-25000" dirty="0"/>
              <a:t>0</a:t>
            </a:r>
            <a:r>
              <a:rPr lang="en-US" sz="1600" dirty="0"/>
              <a:t>, 0</a:t>
            </a:r>
            <a:r>
              <a:rPr lang="en-US" sz="1600" baseline="-25000" dirty="0"/>
              <a:t>1</a:t>
            </a:r>
            <a:r>
              <a:rPr lang="en-US" sz="1600" dirty="0"/>
              <a:t>, …, 0</a:t>
            </a:r>
            <a:r>
              <a:rPr lang="en-US" sz="1600" baseline="-25000" dirty="0"/>
              <a:t>63</a:t>
            </a:r>
            <a:r>
              <a:rPr lang="en-US" sz="1600" dirty="0"/>
              <a:t>, x*(447), x*(446), …, x*(1) );</a:t>
            </a:r>
          </a:p>
          <a:p>
            <a:pPr lvl="1" algn="just"/>
            <a:r>
              <a:rPr lang="en-US" sz="1600" dirty="0"/>
              <a:t>Due to the property of DFT provided in Appendix, this gives complex conjugated subcarriers in frequency domain, i.e. X</a:t>
            </a:r>
            <a:r>
              <a:rPr lang="en-US" sz="1600" baseline="30000" dirty="0"/>
              <a:t>*</a:t>
            </a:r>
            <a:r>
              <a:rPr lang="en-US" sz="1600" dirty="0"/>
              <a:t>(k) = DFT(x</a:t>
            </a:r>
            <a:r>
              <a:rPr lang="en-US" sz="1600" baseline="30000" dirty="0"/>
              <a:t>~</a:t>
            </a:r>
            <a:r>
              <a:rPr lang="en-US" sz="1600" dirty="0"/>
              <a:t>(n));</a:t>
            </a:r>
          </a:p>
          <a:p>
            <a:pPr lvl="1" algn="just"/>
            <a:r>
              <a:rPr lang="en-US" sz="1600" dirty="0"/>
              <a:t>Hence, DFT(x*(-n)) * </a:t>
            </a:r>
            <a:r>
              <a:rPr lang="en-US" sz="1600" dirty="0" err="1"/>
              <a:t>exp</a:t>
            </a:r>
            <a:r>
              <a:rPr lang="en-US" sz="1600" dirty="0"/>
              <a:t>(-j(2</a:t>
            </a:r>
            <a:r>
              <a:rPr lang="el-GR" sz="1600" dirty="0"/>
              <a:t>π</a:t>
            </a:r>
            <a:r>
              <a:rPr lang="en-US" sz="1600" dirty="0"/>
              <a:t>/512)*65*k) = X</a:t>
            </a:r>
            <a:r>
              <a:rPr lang="en-US" sz="1600" baseline="30000" dirty="0"/>
              <a:t>*</a:t>
            </a:r>
            <a:r>
              <a:rPr lang="en-US" sz="1600" dirty="0"/>
              <a:t>(k);</a:t>
            </a:r>
          </a:p>
          <a:p>
            <a:pPr lvl="1" algn="just"/>
            <a:r>
              <a:rPr lang="en-US" sz="1600" dirty="0" smtClean="0"/>
              <a:t>and </a:t>
            </a:r>
            <a:r>
              <a:rPr lang="en-US" sz="1600" dirty="0"/>
              <a:t>DFT(x*(-n)) = X</a:t>
            </a:r>
            <a:r>
              <a:rPr lang="en-US" sz="1600" baseline="30000" dirty="0"/>
              <a:t>*</a:t>
            </a:r>
            <a:r>
              <a:rPr lang="en-US" sz="1600" dirty="0"/>
              <a:t>(k) * </a:t>
            </a:r>
            <a:r>
              <a:rPr lang="en-US" sz="1600" dirty="0" err="1"/>
              <a:t>exp</a:t>
            </a:r>
            <a:r>
              <a:rPr lang="en-US" sz="1600" dirty="0"/>
              <a:t>(+j(2</a:t>
            </a:r>
            <a:r>
              <a:rPr lang="el-GR" sz="1600" dirty="0"/>
              <a:t>π</a:t>
            </a:r>
            <a:r>
              <a:rPr lang="en-US" sz="1600" dirty="0"/>
              <a:t>/512)*65*k</a:t>
            </a:r>
            <a:r>
              <a:rPr lang="en-US" sz="1600" dirty="0" smtClean="0"/>
              <a:t>);</a:t>
            </a:r>
          </a:p>
          <a:p>
            <a:pPr lvl="1" algn="just"/>
            <a:endParaRPr lang="en-US" sz="1600" dirty="0"/>
          </a:p>
          <a:p>
            <a:pPr lvl="1" algn="just"/>
            <a:r>
              <a:rPr lang="en-US" sz="1600" dirty="0" smtClean="0"/>
              <a:t>The same derivation is applicable for y*(-n) signal;</a:t>
            </a:r>
          </a:p>
          <a:p>
            <a:pPr lvl="1" algn="just"/>
            <a:r>
              <a:rPr lang="en-US" sz="1600" dirty="0" smtClean="0"/>
              <a:t>Phasor can be treated as a part of H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 channel;</a:t>
            </a:r>
            <a:endParaRPr lang="ru-RU" sz="1600" dirty="0"/>
          </a:p>
          <a:p>
            <a:pPr lvl="1" algn="just"/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3447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Demodulation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159768"/>
          </a:xfrm>
        </p:spPr>
        <p:txBody>
          <a:bodyPr/>
          <a:lstStyle/>
          <a:p>
            <a:pPr algn="just"/>
            <a:r>
              <a:rPr lang="en-US" sz="2000" dirty="0" smtClean="0"/>
              <a:t>The combining method is similar to OFDM 11n/ac, the difference is that MMSE solution is used:</a:t>
            </a:r>
          </a:p>
          <a:p>
            <a:pPr lvl="1" algn="just"/>
            <a:r>
              <a:rPr lang="en-US" sz="1600" dirty="0"/>
              <a:t>The estimated X</a:t>
            </a:r>
            <a:r>
              <a:rPr lang="en-US" sz="1600" baseline="30000" dirty="0"/>
              <a:t>^</a:t>
            </a:r>
            <a:r>
              <a:rPr lang="en-US" sz="1600" dirty="0"/>
              <a:t>(k) and Y</a:t>
            </a:r>
            <a:r>
              <a:rPr lang="en-US" sz="1600" baseline="30000" dirty="0"/>
              <a:t>^</a:t>
            </a:r>
            <a:r>
              <a:rPr lang="en-US" sz="1600" dirty="0"/>
              <a:t>(k) signals can be written as </a:t>
            </a:r>
            <a:r>
              <a:rPr lang="en-US" sz="1600" dirty="0" smtClean="0"/>
              <a:t>follows: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9259251"/>
              </p:ext>
            </p:extLst>
          </p:nvPr>
        </p:nvGraphicFramePr>
        <p:xfrm>
          <a:off x="1585913" y="3068960"/>
          <a:ext cx="591185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8" name="Equation" r:id="rId3" imgW="4927320" imgH="660240" progId="Equation.3">
                  <p:embed/>
                </p:oleObj>
              </mc:Choice>
              <mc:Fallback>
                <p:oleObj name="Equation" r:id="rId3" imgW="492732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5913" y="3068960"/>
                        <a:ext cx="5911850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3568" y="4077072"/>
            <a:ext cx="7772400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/>
            <a:r>
              <a:rPr lang="en-US" sz="1600" kern="0" dirty="0"/>
              <a:t>This provides data estimation in the frequency domain, which in turn can be transformed to the time domain applying IDFT to get x</a:t>
            </a:r>
            <a:r>
              <a:rPr lang="en-US" sz="1600" kern="0" baseline="30000" dirty="0"/>
              <a:t>^</a:t>
            </a:r>
            <a:r>
              <a:rPr lang="en-US" sz="1600" kern="0" dirty="0"/>
              <a:t>(n) and y</a:t>
            </a:r>
            <a:r>
              <a:rPr lang="en-US" sz="1600" kern="0" baseline="30000" dirty="0"/>
              <a:t>^</a:t>
            </a:r>
            <a:r>
              <a:rPr lang="en-US" sz="1600" kern="0" dirty="0"/>
              <a:t>(n) </a:t>
            </a:r>
            <a:r>
              <a:rPr lang="en-US" sz="1600" kern="0" dirty="0" smtClean="0"/>
              <a:t>estimations;</a:t>
            </a: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2209231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Demodulation </a:t>
            </a:r>
            <a:r>
              <a:rPr lang="en-US" dirty="0" smtClean="0"/>
              <a:t>Method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095872"/>
          </a:xfrm>
        </p:spPr>
        <p:txBody>
          <a:bodyPr/>
          <a:lstStyle/>
          <a:p>
            <a:pPr algn="just"/>
            <a:r>
              <a:rPr lang="en-US" sz="2000" dirty="0" smtClean="0"/>
              <a:t>MMSE equalizer for GI part:</a:t>
            </a:r>
          </a:p>
          <a:p>
            <a:pPr lvl="1" algn="just"/>
            <a:r>
              <a:rPr lang="en-US" sz="1600" dirty="0"/>
              <a:t>The equalizer solution considered at the previous slide provides a “perfect” equalization of the data part only, but NOT for the GI part of the signal;</a:t>
            </a:r>
          </a:p>
          <a:p>
            <a:pPr lvl="1" algn="just"/>
            <a:r>
              <a:rPr lang="en-US" sz="1600" dirty="0"/>
              <a:t>After conversion to the time domain GI sequences will not be “perfectly" equalized;</a:t>
            </a:r>
          </a:p>
          <a:p>
            <a:pPr lvl="1" algn="just"/>
            <a:r>
              <a:rPr lang="en-US" sz="1600" dirty="0"/>
              <a:t>Due to the fact that GI signals are known to receiver, they can be pre-calculated during channel estimation stage as follows</a:t>
            </a:r>
            <a:r>
              <a:rPr lang="en-US" sz="1600" dirty="0" smtClean="0"/>
              <a:t>: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8808448"/>
              </p:ext>
            </p:extLst>
          </p:nvPr>
        </p:nvGraphicFramePr>
        <p:xfrm>
          <a:off x="982663" y="4030663"/>
          <a:ext cx="7178675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5" name="Equation" r:id="rId3" imgW="5981400" imgH="660240" progId="Equation.3">
                  <p:embed/>
                </p:oleObj>
              </mc:Choice>
              <mc:Fallback>
                <p:oleObj name="Equation" r:id="rId3" imgW="598140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4030663"/>
                        <a:ext cx="7178675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3682313"/>
              </p:ext>
            </p:extLst>
          </p:nvPr>
        </p:nvGraphicFramePr>
        <p:xfrm>
          <a:off x="3154680" y="5026888"/>
          <a:ext cx="2834640" cy="274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6" name="Equation" r:id="rId5" imgW="2362200" imgH="228600" progId="Equation.3">
                  <p:embed/>
                </p:oleObj>
              </mc:Choice>
              <mc:Fallback>
                <p:oleObj name="Equation" r:id="rId5" imgW="2362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4680" y="5026888"/>
                        <a:ext cx="2834640" cy="2743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3568" y="5421234"/>
            <a:ext cx="7772400" cy="888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/>
            <a:r>
              <a:rPr lang="en-US" sz="1600" kern="0" dirty="0" smtClean="0"/>
              <a:t>The g</a:t>
            </a:r>
            <a:r>
              <a:rPr lang="en-US" sz="1600" kern="0" baseline="30000" dirty="0" smtClean="0"/>
              <a:t>~</a:t>
            </a:r>
            <a:r>
              <a:rPr lang="en-US" sz="1600" kern="0" baseline="-25000" dirty="0" smtClean="0"/>
              <a:t>1</a:t>
            </a:r>
            <a:r>
              <a:rPr lang="en-US" sz="1600" kern="0" dirty="0" smtClean="0"/>
              <a:t> and g</a:t>
            </a:r>
            <a:r>
              <a:rPr lang="en-US" sz="1600" kern="0" baseline="30000" dirty="0" smtClean="0"/>
              <a:t>~</a:t>
            </a:r>
            <a:r>
              <a:rPr lang="en-US" sz="1600" kern="0" baseline="-25000" dirty="0" smtClean="0"/>
              <a:t>2</a:t>
            </a:r>
            <a:r>
              <a:rPr lang="en-US" sz="1600" kern="0" dirty="0" smtClean="0"/>
              <a:t> signals can be used for phase tracking in time domain as known GIs;</a:t>
            </a:r>
          </a:p>
        </p:txBody>
      </p:sp>
    </p:spTree>
    <p:extLst>
      <p:ext uri="{BB962C8B-B14F-4D97-AF65-F5344CB8AC3E}">
        <p14:creationId xmlns:p14="http://schemas.microsoft.com/office/powerpoint/2010/main" val="70794957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11692</TotalTime>
  <Words>883</Words>
  <Application>Microsoft Office PowerPoint</Application>
  <PresentationFormat>On-screen Show (4:3)</PresentationFormat>
  <Paragraphs>112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Times New Roman</vt:lpstr>
      <vt:lpstr>802-11-Submission</vt:lpstr>
      <vt:lpstr>Microsoft Word 97 - 2003 Document</vt:lpstr>
      <vt:lpstr>Equation</vt:lpstr>
      <vt:lpstr>Microsoft Equation 3.0</vt:lpstr>
      <vt:lpstr>Space Time Block Coding for SC PHY in 11ay</vt:lpstr>
      <vt:lpstr>Introduction</vt:lpstr>
      <vt:lpstr>SC Symbol Blocking for STBC</vt:lpstr>
      <vt:lpstr>SC Symbol Blocking for STBC (Cont’d)</vt:lpstr>
      <vt:lpstr>Signals Definition</vt:lpstr>
      <vt:lpstr>Signals Definition (Cont’d)</vt:lpstr>
      <vt:lpstr>Signals Definition (Cont’d)</vt:lpstr>
      <vt:lpstr>Demodulation Method</vt:lpstr>
      <vt:lpstr>Demodulation Method (Cont’d)</vt:lpstr>
      <vt:lpstr>SP/M</vt:lpstr>
      <vt:lpstr>Appendix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Verification of IEEE 802.11ad Channel Model for Enterprise Cubical Environment</dc:title>
  <dc:creator>Lomayev, Artyom</dc:creator>
  <cp:keywords>CTPClassification=CTP_IC:VisualMarkings=</cp:keywords>
  <cp:lastModifiedBy>Lomayev, Artyom</cp:lastModifiedBy>
  <cp:revision>7334</cp:revision>
  <cp:lastPrinted>1998-02-10T13:28:06Z</cp:lastPrinted>
  <dcterms:created xsi:type="dcterms:W3CDTF">2015-03-24T14:22:58Z</dcterms:created>
  <dcterms:modified xsi:type="dcterms:W3CDTF">2017-04-12T09:28:04Z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</Properties>
</file>