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419" r:id="rId3"/>
    <p:sldId id="420" r:id="rId4"/>
    <p:sldId id="421" r:id="rId5"/>
    <p:sldId id="422" r:id="rId6"/>
    <p:sldId id="423" r:id="rId7"/>
    <p:sldId id="424" r:id="rId8"/>
    <p:sldId id="426" r:id="rId9"/>
    <p:sldId id="425" r:id="rId10"/>
    <p:sldId id="427" r:id="rId11"/>
    <p:sldId id="428" r:id="rId12"/>
    <p:sldId id="433" r:id="rId13"/>
    <p:sldId id="435" r:id="rId14"/>
    <p:sldId id="436" r:id="rId15"/>
    <p:sldId id="432" r:id="rId16"/>
    <p:sldId id="430" r:id="rId17"/>
    <p:sldId id="429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 varScale="1">
        <p:scale>
          <a:sx n="89" d="100"/>
          <a:sy n="89" d="100"/>
        </p:scale>
        <p:origin x="12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April 2017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802.11-17/0589r0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April 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Block Interleaver Design for SC PHY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2017-04-11</a:t>
            </a:r>
            <a:endParaRPr lang="en-US" altLang="en-US" sz="2000" b="0" dirty="0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61987" y="3212976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274447"/>
              </p:ext>
            </p:extLst>
          </p:nvPr>
        </p:nvGraphicFramePr>
        <p:xfrm>
          <a:off x="461963" y="3645024"/>
          <a:ext cx="7888287" cy="292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8328973" imgH="3096366" progId="Word.Document.8">
                  <p:embed/>
                </p:oleObj>
              </mc:Choice>
              <mc:Fallback>
                <p:oleObj name="Document" r:id="rId4" imgW="8328973" imgH="30963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3645024"/>
                        <a:ext cx="7888287" cy="292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1656184"/>
          </a:xfrm>
        </p:spPr>
        <p:txBody>
          <a:bodyPr/>
          <a:lstStyle/>
          <a:p>
            <a:pPr algn="just"/>
            <a:r>
              <a:rPr lang="en-US" sz="2000" dirty="0" smtClean="0"/>
              <a:t>64QAM, R = 5/8, 3/4, 13/16, 7/8;</a:t>
            </a:r>
          </a:p>
          <a:p>
            <a:pPr algn="just"/>
            <a:r>
              <a:rPr lang="en-US" sz="2000" dirty="0" smtClean="0"/>
              <a:t>Channel models: Rayleigh 3ns, IEEE 802.11ad #3, #8, #9;</a:t>
            </a:r>
          </a:p>
          <a:p>
            <a:pPr algn="just"/>
            <a:r>
              <a:rPr lang="en-US" sz="2000" dirty="0" err="1" smtClean="0"/>
              <a:t>Nx</a:t>
            </a:r>
            <a:r>
              <a:rPr lang="en-US" sz="2000" dirty="0" smtClean="0"/>
              <a:t> = 4, Ns = 1, 8, and 16;</a:t>
            </a:r>
          </a:p>
          <a:p>
            <a:pPr algn="just"/>
            <a:r>
              <a:rPr lang="en-US" sz="2000" dirty="0"/>
              <a:t>Conclusions: Ns = 8 is proposed;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597" y="3942085"/>
            <a:ext cx="3346876" cy="25112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8562" y="3939190"/>
            <a:ext cx="3346876" cy="251125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7313" y="3939190"/>
            <a:ext cx="3346876" cy="2511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021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Interleaver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1958588"/>
          </a:xfrm>
        </p:spPr>
        <p:txBody>
          <a:bodyPr/>
          <a:lstStyle/>
          <a:p>
            <a:pPr algn="just"/>
            <a:r>
              <a:rPr lang="en-US" sz="2000" dirty="0" smtClean="0"/>
              <a:t>Table 2 below proposes interleaver parameters for SC </a:t>
            </a:r>
            <a:r>
              <a:rPr lang="en-US" sz="2000" dirty="0" smtClean="0"/>
              <a:t>64QAM (64NUC) </a:t>
            </a:r>
            <a:r>
              <a:rPr lang="en-US" sz="2000" dirty="0" smtClean="0"/>
              <a:t>modulation transmission.</a:t>
            </a:r>
          </a:p>
          <a:p>
            <a:pPr algn="just"/>
            <a:r>
              <a:rPr lang="en-US" sz="2000" dirty="0" smtClean="0"/>
              <a:t>N</a:t>
            </a:r>
            <a:r>
              <a:rPr lang="en-US" sz="2000" baseline="-25000" dirty="0" smtClean="0"/>
              <a:t>CB</a:t>
            </a:r>
            <a:r>
              <a:rPr lang="en-US" sz="2000" dirty="0" smtClean="0"/>
              <a:t> is a parameter, N</a:t>
            </a:r>
            <a:r>
              <a:rPr lang="en-US" sz="2000" baseline="-25000" dirty="0" smtClean="0"/>
              <a:t>CB</a:t>
            </a:r>
            <a:r>
              <a:rPr lang="en-US" sz="2000" dirty="0" smtClean="0"/>
              <a:t> = 1, 2, 3 and 4.</a:t>
            </a:r>
          </a:p>
          <a:p>
            <a:pPr algn="just"/>
            <a:r>
              <a:rPr lang="en-US" sz="2000" dirty="0" smtClean="0"/>
              <a:t>Interleaver parameters are independent on the codeword length.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509817"/>
              </p:ext>
            </p:extLst>
          </p:nvPr>
        </p:nvGraphicFramePr>
        <p:xfrm>
          <a:off x="395534" y="4177888"/>
          <a:ext cx="814839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6130"/>
                <a:gridCol w="2716130"/>
                <a:gridCol w="27161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GI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Symbols per SC block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Interleaver configuration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Short, N</a:t>
                      </a:r>
                      <a:r>
                        <a:rPr lang="en-US" baseline="-25000" dirty="0" smtClean="0"/>
                        <a:t>GI</a:t>
                      </a:r>
                      <a:r>
                        <a:rPr lang="en-US" dirty="0" smtClean="0"/>
                        <a:t> = 32 * N</a:t>
                      </a:r>
                      <a:r>
                        <a:rPr lang="en-US" baseline="-25000" dirty="0" smtClean="0"/>
                        <a:t>CB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480 * N</a:t>
                      </a:r>
                      <a:r>
                        <a:rPr lang="en-US" baseline="-25000" dirty="0" smtClean="0"/>
                        <a:t>CB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Nx</a:t>
                      </a:r>
                      <a:r>
                        <a:rPr lang="en-US" dirty="0" smtClean="0"/>
                        <a:t>=4*N</a:t>
                      </a:r>
                      <a:r>
                        <a:rPr lang="en-US" baseline="-25000" dirty="0" smtClean="0"/>
                        <a:t>CB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Ny</a:t>
                      </a:r>
                      <a:r>
                        <a:rPr lang="en-US" dirty="0" smtClean="0"/>
                        <a:t>=15, Ns=8)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Normal,</a:t>
                      </a:r>
                      <a:r>
                        <a:rPr lang="en-US" baseline="0" dirty="0" smtClean="0"/>
                        <a:t> N</a:t>
                      </a:r>
                      <a:r>
                        <a:rPr lang="en-US" baseline="-25000" dirty="0" smtClean="0"/>
                        <a:t>GI</a:t>
                      </a:r>
                      <a:r>
                        <a:rPr lang="en-US" baseline="0" dirty="0" smtClean="0"/>
                        <a:t> = 64</a:t>
                      </a:r>
                      <a:r>
                        <a:rPr lang="en-US" dirty="0" smtClean="0"/>
                        <a:t> * N</a:t>
                      </a:r>
                      <a:r>
                        <a:rPr lang="en-US" baseline="-25000" dirty="0" smtClean="0"/>
                        <a:t>CB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448 * N</a:t>
                      </a:r>
                      <a:r>
                        <a:rPr lang="en-US" baseline="-25000" dirty="0" smtClean="0"/>
                        <a:t>CB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Nx</a:t>
                      </a:r>
                      <a:r>
                        <a:rPr lang="en-US" dirty="0" smtClean="0"/>
                        <a:t>=4*N</a:t>
                      </a:r>
                      <a:r>
                        <a:rPr lang="en-US" baseline="-25000" dirty="0" smtClean="0"/>
                        <a:t>CB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Ny</a:t>
                      </a:r>
                      <a:r>
                        <a:rPr lang="en-US" dirty="0" smtClean="0"/>
                        <a:t>=14, Ns=8)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Long</a:t>
                      </a:r>
                      <a:r>
                        <a:rPr lang="en-US" baseline="0" dirty="0" smtClean="0"/>
                        <a:t>, N</a:t>
                      </a:r>
                      <a:r>
                        <a:rPr lang="en-US" baseline="-25000" dirty="0" smtClean="0"/>
                        <a:t>GI</a:t>
                      </a:r>
                      <a:r>
                        <a:rPr lang="en-US" baseline="0" dirty="0" smtClean="0"/>
                        <a:t> = 128</a:t>
                      </a:r>
                      <a:r>
                        <a:rPr lang="en-US" dirty="0" smtClean="0"/>
                        <a:t> * N</a:t>
                      </a:r>
                      <a:r>
                        <a:rPr lang="en-US" baseline="-25000" dirty="0" smtClean="0"/>
                        <a:t>CB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384 * N</a:t>
                      </a:r>
                      <a:r>
                        <a:rPr lang="en-US" baseline="-25000" dirty="0" smtClean="0"/>
                        <a:t>CB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Nx</a:t>
                      </a:r>
                      <a:r>
                        <a:rPr lang="en-US" dirty="0" smtClean="0"/>
                        <a:t>=4*N</a:t>
                      </a:r>
                      <a:r>
                        <a:rPr lang="en-US" baseline="-25000" dirty="0" smtClean="0"/>
                        <a:t>CB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Ny</a:t>
                      </a:r>
                      <a:r>
                        <a:rPr lang="en-US" dirty="0" smtClean="0"/>
                        <a:t>=12, Ns=8)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95536" y="3901842"/>
            <a:ext cx="60736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2: Proposal for interleaver parameters for 64QAM/64NUC modulation.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368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591816"/>
          </a:xfrm>
        </p:spPr>
        <p:txBody>
          <a:bodyPr/>
          <a:lstStyle/>
          <a:p>
            <a:pPr algn="just"/>
            <a:r>
              <a:rPr lang="en-US" sz="2000" dirty="0"/>
              <a:t>64QAM, R = 5/8, Rayleigh 3 </a:t>
            </a:r>
            <a:r>
              <a:rPr lang="en-US" sz="2000" dirty="0" smtClean="0"/>
              <a:t>ns;</a:t>
            </a:r>
            <a:endParaRPr lang="en-US" sz="2000" dirty="0"/>
          </a:p>
          <a:p>
            <a:pPr lvl="1" algn="just"/>
            <a:r>
              <a:rPr lang="en-US" sz="1600" dirty="0" smtClean="0"/>
              <a:t>N</a:t>
            </a:r>
            <a:r>
              <a:rPr lang="en-US" sz="1600" baseline="-25000" dirty="0" smtClean="0"/>
              <a:t>SPB</a:t>
            </a:r>
            <a:r>
              <a:rPr lang="en-US" sz="1600" dirty="0" smtClean="0"/>
              <a:t> = 384: </a:t>
            </a:r>
            <a:r>
              <a:rPr lang="en-US" sz="1600" dirty="0"/>
              <a:t>(</a:t>
            </a:r>
            <a:r>
              <a:rPr lang="en-US" sz="1600" dirty="0" err="1" smtClean="0"/>
              <a:t>Nx</a:t>
            </a:r>
            <a:r>
              <a:rPr lang="en-US" sz="1600" dirty="0" smtClean="0"/>
              <a:t>=4, </a:t>
            </a:r>
            <a:r>
              <a:rPr lang="en-US" sz="1600" dirty="0" err="1"/>
              <a:t>Ny</a:t>
            </a:r>
            <a:r>
              <a:rPr lang="en-US" sz="1600" dirty="0"/>
              <a:t>=12, Ns=8</a:t>
            </a:r>
            <a:r>
              <a:rPr lang="en-US" sz="1600" dirty="0" smtClean="0"/>
              <a:t>);</a:t>
            </a:r>
            <a:endParaRPr lang="en-US" sz="1600" dirty="0"/>
          </a:p>
          <a:p>
            <a:pPr lvl="1" algn="just"/>
            <a:r>
              <a:rPr lang="en-US" sz="1600" dirty="0" smtClean="0"/>
              <a:t>N</a:t>
            </a:r>
            <a:r>
              <a:rPr lang="en-US" sz="1600" baseline="-25000" dirty="0" smtClean="0"/>
              <a:t>SPB</a:t>
            </a:r>
            <a:r>
              <a:rPr lang="en-US" sz="1600" dirty="0" smtClean="0"/>
              <a:t> = 448: </a:t>
            </a:r>
            <a:r>
              <a:rPr lang="en-US" sz="1600" dirty="0"/>
              <a:t>(</a:t>
            </a:r>
            <a:r>
              <a:rPr lang="en-US" sz="1600" dirty="0" err="1"/>
              <a:t>Nx</a:t>
            </a:r>
            <a:r>
              <a:rPr lang="en-US" sz="1600" dirty="0"/>
              <a:t>=4, </a:t>
            </a:r>
            <a:r>
              <a:rPr lang="en-US" sz="1600" dirty="0" err="1" smtClean="0"/>
              <a:t>Ny</a:t>
            </a:r>
            <a:r>
              <a:rPr lang="en-US" sz="1600" dirty="0" smtClean="0"/>
              <a:t>=14, </a:t>
            </a:r>
            <a:r>
              <a:rPr lang="en-US" sz="1600" dirty="0"/>
              <a:t>Ns=8</a:t>
            </a:r>
            <a:r>
              <a:rPr lang="en-US" sz="1600" dirty="0" smtClean="0"/>
              <a:t>);</a:t>
            </a:r>
            <a:endParaRPr lang="en-US" sz="1600" dirty="0"/>
          </a:p>
          <a:p>
            <a:pPr lvl="1" algn="just"/>
            <a:r>
              <a:rPr lang="en-US" sz="1600" dirty="0"/>
              <a:t>N</a:t>
            </a:r>
            <a:r>
              <a:rPr lang="en-US" sz="1600" baseline="-25000" dirty="0"/>
              <a:t>SPB</a:t>
            </a:r>
            <a:r>
              <a:rPr lang="en-US" sz="1600" dirty="0"/>
              <a:t> = </a:t>
            </a:r>
            <a:r>
              <a:rPr lang="en-US" sz="1600" dirty="0" smtClean="0"/>
              <a:t>480: </a:t>
            </a:r>
            <a:r>
              <a:rPr lang="en-US" sz="1600" dirty="0"/>
              <a:t>(</a:t>
            </a:r>
            <a:r>
              <a:rPr lang="en-US" sz="1600" dirty="0" err="1"/>
              <a:t>Nx</a:t>
            </a:r>
            <a:r>
              <a:rPr lang="en-US" sz="1600" dirty="0"/>
              <a:t>=4, </a:t>
            </a:r>
            <a:r>
              <a:rPr lang="en-US" sz="1600" dirty="0" err="1" smtClean="0"/>
              <a:t>Ny</a:t>
            </a:r>
            <a:r>
              <a:rPr lang="en-US" sz="1600" dirty="0" smtClean="0"/>
              <a:t>=15, </a:t>
            </a:r>
            <a:r>
              <a:rPr lang="en-US" sz="1600" dirty="0"/>
              <a:t>Ns=8</a:t>
            </a:r>
            <a:r>
              <a:rPr lang="en-US" sz="1600" dirty="0" smtClean="0"/>
              <a:t>);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8912" y="2252477"/>
            <a:ext cx="4435088" cy="3002020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70490" y="3583752"/>
            <a:ext cx="4191645" cy="2581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Conclusions:</a:t>
            </a:r>
          </a:p>
          <a:p>
            <a:pPr lvl="1" algn="just"/>
            <a:r>
              <a:rPr lang="en-US" sz="1600" kern="0" dirty="0" smtClean="0"/>
              <a:t>N</a:t>
            </a:r>
            <a:r>
              <a:rPr lang="en-US" sz="1600" kern="0" baseline="-25000" dirty="0" smtClean="0"/>
              <a:t>SPB</a:t>
            </a:r>
            <a:r>
              <a:rPr lang="en-US" sz="1600" kern="0" dirty="0" smtClean="0"/>
              <a:t> = 448 and 480 provide similar performance;</a:t>
            </a:r>
          </a:p>
          <a:p>
            <a:pPr lvl="1" algn="just"/>
            <a:r>
              <a:rPr lang="en-US" sz="1600" kern="0" dirty="0" smtClean="0"/>
              <a:t>N</a:t>
            </a:r>
            <a:r>
              <a:rPr lang="en-US" sz="1600" kern="0" baseline="-25000" dirty="0" smtClean="0"/>
              <a:t>SPB</a:t>
            </a:r>
            <a:r>
              <a:rPr lang="en-US" sz="1600" kern="0" dirty="0" smtClean="0"/>
              <a:t> = 384 degrades by ~0.5 dB comparing to N</a:t>
            </a:r>
            <a:r>
              <a:rPr lang="en-US" sz="1600" kern="0" baseline="-25000" dirty="0" smtClean="0"/>
              <a:t>SBP</a:t>
            </a:r>
            <a:r>
              <a:rPr lang="en-US" sz="1600" kern="0" dirty="0" smtClean="0"/>
              <a:t> = 448 and 480;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749279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Interleaver Configurations for </a:t>
            </a:r>
            <a:r>
              <a:rPr lang="en-US" dirty="0" smtClean="0"/>
              <a:t>384/480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1331639" y="1654249"/>
            <a:ext cx="60736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2: Possible interleaver parameters for N</a:t>
            </a:r>
            <a:r>
              <a:rPr lang="en-US" b="1" baseline="-25000" dirty="0" smtClean="0"/>
              <a:t>SPB</a:t>
            </a:r>
            <a:r>
              <a:rPr lang="en-US" b="1" dirty="0" smtClean="0"/>
              <a:t> = 384, 480 and Ns = 8.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124245"/>
              </p:ext>
            </p:extLst>
          </p:nvPr>
        </p:nvGraphicFramePr>
        <p:xfrm>
          <a:off x="1331639" y="1931248"/>
          <a:ext cx="6096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SPB</a:t>
                      </a:r>
                      <a:r>
                        <a:rPr lang="en-US" dirty="0" smtClean="0"/>
                        <a:t> = 480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SPB</a:t>
                      </a:r>
                      <a:r>
                        <a:rPr lang="en-US" dirty="0" smtClean="0"/>
                        <a:t> = 384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Nx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Ny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Nx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Ny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4881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9"/>
            <a:ext cx="7772400" cy="2076118"/>
          </a:xfrm>
        </p:spPr>
        <p:txBody>
          <a:bodyPr/>
          <a:lstStyle/>
          <a:p>
            <a:pPr algn="just"/>
            <a:r>
              <a:rPr lang="en-US" sz="2000" dirty="0"/>
              <a:t>64QAM, R = 5/8, Rayleigh 3ns and IEEE 802.11ad #3 models;</a:t>
            </a:r>
          </a:p>
          <a:p>
            <a:pPr algn="just"/>
            <a:r>
              <a:rPr lang="en-US" sz="2000" dirty="0"/>
              <a:t>Conclusions:</a:t>
            </a:r>
          </a:p>
          <a:p>
            <a:pPr lvl="1" algn="just"/>
            <a:r>
              <a:rPr lang="en-US" dirty="0" smtClean="0"/>
              <a:t>(</a:t>
            </a:r>
            <a:r>
              <a:rPr lang="en-US" dirty="0" err="1" smtClean="0"/>
              <a:t>Nx</a:t>
            </a:r>
            <a:r>
              <a:rPr lang="en-US" dirty="0" smtClean="0"/>
              <a:t>, </a:t>
            </a:r>
            <a:r>
              <a:rPr lang="en-US" dirty="0" err="1" smtClean="0"/>
              <a:t>Ny</a:t>
            </a:r>
            <a:r>
              <a:rPr lang="en-US" dirty="0" smtClean="0"/>
              <a:t>) – configurable, Ns = 8;</a:t>
            </a:r>
          </a:p>
          <a:p>
            <a:pPr lvl="1" algn="just"/>
            <a:r>
              <a:rPr lang="en-US" dirty="0" smtClean="0"/>
              <a:t>For both N</a:t>
            </a:r>
            <a:r>
              <a:rPr lang="en-US" baseline="-25000" dirty="0" smtClean="0"/>
              <a:t>SPB</a:t>
            </a:r>
            <a:r>
              <a:rPr lang="en-US" dirty="0" smtClean="0"/>
              <a:t> = 384 and N</a:t>
            </a:r>
            <a:r>
              <a:rPr lang="en-US" baseline="-25000" dirty="0" smtClean="0"/>
              <a:t>SPB</a:t>
            </a:r>
            <a:r>
              <a:rPr lang="en-US" dirty="0" smtClean="0"/>
              <a:t> = 480, optimal interleaver configuration  - </a:t>
            </a:r>
            <a:r>
              <a:rPr lang="en-US" dirty="0" err="1" smtClean="0"/>
              <a:t>Nx</a:t>
            </a:r>
            <a:r>
              <a:rPr lang="en-US" dirty="0" smtClean="0"/>
              <a:t> = 4;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931" y="3944045"/>
            <a:ext cx="3160501" cy="2364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3944045"/>
            <a:ext cx="3160501" cy="236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134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This presentation proposes the design of block interleaver for 64QAM </a:t>
            </a:r>
            <a:r>
              <a:rPr lang="en-US" sz="2000" dirty="0" smtClean="0"/>
              <a:t>(64NUC) </a:t>
            </a:r>
            <a:r>
              <a:rPr lang="en-US" sz="2000" dirty="0" smtClean="0"/>
              <a:t>modulations.</a:t>
            </a:r>
          </a:p>
          <a:p>
            <a:pPr algn="just"/>
            <a:r>
              <a:rPr lang="en-US" sz="2000" dirty="0" smtClean="0"/>
              <a:t>It was shown that application of interleaver can provide a significant SNR gain in frequency selective channels.</a:t>
            </a:r>
          </a:p>
          <a:p>
            <a:pPr algn="just"/>
            <a:r>
              <a:rPr lang="en-US" sz="2000" dirty="0" smtClean="0"/>
              <a:t>Several interleaver configurations were considered including different parallelization factors. It was concluded that parallelization factor of Ns = 8 provides reasonable trade-off between performance and implementation complexity.</a:t>
            </a:r>
          </a:p>
          <a:p>
            <a:pPr algn="just"/>
            <a:r>
              <a:rPr lang="en-US" sz="2000" dirty="0" smtClean="0"/>
              <a:t>The proposed interleaver design has simple structure and is dependent only on two parameters – N</a:t>
            </a:r>
            <a:r>
              <a:rPr lang="en-US" sz="2000" baseline="-25000" dirty="0" smtClean="0"/>
              <a:t>SPB</a:t>
            </a:r>
            <a:r>
              <a:rPr lang="en-US" sz="2000" dirty="0" smtClean="0"/>
              <a:t> and N</a:t>
            </a:r>
            <a:r>
              <a:rPr lang="en-US" sz="2000" baseline="-25000" dirty="0" smtClean="0"/>
              <a:t>CB</a:t>
            </a:r>
            <a:r>
              <a:rPr lang="en-US" sz="2000" dirty="0" smtClean="0"/>
              <a:t> defining the SC block length.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4235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SP/M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Do you agree:</a:t>
            </a:r>
          </a:p>
          <a:p>
            <a:pPr lvl="1" algn="just"/>
            <a:r>
              <a:rPr lang="en-US" dirty="0" smtClean="0"/>
              <a:t>to include </a:t>
            </a:r>
            <a:r>
              <a:rPr lang="en-US" dirty="0"/>
              <a:t>the text from </a:t>
            </a:r>
            <a:r>
              <a:rPr lang="en-US" dirty="0"/>
              <a:t>(11-17-0588-00-00ay 30 5 6 4 4 Block Interleaver for SC mode) </a:t>
            </a:r>
            <a:r>
              <a:rPr lang="en-US" dirty="0" smtClean="0"/>
              <a:t>defining SC block interleaver for 64QAM/64NUC to the spec draft?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167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Draft P802.11ay_D0.3</a:t>
            </a:r>
          </a:p>
          <a:p>
            <a:r>
              <a:rPr lang="en-US" dirty="0" smtClean="0"/>
              <a:t>11-09-0334-08-00ad-channel-models-for-60-ghz-wlan-systems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444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This presentation proposes a block interleaver design for SC PHY and high rate </a:t>
            </a:r>
            <a:r>
              <a:rPr lang="en-US" sz="2000" dirty="0" smtClean="0"/>
              <a:t>64QAM (64NUC) </a:t>
            </a:r>
            <a:r>
              <a:rPr lang="en-US" sz="2000" dirty="0" smtClean="0"/>
              <a:t>data transmission, [1].</a:t>
            </a:r>
          </a:p>
          <a:p>
            <a:pPr algn="just"/>
            <a:r>
              <a:rPr lang="en-US" sz="2000" dirty="0" smtClean="0"/>
              <a:t>It is shown that application of block interleaver provides a significant SNR gain in frequency selective channels.</a:t>
            </a:r>
          </a:p>
          <a:p>
            <a:pPr algn="just"/>
            <a:r>
              <a:rPr lang="en-US" sz="2000" dirty="0" smtClean="0"/>
              <a:t>Simulation results were obtained for Rayleigh </a:t>
            </a:r>
            <a:r>
              <a:rPr lang="el-GR" sz="2000" dirty="0" smtClean="0"/>
              <a:t>τ</a:t>
            </a:r>
            <a:r>
              <a:rPr lang="en-US" sz="2000" baseline="-25000" dirty="0" smtClean="0"/>
              <a:t>RMS</a:t>
            </a:r>
            <a:r>
              <a:rPr lang="en-US" sz="2000" dirty="0" smtClean="0"/>
              <a:t> = 3 ns, IEEE 802.11 #3, #8, and #9 channel models, [2].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50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Interleaver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3343572"/>
          </a:xfrm>
        </p:spPr>
        <p:txBody>
          <a:bodyPr/>
          <a:lstStyle/>
          <a:p>
            <a:pPr algn="just"/>
            <a:r>
              <a:rPr lang="en-US" sz="2000" dirty="0" smtClean="0"/>
              <a:t>The proposed design performs data interleaving inside the SC symbol block of length N</a:t>
            </a:r>
            <a:r>
              <a:rPr lang="en-US" sz="2000" baseline="-25000" dirty="0" smtClean="0"/>
              <a:t>CB</a:t>
            </a:r>
            <a:r>
              <a:rPr lang="en-US" sz="2000" dirty="0" smtClean="0"/>
              <a:t> * N</a:t>
            </a:r>
            <a:r>
              <a:rPr lang="en-US" sz="2000" baseline="-25000" dirty="0" smtClean="0"/>
              <a:t>SPB</a:t>
            </a:r>
            <a:r>
              <a:rPr lang="en-US" sz="2000" dirty="0" smtClean="0"/>
              <a:t>:</a:t>
            </a:r>
          </a:p>
          <a:p>
            <a:pPr lvl="1" algn="just"/>
            <a:r>
              <a:rPr lang="en-US" sz="1600" dirty="0" smtClean="0"/>
              <a:t>N</a:t>
            </a:r>
            <a:r>
              <a:rPr lang="en-US" sz="1600" baseline="-25000" dirty="0" smtClean="0"/>
              <a:t>CB</a:t>
            </a:r>
            <a:r>
              <a:rPr lang="en-US" sz="1600" dirty="0" smtClean="0"/>
              <a:t> = 1, 2, 3, and 4 – channel bonding factor;</a:t>
            </a:r>
          </a:p>
          <a:p>
            <a:pPr lvl="1" algn="just"/>
            <a:r>
              <a:rPr lang="en-US" sz="1600" dirty="0" smtClean="0"/>
              <a:t>N</a:t>
            </a:r>
            <a:r>
              <a:rPr lang="en-US" sz="1600" baseline="-25000" dirty="0" smtClean="0"/>
              <a:t>SPB</a:t>
            </a:r>
            <a:r>
              <a:rPr lang="en-US" sz="1600" dirty="0" smtClean="0"/>
              <a:t> = 384, 448, and 480 – defines the number of QAM symbols per block, which is dependent on the GI type;</a:t>
            </a:r>
          </a:p>
          <a:p>
            <a:pPr algn="just"/>
            <a:r>
              <a:rPr lang="en-US" sz="2000" dirty="0" smtClean="0"/>
              <a:t>The basic idea is to distribute the adjacent QAM symbols or adjacent group of Ns QAM symbols in SC symbol block over different LDPC codewords.</a:t>
            </a:r>
          </a:p>
          <a:p>
            <a:pPr algn="just"/>
            <a:r>
              <a:rPr lang="en-US" sz="2000" dirty="0" smtClean="0"/>
              <a:t>New interleaver block is shown in figure below.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287" y="5275912"/>
            <a:ext cx="6001426" cy="58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24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Interleaver Design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Let’s consider an example of normal GI type with SC block length N</a:t>
            </a:r>
            <a:r>
              <a:rPr lang="en-US" sz="2000" baseline="-25000" dirty="0" smtClean="0"/>
              <a:t>SPB</a:t>
            </a:r>
            <a:r>
              <a:rPr lang="en-US" sz="2000" dirty="0" smtClean="0"/>
              <a:t> = 448, single channel transmission with N</a:t>
            </a:r>
            <a:r>
              <a:rPr lang="en-US" sz="2000" baseline="-25000" dirty="0" smtClean="0"/>
              <a:t>CB</a:t>
            </a:r>
            <a:r>
              <a:rPr lang="en-US" sz="2000" dirty="0" smtClean="0"/>
              <a:t> = 1, and short LDPC codeword length L</a:t>
            </a:r>
            <a:r>
              <a:rPr lang="en-US" sz="2000" baseline="-25000" dirty="0" smtClean="0"/>
              <a:t>CW</a:t>
            </a:r>
            <a:r>
              <a:rPr lang="en-US" sz="2000" dirty="0" smtClean="0"/>
              <a:t> = 672.</a:t>
            </a:r>
          </a:p>
          <a:p>
            <a:pPr algn="just"/>
            <a:r>
              <a:rPr lang="en-US" sz="2000" dirty="0"/>
              <a:t>For 64QAM (or 64NUC) modulations, a single SC symbol block contains 4 LDPC codewords. Indeed, 672*4 = </a:t>
            </a:r>
            <a:r>
              <a:rPr lang="en-US" sz="2000" dirty="0" smtClean="0"/>
              <a:t>448*6.</a:t>
            </a:r>
          </a:p>
          <a:p>
            <a:pPr algn="just"/>
            <a:r>
              <a:rPr lang="en-US" sz="2000" dirty="0" smtClean="0"/>
              <a:t>The proposed interleaver design has a table structure with </a:t>
            </a:r>
            <a:r>
              <a:rPr lang="en-US" sz="2000" dirty="0" err="1" smtClean="0"/>
              <a:t>Nx</a:t>
            </a:r>
            <a:r>
              <a:rPr lang="en-US" sz="2000" dirty="0" smtClean="0"/>
              <a:t> rows and </a:t>
            </a:r>
            <a:r>
              <a:rPr lang="en-US" sz="2000" dirty="0" err="1" smtClean="0"/>
              <a:t>Ny</a:t>
            </a:r>
            <a:r>
              <a:rPr lang="en-US" sz="2000" dirty="0" smtClean="0"/>
              <a:t> columns, where </a:t>
            </a:r>
            <a:r>
              <a:rPr lang="en-US" sz="2000" dirty="0" err="1" smtClean="0"/>
              <a:t>Nx</a:t>
            </a:r>
            <a:r>
              <a:rPr lang="en-US" sz="2000" dirty="0" smtClean="0"/>
              <a:t> * </a:t>
            </a:r>
            <a:r>
              <a:rPr lang="en-US" sz="2000" dirty="0" err="1" smtClean="0"/>
              <a:t>Ny</a:t>
            </a:r>
            <a:r>
              <a:rPr lang="en-US" sz="2000" dirty="0" smtClean="0"/>
              <a:t> = 448. Interleaver memory element contains a single QAM symbol (6 bits).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724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Interleaver Design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167880"/>
          </a:xfrm>
        </p:spPr>
        <p:txBody>
          <a:bodyPr/>
          <a:lstStyle/>
          <a:p>
            <a:pPr algn="just"/>
            <a:r>
              <a:rPr lang="en-US" dirty="0" smtClean="0"/>
              <a:t>Interleaving operation example for (</a:t>
            </a:r>
            <a:r>
              <a:rPr lang="en-US" dirty="0" err="1" smtClean="0"/>
              <a:t>Nx</a:t>
            </a:r>
            <a:r>
              <a:rPr lang="en-US" dirty="0" smtClean="0"/>
              <a:t>=4, </a:t>
            </a:r>
            <a:r>
              <a:rPr lang="en-US" dirty="0" err="1" smtClean="0"/>
              <a:t>Ny</a:t>
            </a:r>
            <a:r>
              <a:rPr lang="en-US" dirty="0" smtClean="0"/>
              <a:t>=112):</a:t>
            </a:r>
          </a:p>
          <a:p>
            <a:pPr lvl="1" algn="just"/>
            <a:r>
              <a:rPr lang="en-US" sz="1800" b="1" dirty="0" smtClean="0"/>
              <a:t>Interleaver:</a:t>
            </a:r>
            <a:r>
              <a:rPr lang="en-US" sz="1800" dirty="0" smtClean="0"/>
              <a:t> row-by-row writing, column-by-column reading;</a:t>
            </a:r>
          </a:p>
          <a:p>
            <a:pPr lvl="1" algn="just"/>
            <a:r>
              <a:rPr lang="en-US" sz="1800" b="1" dirty="0" smtClean="0"/>
              <a:t>De-interleaver:</a:t>
            </a:r>
            <a:r>
              <a:rPr lang="en-US" sz="1800" dirty="0" smtClean="0"/>
              <a:t> column-by-column writing, row-by-row reading;</a:t>
            </a:r>
          </a:p>
          <a:p>
            <a:pPr lvl="1" algn="just"/>
            <a:r>
              <a:rPr lang="en-US" sz="1800" dirty="0" smtClean="0"/>
              <a:t>De-interleaver distributes adjacent 4 64QAM symbols over different LDPC CWs;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3933056"/>
            <a:ext cx="7322963" cy="222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47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Interleaver Design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262236"/>
          </a:xfrm>
        </p:spPr>
        <p:txBody>
          <a:bodyPr/>
          <a:lstStyle/>
          <a:p>
            <a:pPr algn="just"/>
            <a:r>
              <a:rPr lang="en-US" sz="2000" dirty="0" smtClean="0"/>
              <a:t>In general case interleaver may have arbitrary parameters (</a:t>
            </a:r>
            <a:r>
              <a:rPr lang="en-US" sz="2000" dirty="0" err="1" smtClean="0"/>
              <a:t>Nx</a:t>
            </a:r>
            <a:r>
              <a:rPr lang="en-US" sz="2000" dirty="0" smtClean="0"/>
              <a:t>, </a:t>
            </a:r>
            <a:r>
              <a:rPr lang="en-US" sz="2000" dirty="0" err="1" smtClean="0"/>
              <a:t>Ny</a:t>
            </a:r>
            <a:r>
              <a:rPr lang="en-US" sz="2000" dirty="0" smtClean="0"/>
              <a:t>). Each table element may contain not a single QAM symbol,  but rather a group of Ns consecutive symbols (Ns * 6 bits).</a:t>
            </a:r>
          </a:p>
          <a:p>
            <a:pPr algn="just"/>
            <a:r>
              <a:rPr lang="en-US" sz="2000" dirty="0" smtClean="0"/>
              <a:t>In that case </a:t>
            </a:r>
            <a:r>
              <a:rPr lang="en-US" sz="2000" dirty="0" err="1" smtClean="0"/>
              <a:t>Nx</a:t>
            </a:r>
            <a:r>
              <a:rPr lang="en-US" sz="2000" dirty="0" smtClean="0"/>
              <a:t> * </a:t>
            </a:r>
            <a:r>
              <a:rPr lang="en-US" sz="2000" dirty="0" err="1" smtClean="0"/>
              <a:t>Ny</a:t>
            </a:r>
            <a:r>
              <a:rPr lang="en-US" sz="2000" dirty="0" smtClean="0"/>
              <a:t> = </a:t>
            </a:r>
            <a:r>
              <a:rPr lang="en-US" sz="2000" dirty="0" smtClean="0"/>
              <a:t>N</a:t>
            </a:r>
            <a:r>
              <a:rPr lang="en-US" sz="2000" baseline="-25000" dirty="0" smtClean="0"/>
              <a:t>CB</a:t>
            </a:r>
            <a:r>
              <a:rPr lang="en-US" sz="2000" dirty="0" smtClean="0"/>
              <a:t>*N</a:t>
            </a:r>
            <a:r>
              <a:rPr lang="en-US" sz="2000" baseline="-25000" dirty="0" smtClean="0"/>
              <a:t>SPB</a:t>
            </a:r>
            <a:r>
              <a:rPr lang="en-US" sz="2000" dirty="0" smtClean="0"/>
              <a:t>/Ns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Ns can be selected equal to parallelization factor x8, x16 to facilitate easy implementation.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859" y="4099420"/>
            <a:ext cx="6660282" cy="22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7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Interleaver Configurations for 448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75316"/>
              </p:ext>
            </p:extLst>
          </p:nvPr>
        </p:nvGraphicFramePr>
        <p:xfrm>
          <a:off x="1309260" y="1837344"/>
          <a:ext cx="6095999" cy="4554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12754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 = 1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 = 8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 = 16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28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Nx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Ny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Nx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Ny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Nx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Ny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28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28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28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28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28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28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28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28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28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28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28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331639" y="1556792"/>
            <a:ext cx="60736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1: Possible interleaver parameters for N</a:t>
            </a:r>
            <a:r>
              <a:rPr lang="en-US" b="1" baseline="-25000" dirty="0" smtClean="0"/>
              <a:t>SPB</a:t>
            </a:r>
            <a:r>
              <a:rPr lang="en-US" b="1" dirty="0" smtClean="0"/>
              <a:t> = 448 and different Ns.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60919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102224" cy="4114800"/>
          </a:xfrm>
        </p:spPr>
        <p:txBody>
          <a:bodyPr/>
          <a:lstStyle/>
          <a:p>
            <a:r>
              <a:rPr lang="en-US" sz="2000" dirty="0" smtClean="0"/>
              <a:t>64QAM, R = 5/8, Rayleigh 3 ns, (</a:t>
            </a:r>
            <a:r>
              <a:rPr lang="en-US" sz="2000" dirty="0" err="1" smtClean="0"/>
              <a:t>Nx</a:t>
            </a:r>
            <a:r>
              <a:rPr lang="en-US" sz="2000" dirty="0" smtClean="0"/>
              <a:t>=4, </a:t>
            </a:r>
            <a:r>
              <a:rPr lang="en-US" sz="2000" dirty="0" err="1" smtClean="0"/>
              <a:t>Ny</a:t>
            </a:r>
            <a:r>
              <a:rPr lang="en-US" sz="2000" dirty="0" smtClean="0"/>
              <a:t>=112, Ns=1);</a:t>
            </a:r>
          </a:p>
          <a:p>
            <a:r>
              <a:rPr lang="en-US" sz="2000" dirty="0" smtClean="0"/>
              <a:t>Results:</a:t>
            </a:r>
          </a:p>
          <a:p>
            <a:pPr lvl="1"/>
            <a:r>
              <a:rPr lang="en-US" sz="1600" dirty="0" smtClean="0"/>
              <a:t>Dashed red – interleaver off;</a:t>
            </a:r>
          </a:p>
          <a:p>
            <a:pPr lvl="1"/>
            <a:r>
              <a:rPr lang="en-US" sz="1600" dirty="0" smtClean="0"/>
              <a:t>Solid red – interleaver on;</a:t>
            </a:r>
          </a:p>
          <a:p>
            <a:pPr lvl="1"/>
            <a:r>
              <a:rPr lang="en-US" sz="1600" dirty="0" smtClean="0"/>
              <a:t>Blue – additive noise is white, but with post equalizer variance;</a:t>
            </a:r>
          </a:p>
          <a:p>
            <a:pPr lvl="1"/>
            <a:r>
              <a:rPr lang="en-US" sz="1600" dirty="0" smtClean="0"/>
              <a:t>Black – both ISI and additive noise are white;</a:t>
            </a:r>
          </a:p>
          <a:p>
            <a:r>
              <a:rPr lang="en-US" sz="2000" dirty="0" smtClean="0"/>
              <a:t>Conclusion:</a:t>
            </a:r>
          </a:p>
          <a:p>
            <a:pPr lvl="1"/>
            <a:r>
              <a:rPr lang="en-US" sz="1600" dirty="0" smtClean="0"/>
              <a:t>Interleaver de-correlates the additive noise and ISI and enhances sensitivity SNR by ~2.6 dB for PER = 10</a:t>
            </a:r>
            <a:r>
              <a:rPr lang="en-US" sz="1600" baseline="30000" dirty="0" smtClean="0"/>
              <a:t>-2</a:t>
            </a:r>
            <a:r>
              <a:rPr lang="en-US" sz="1600" dirty="0" smtClean="0"/>
              <a:t>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5213" y="2276872"/>
            <a:ext cx="4016251" cy="301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295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1"/>
            <a:ext cx="7772400" cy="1952804"/>
          </a:xfrm>
        </p:spPr>
        <p:txBody>
          <a:bodyPr/>
          <a:lstStyle/>
          <a:p>
            <a:pPr algn="just"/>
            <a:r>
              <a:rPr lang="en-US" sz="2000" dirty="0" smtClean="0"/>
              <a:t>64QAM, R = 5/8, Rayleigh 3ns and IEEE 802.11ad #3 models;</a:t>
            </a:r>
          </a:p>
          <a:p>
            <a:pPr algn="just"/>
            <a:r>
              <a:rPr lang="en-US" sz="2000" dirty="0" smtClean="0"/>
              <a:t>Conclusions:</a:t>
            </a:r>
          </a:p>
          <a:p>
            <a:pPr lvl="1" algn="just"/>
            <a:r>
              <a:rPr lang="en-US" sz="1600" dirty="0" smtClean="0"/>
              <a:t>Best configuration: </a:t>
            </a:r>
            <a:r>
              <a:rPr lang="en-US" sz="1600" dirty="0" err="1" smtClean="0"/>
              <a:t>Nx</a:t>
            </a:r>
            <a:r>
              <a:rPr lang="en-US" sz="1600" dirty="0" smtClean="0"/>
              <a:t> = 4 for all Ns = 1, 8, and 16;</a:t>
            </a:r>
          </a:p>
          <a:p>
            <a:pPr lvl="1" algn="just"/>
            <a:r>
              <a:rPr lang="en-US" sz="1600" dirty="0" smtClean="0"/>
              <a:t>Ns = 8 loses ~0.1 dB comparing to Ns = 1;</a:t>
            </a:r>
          </a:p>
          <a:p>
            <a:pPr lvl="1" algn="just"/>
            <a:r>
              <a:rPr lang="en-US" sz="1600" dirty="0" smtClean="0"/>
              <a:t>Ns = 16, loses ~0.6 dB comparing to Ns = 1;</a:t>
            </a:r>
          </a:p>
          <a:p>
            <a:pPr algn="just"/>
            <a:r>
              <a:rPr lang="en-US" sz="2000" dirty="0" smtClean="0"/>
              <a:t>Proposed solution: </a:t>
            </a:r>
            <a:r>
              <a:rPr lang="ru-RU" sz="2000" dirty="0" smtClean="0"/>
              <a:t>(</a:t>
            </a:r>
            <a:r>
              <a:rPr lang="en-US" sz="2000" dirty="0" err="1" smtClean="0"/>
              <a:t>Nx</a:t>
            </a:r>
            <a:r>
              <a:rPr lang="en-US" sz="2000" dirty="0" smtClean="0"/>
              <a:t>=4, </a:t>
            </a:r>
            <a:r>
              <a:rPr lang="en-US" sz="2000" dirty="0" err="1" smtClean="0"/>
              <a:t>Ny</a:t>
            </a:r>
            <a:r>
              <a:rPr lang="en-US" sz="2000" dirty="0" smtClean="0"/>
              <a:t>=14, Ns=8</a:t>
            </a:r>
            <a:r>
              <a:rPr lang="ru-RU" sz="2000" dirty="0" smtClean="0"/>
              <a:t>)</a:t>
            </a:r>
            <a:r>
              <a:rPr lang="en-US" sz="2000" dirty="0" smtClean="0"/>
              <a:t>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47" y="3801054"/>
            <a:ext cx="3160501" cy="2364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3667" y="3799868"/>
            <a:ext cx="3160501" cy="23642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5995" y="3789198"/>
            <a:ext cx="3160501" cy="236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68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13522</TotalTime>
  <Words>1238</Words>
  <Application>Microsoft Office PowerPoint</Application>
  <PresentationFormat>On-screen Show (4:3)</PresentationFormat>
  <Paragraphs>266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Times New Roman</vt:lpstr>
      <vt:lpstr>802-11-Submission</vt:lpstr>
      <vt:lpstr>Microsoft Word 97 - 2003 Document</vt:lpstr>
      <vt:lpstr>Block Interleaver Design for SC PHY in 11ay</vt:lpstr>
      <vt:lpstr>Introduction</vt:lpstr>
      <vt:lpstr>Interleaver Design</vt:lpstr>
      <vt:lpstr>Interleaver Design (Cont’d)</vt:lpstr>
      <vt:lpstr>Interleaver Design (Cont’d)</vt:lpstr>
      <vt:lpstr>Interleaver Design (Cont’d)</vt:lpstr>
      <vt:lpstr>Interleaver Configurations for 448</vt:lpstr>
      <vt:lpstr>Simulation Results</vt:lpstr>
      <vt:lpstr>Simulation Results (Cont’d)</vt:lpstr>
      <vt:lpstr>Simulation Results (Cont’d)</vt:lpstr>
      <vt:lpstr>Proposed Interleaver Parameters</vt:lpstr>
      <vt:lpstr>Simulation Results (Cont’d)</vt:lpstr>
      <vt:lpstr>Interleaver Configurations for 384/480</vt:lpstr>
      <vt:lpstr>Simulation Results (Cont’d)</vt:lpstr>
      <vt:lpstr>Conclusions</vt:lpstr>
      <vt:lpstr>SP/M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8555</cp:revision>
  <cp:lastPrinted>1998-02-10T13:28:06Z</cp:lastPrinted>
  <dcterms:created xsi:type="dcterms:W3CDTF">2015-03-24T14:22:58Z</dcterms:created>
  <dcterms:modified xsi:type="dcterms:W3CDTF">2017-04-11T16:22:03Z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