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3.xml" ContentType="application/vnd.openxmlformats-officedocument.presentationml.notesSlide+xml"/>
  <Override PartName="/ppt/comments/comment2.xml" ContentType="application/vnd.openxmlformats-officedocument.presentationml.comments+xml"/>
  <Override PartName="/ppt/notesSlides/notesSlide4.xml" ContentType="application/vnd.openxmlformats-officedocument.presentationml.notesSlide+xml"/>
  <Override PartName="/ppt/comments/comment3.xml" ContentType="application/vnd.openxmlformats-officedocument.presentationml.comments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0" r:id="rId1"/>
  </p:sldMasterIdLst>
  <p:notesMasterIdLst>
    <p:notesMasterId r:id="rId8"/>
  </p:notesMasterIdLst>
  <p:handoutMasterIdLst>
    <p:handoutMasterId r:id="rId9"/>
  </p:handoutMasterIdLst>
  <p:sldIdLst>
    <p:sldId id="256" r:id="rId2"/>
    <p:sldId id="360" r:id="rId3"/>
    <p:sldId id="365" r:id="rId4"/>
    <p:sldId id="366" r:id="rId5"/>
    <p:sldId id="367" r:id="rId6"/>
    <p:sldId id="368" r:id="rId7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ndrew Myles" initials="AM" lastIdx="33" clrIdx="0"/>
  <p:cmAuthor id="1" name="Nikola Serafimovski" initials="NS" lastIdx="24" clrIdx="1">
    <p:extLst/>
  </p:cmAuthor>
  <p:cmAuthor id="2" name="Barnaby Fryer" initials="BF" lastIdx="3" clrIdx="2">
    <p:extLst>
      <p:ext uri="{19B8F6BF-5375-455C-9EA6-DF929625EA0E}">
        <p15:presenceInfo xmlns:p15="http://schemas.microsoft.com/office/powerpoint/2012/main" userId="78b354339ab049f7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0066FF"/>
    <a:srgbClr val="FAB300"/>
    <a:srgbClr val="FFFF5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7" autoAdjust="0"/>
    <p:restoredTop sz="94660"/>
  </p:normalViewPr>
  <p:slideViewPr>
    <p:cSldViewPr>
      <p:cViewPr varScale="1">
        <p:scale>
          <a:sx n="94" d="100"/>
          <a:sy n="94" d="100"/>
        </p:scale>
        <p:origin x="414" y="7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4" d="100"/>
          <a:sy n="54" d="100"/>
        </p:scale>
        <p:origin x="36" y="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2" dt="2017-04-03T13:36:20.232" idx="1">
    <p:pos x="3072" y="3533"/>
    <p:text>Creating more bandwidth in the sales floor enables future growth of IoT connected devices e.g.fridge cabinets</p:text>
    <p:extLst>
      <p:ext uri="{C676402C-5697-4E1C-873F-D02D1690AC5C}">
        <p15:threadingInfo xmlns:p15="http://schemas.microsoft.com/office/powerpoint/2012/main" timeZoneBias="-60"/>
      </p:ext>
    </p:extLs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2" dt="2017-04-03T13:37:35.065" idx="2">
    <p:pos x="4333" y="1798"/>
    <p:text>For us this could also include external lights communicating with customers to entice them to enter the store</p:text>
    <p:extLst>
      <p:ext uri="{C676402C-5697-4E1C-873F-D02D1690AC5C}">
        <p15:threadingInfo xmlns:p15="http://schemas.microsoft.com/office/powerpoint/2012/main" timeZoneBias="-60"/>
      </p:ext>
    </p:extLst>
  </p:cm>
</p:cmLst>
</file>

<file path=ppt/comments/comment3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2" dt="2017-04-03T13:39:04.671" idx="3">
    <p:pos x="1350" y="2406"/>
    <p:text>Navigation issues are different within a single store, as we might want to direct customers to the ingedients for a specific recipe.  In malls, I guess it is more about finding a store/stores</p:text>
    <p:extLst>
      <p:ext uri="{C676402C-5697-4E1C-873F-D02D1690AC5C}">
        <p15:threadingInfo xmlns:p15="http://schemas.microsoft.com/office/powerpoint/2012/main" timeZoneBias="-60"/>
      </p:ext>
    </p:extLst>
  </p:cm>
</p:cmLst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4/3/2017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2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4008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9909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4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1869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5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54933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6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2095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628401" y="6475413"/>
            <a:ext cx="1915524" cy="215444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&lt; author &gt;, &lt; affiliation &gt;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9871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668475" y="6475413"/>
            <a:ext cx="1875450" cy="215444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&lt; author &gt;, &lt; affiliation &gt;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CE5288C-F87B-4810-A6B2-740CE13BD3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662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18782" y="6475413"/>
            <a:ext cx="192514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sz="140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&lt; author &gt;, &lt; affiliation &gt;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276676" y="6475413"/>
            <a:ext cx="66684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 sz="14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A469A3A6-7083-48BA-9D7E-342D6AB96B4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5804008" y="394156"/>
            <a:ext cx="2641492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/>
            <a:r>
              <a:rPr lang="en-US" sz="1400" b="1" dirty="0">
                <a:solidFill>
                  <a:schemeClr val="tx1"/>
                </a:solidFill>
                <a:latin typeface="Arial" pitchFamily="34" charset="0"/>
              </a:rPr>
              <a:t>doc.: IEEE 802.11-17/0XXXr0</a:t>
            </a:r>
          </a:p>
        </p:txBody>
      </p:sp>
      <p:sp>
        <p:nvSpPr>
          <p:cNvPr id="1031" name="Line 8"/>
          <p:cNvSpPr>
            <a:spLocks noChangeShapeType="1"/>
          </p:cNvSpPr>
          <p:nvPr/>
        </p:nvSpPr>
        <p:spPr bwMode="auto">
          <a:xfrm>
            <a:off x="683568" y="620688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032" name="Rectangle 9"/>
          <p:cNvSpPr>
            <a:spLocks noChangeArrowheads="1"/>
          </p:cNvSpPr>
          <p:nvPr/>
        </p:nvSpPr>
        <p:spPr bwMode="auto">
          <a:xfrm>
            <a:off x="685800" y="6475413"/>
            <a:ext cx="926536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400" dirty="0">
                <a:solidFill>
                  <a:schemeClr val="tx1"/>
                </a:solidFill>
                <a:latin typeface="+mj-lt"/>
              </a:rPr>
              <a:t>Submission</a:t>
            </a:r>
          </a:p>
        </p:txBody>
      </p:sp>
      <p:sp>
        <p:nvSpPr>
          <p:cNvPr id="1033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034" name="Rectangle 7"/>
          <p:cNvSpPr>
            <a:spLocks noChangeArrowheads="1"/>
          </p:cNvSpPr>
          <p:nvPr/>
        </p:nvSpPr>
        <p:spPr bwMode="auto">
          <a:xfrm>
            <a:off x="685800" y="411619"/>
            <a:ext cx="974626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0" lvl="3" eaLnBrk="0" hangingPunct="0"/>
            <a:r>
              <a:rPr lang="en-US" sz="1400" b="1" dirty="0">
                <a:solidFill>
                  <a:schemeClr val="tx1"/>
                </a:solidFill>
                <a:latin typeface="Arial" pitchFamily="34" charset="0"/>
              </a:rPr>
              <a:t>March</a:t>
            </a:r>
            <a:r>
              <a:rPr lang="en-US" sz="1400" b="1" baseline="0" dirty="0">
                <a:solidFill>
                  <a:schemeClr val="tx1"/>
                </a:solidFill>
                <a:latin typeface="Arial" pitchFamily="34" charset="0"/>
              </a:rPr>
              <a:t> </a:t>
            </a:r>
            <a:r>
              <a:rPr lang="en-US" sz="1400" b="1" dirty="0">
                <a:solidFill>
                  <a:schemeClr val="tx1"/>
                </a:solidFill>
                <a:latin typeface="Arial" pitchFamily="34" charset="0"/>
              </a:rPr>
              <a:t>2017</a:t>
            </a:r>
          </a:p>
        </p:txBody>
      </p:sp>
    </p:spTree>
    <p:extLst>
      <p:ext uri="{BB962C8B-B14F-4D97-AF65-F5344CB8AC3E}">
        <p14:creationId xmlns:p14="http://schemas.microsoft.com/office/powerpoint/2010/main" val="23861545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defRPr b="1">
          <a:solidFill>
            <a:schemeClr val="tx1"/>
          </a:solidFill>
          <a:latin typeface="+mn-lt"/>
          <a:ea typeface="+mn-ea"/>
          <a:cs typeface="+mn-cs"/>
        </a:defRPr>
      </a:lvl1pPr>
      <a:lvl2pPr marL="182563" indent="-180975" algn="l" rtl="0" eaLnBrk="0" fontAlgn="base" hangingPunct="0">
        <a:spcBef>
          <a:spcPct val="5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2pPr>
      <a:lvl3pPr marL="365125" indent="-180975" algn="l" rtl="0" eaLnBrk="0" fontAlgn="base" hangingPunct="0">
        <a:spcBef>
          <a:spcPct val="25000"/>
        </a:spcBef>
        <a:spcAft>
          <a:spcPct val="0"/>
        </a:spcAft>
        <a:buFont typeface="Arial" pitchFamily="34" charset="0"/>
        <a:buChar char="–"/>
        <a:defRPr sz="1600">
          <a:solidFill>
            <a:schemeClr val="tx1"/>
          </a:solidFill>
          <a:latin typeface="+mn-lt"/>
        </a:defRPr>
      </a:lvl3pPr>
      <a:lvl4pPr marL="711200" indent="-344488" algn="l" rtl="0" eaLnBrk="0" fontAlgn="base" hangingPunct="0">
        <a:spcBef>
          <a:spcPct val="10000"/>
        </a:spcBef>
        <a:spcAft>
          <a:spcPct val="0"/>
        </a:spcAft>
        <a:buFont typeface="Times New Roman" pitchFamily="18" charset="0"/>
        <a:buChar char="—"/>
        <a:defRPr sz="1400">
          <a:solidFill>
            <a:schemeClr val="tx1"/>
          </a:solidFill>
          <a:latin typeface="+mn-lt"/>
        </a:defRPr>
      </a:lvl4pPr>
      <a:lvl5pPr marL="9699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14271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18843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23415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27987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comments" Target="../comments/commen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comments" Target="../comments/commen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comments" Target="../comments/commen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Light Communication Use-Cases in Retail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&lt; author &gt;, &lt; affiliation &gt;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GB"/>
              <a:t>Slide </a:t>
            </a:r>
            <a:fld id="{93823DB3-BAA4-4F4A-B4B3-ED9ABE70E976}" type="slidenum">
              <a:rPr lang="en-GB" smtClean="0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22423514"/>
              </p:ext>
            </p:extLst>
          </p:nvPr>
        </p:nvGraphicFramePr>
        <p:xfrm>
          <a:off x="533400" y="2633663"/>
          <a:ext cx="8415338" cy="3527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62" name="Document" r:id="rId4" imgW="8233896" imgH="3426995" progId="Word.Document.8">
                  <p:embed/>
                </p:oleObj>
              </mc:Choice>
              <mc:Fallback>
                <p:oleObj name="Document" r:id="rId4" imgW="8233896" imgH="3426995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2633663"/>
                        <a:ext cx="8415338" cy="352742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GB" dirty="0"/>
              <a:t>LC in Retail: For the Retailer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&lt; author &gt;, &lt; affiliation &gt;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 smtClean="0"/>
              <a:pPr/>
              <a:t>2</a:t>
            </a:fld>
            <a:endParaRPr lang="en-GB"/>
          </a:p>
        </p:txBody>
      </p:sp>
      <p:sp>
        <p:nvSpPr>
          <p:cNvPr id="14" name="TextBox 13"/>
          <p:cNvSpPr txBox="1"/>
          <p:nvPr/>
        </p:nvSpPr>
        <p:spPr>
          <a:xfrm>
            <a:off x="4742835" y="2151347"/>
            <a:ext cx="4025957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GB" sz="1600" dirty="0">
                <a:solidFill>
                  <a:prstClr val="black"/>
                </a:solidFill>
                <a:latin typeface="Calibri"/>
                <a:ea typeface="+mn-ea"/>
              </a:rPr>
              <a:t>Delivery of high-bandwidth data at particular points in store requires cabled connection.  Makes these rather immobile.</a:t>
            </a:r>
          </a:p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lang="en-GB" sz="1600" dirty="0">
              <a:solidFill>
                <a:prstClr val="black"/>
              </a:solidFill>
              <a:latin typeface="Calibri"/>
              <a:ea typeface="+mn-ea"/>
            </a:endParaRPr>
          </a:p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lang="en-GB" sz="1600" dirty="0">
              <a:solidFill>
                <a:prstClr val="black"/>
              </a:solidFill>
              <a:latin typeface="Calibri"/>
              <a:ea typeface="+mn-ea"/>
            </a:endParaRPr>
          </a:p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GB" sz="1600" dirty="0">
                <a:solidFill>
                  <a:prstClr val="black"/>
                </a:solidFill>
                <a:latin typeface="Calibri"/>
                <a:ea typeface="+mn-ea"/>
              </a:rPr>
              <a:t>Alteration of retail space to enable new customer experiences a key part of retailer strategy.</a:t>
            </a:r>
          </a:p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lang="en-GB" sz="1600" dirty="0">
              <a:solidFill>
                <a:prstClr val="black"/>
              </a:solidFill>
              <a:latin typeface="Calibri"/>
              <a:ea typeface="+mn-ea"/>
            </a:endParaRPr>
          </a:p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lang="en-GB" sz="1600" dirty="0">
              <a:solidFill>
                <a:prstClr val="black"/>
              </a:solidFill>
              <a:latin typeface="Calibri"/>
              <a:ea typeface="+mn-ea"/>
            </a:endParaRPr>
          </a:p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GB" sz="1600" b="1" dirty="0">
                <a:solidFill>
                  <a:prstClr val="black"/>
                </a:solidFill>
                <a:latin typeface="Calibri"/>
                <a:ea typeface="+mn-ea"/>
              </a:rPr>
              <a:t>High-bandwidth flexible retail space through LC </a:t>
            </a:r>
            <a:r>
              <a:rPr lang="en-GB" sz="1600" dirty="0">
                <a:solidFill>
                  <a:prstClr val="black"/>
                </a:solidFill>
                <a:latin typeface="Calibri"/>
                <a:ea typeface="+mn-ea"/>
              </a:rPr>
              <a:t>enables cost reductions for retailers when modifying or refitting the space</a:t>
            </a:r>
            <a:r>
              <a:rPr lang="en-GB" sz="1600" dirty="0" smtClean="0">
                <a:solidFill>
                  <a:prstClr val="black"/>
                </a:solidFill>
                <a:latin typeface="Calibri"/>
                <a:ea typeface="+mn-ea"/>
              </a:rPr>
              <a:t>.</a:t>
            </a:r>
          </a:p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lang="en-GB" sz="1600" b="1" dirty="0">
              <a:solidFill>
                <a:prstClr val="black"/>
              </a:solidFill>
              <a:latin typeface="Calibri"/>
              <a:ea typeface="+mn-ea"/>
            </a:endParaRPr>
          </a:p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lang="en-GB" sz="1600" b="1" dirty="0">
              <a:solidFill>
                <a:prstClr val="black"/>
              </a:solidFill>
              <a:latin typeface="Calibri"/>
              <a:ea typeface="+mn-ea"/>
            </a:endParaRPr>
          </a:p>
        </p:txBody>
      </p:sp>
      <p:pic>
        <p:nvPicPr>
          <p:cNvPr id="15" name="Picture 2" descr="https://s-media-cache-ak0.pinimg.com/564x/26/68/1d/26681d8d7e4141d00b92f056caa7f10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539823"/>
            <a:ext cx="3950359" cy="2626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837928" y="1782015"/>
            <a:ext cx="34473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GB" sz="1800" b="1" dirty="0">
                <a:solidFill>
                  <a:srgbClr val="0099FF"/>
                </a:solidFill>
                <a:latin typeface="Calibri"/>
                <a:ea typeface="+mn-ea"/>
              </a:rPr>
              <a:t>Flexible and Adaptive Retail Space</a:t>
            </a:r>
          </a:p>
        </p:txBody>
      </p:sp>
    </p:spTree>
    <p:extLst>
      <p:ext uri="{BB962C8B-B14F-4D97-AF65-F5344CB8AC3E}">
        <p14:creationId xmlns:p14="http://schemas.microsoft.com/office/powerpoint/2010/main" val="111176461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GB" dirty="0"/>
              <a:t>LC in Retail: For the Customer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&lt; author &gt;, &lt; affiliation &gt;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4887099" y="2326548"/>
            <a:ext cx="3657467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GB" sz="1600" dirty="0">
                <a:solidFill>
                  <a:prstClr val="black"/>
                </a:solidFill>
                <a:latin typeface="Calibri"/>
                <a:ea typeface="+mn-ea"/>
              </a:rPr>
              <a:t>Real-time delivery of </a:t>
            </a:r>
            <a:r>
              <a:rPr lang="en-GB" sz="1600" b="1" dirty="0">
                <a:solidFill>
                  <a:prstClr val="black"/>
                </a:solidFill>
                <a:latin typeface="Calibri"/>
                <a:ea typeface="+mn-ea"/>
              </a:rPr>
              <a:t>product-relevant content </a:t>
            </a:r>
            <a:r>
              <a:rPr lang="en-GB" sz="1600" dirty="0">
                <a:solidFill>
                  <a:prstClr val="black"/>
                </a:solidFill>
                <a:latin typeface="Calibri"/>
                <a:ea typeface="+mn-ea"/>
              </a:rPr>
              <a:t>based on the position of the consumer in the store.</a:t>
            </a:r>
          </a:p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lang="en-GB" sz="1600" dirty="0">
              <a:solidFill>
                <a:prstClr val="black"/>
              </a:solidFill>
              <a:latin typeface="Calibri"/>
              <a:ea typeface="+mn-ea"/>
            </a:endParaRPr>
          </a:p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lang="en-GB" sz="1600" dirty="0">
              <a:solidFill>
                <a:prstClr val="black"/>
              </a:solidFill>
              <a:latin typeface="Calibri"/>
              <a:ea typeface="+mn-ea"/>
            </a:endParaRPr>
          </a:p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GB" sz="1600" dirty="0">
                <a:solidFill>
                  <a:prstClr val="black"/>
                </a:solidFill>
                <a:latin typeface="Calibri"/>
                <a:ea typeface="+mn-ea"/>
              </a:rPr>
              <a:t>No additional infrastructure for RF </a:t>
            </a:r>
            <a:r>
              <a:rPr lang="en-GB" sz="1600" dirty="0" err="1">
                <a:solidFill>
                  <a:prstClr val="black"/>
                </a:solidFill>
                <a:latin typeface="Calibri"/>
                <a:ea typeface="+mn-ea"/>
              </a:rPr>
              <a:t>comm-unications</a:t>
            </a:r>
            <a:r>
              <a:rPr lang="en-GB" sz="1600" dirty="0">
                <a:solidFill>
                  <a:prstClr val="black"/>
                </a:solidFill>
                <a:latin typeface="Calibri"/>
                <a:ea typeface="+mn-ea"/>
              </a:rPr>
              <a:t> required to deliver content, can be provided directly over LiFi.</a:t>
            </a:r>
          </a:p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lang="en-GB" sz="1600" dirty="0">
              <a:solidFill>
                <a:prstClr val="black"/>
              </a:solidFill>
              <a:latin typeface="Calibri"/>
              <a:ea typeface="+mn-ea"/>
            </a:endParaRPr>
          </a:p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lang="en-GB" sz="1600" dirty="0">
              <a:solidFill>
                <a:prstClr val="black"/>
              </a:solidFill>
              <a:latin typeface="Calibri"/>
              <a:ea typeface="+mn-ea"/>
            </a:endParaRPr>
          </a:p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GB" sz="1600" dirty="0">
                <a:solidFill>
                  <a:prstClr val="black"/>
                </a:solidFill>
                <a:latin typeface="Calibri"/>
                <a:ea typeface="+mn-ea"/>
              </a:rPr>
              <a:t>Data density of LiFi enables </a:t>
            </a:r>
            <a:r>
              <a:rPr lang="en-GB" sz="1600" b="1" dirty="0">
                <a:solidFill>
                  <a:prstClr val="black"/>
                </a:solidFill>
                <a:latin typeface="Calibri"/>
                <a:ea typeface="+mn-ea"/>
              </a:rPr>
              <a:t>very-high bandwidth content</a:t>
            </a:r>
            <a:r>
              <a:rPr lang="en-GB" sz="1600" dirty="0">
                <a:solidFill>
                  <a:prstClr val="black"/>
                </a:solidFill>
                <a:latin typeface="Calibri"/>
                <a:ea typeface="+mn-ea"/>
              </a:rPr>
              <a:t> without fear of lack of wireless resources.</a:t>
            </a:r>
          </a:p>
        </p:txBody>
      </p:sp>
      <p:pic>
        <p:nvPicPr>
          <p:cNvPr id="9" name="Picture 8" descr="http://www.indoornavigation.com/perch/resources/location-based-markteing-skal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870" y="2636912"/>
            <a:ext cx="3998478" cy="2664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918209" y="1700808"/>
            <a:ext cx="32876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GB" sz="1800" b="1" dirty="0">
                <a:solidFill>
                  <a:srgbClr val="0099FF"/>
                </a:solidFill>
                <a:latin typeface="Calibri"/>
                <a:ea typeface="+mn-ea"/>
              </a:rPr>
              <a:t>Location-based Content Delivery</a:t>
            </a:r>
          </a:p>
        </p:txBody>
      </p:sp>
    </p:spTree>
    <p:extLst>
      <p:ext uri="{BB962C8B-B14F-4D97-AF65-F5344CB8AC3E}">
        <p14:creationId xmlns:p14="http://schemas.microsoft.com/office/powerpoint/2010/main" val="100765976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GB" dirty="0"/>
              <a:t>LC in Retail: For the Customer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&lt; author &gt;, &lt; affiliation &gt;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 smtClean="0"/>
              <a:pPr/>
              <a:t>4</a:t>
            </a:fld>
            <a:endParaRPr lang="en-GB"/>
          </a:p>
        </p:txBody>
      </p:sp>
      <p:pic>
        <p:nvPicPr>
          <p:cNvPr id="11" name="Picture 2" descr="http://itechcraft.com/wp-content/uploads/2014/12/estimote-ibeacon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4974" y="2348880"/>
            <a:ext cx="4158809" cy="27396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832606" y="1640036"/>
            <a:ext cx="19017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GB" sz="1800" b="1" dirty="0">
                <a:solidFill>
                  <a:srgbClr val="0099FF"/>
                </a:solidFill>
                <a:latin typeface="Calibri"/>
                <a:ea typeface="+mn-ea"/>
              </a:rPr>
              <a:t>Indoor Navigation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73417" y="2072084"/>
            <a:ext cx="3155534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GB" sz="1600" dirty="0">
                <a:solidFill>
                  <a:prstClr val="black"/>
                </a:solidFill>
                <a:latin typeface="Calibri"/>
                <a:ea typeface="+mn-ea"/>
              </a:rPr>
              <a:t>Density of light fixtures and LiFi APs allows </a:t>
            </a:r>
            <a:r>
              <a:rPr lang="en-GB" sz="1600" b="1" dirty="0">
                <a:solidFill>
                  <a:prstClr val="black"/>
                </a:solidFill>
                <a:latin typeface="Calibri"/>
                <a:ea typeface="+mn-ea"/>
              </a:rPr>
              <a:t>highly precise localisation</a:t>
            </a:r>
            <a:r>
              <a:rPr lang="en-GB" sz="1600" dirty="0">
                <a:solidFill>
                  <a:prstClr val="black"/>
                </a:solidFill>
                <a:latin typeface="Calibri"/>
                <a:ea typeface="+mn-ea"/>
              </a:rPr>
              <a:t> of users and paths. </a:t>
            </a:r>
          </a:p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lang="en-GB" sz="1600" dirty="0">
              <a:solidFill>
                <a:prstClr val="black"/>
              </a:solidFill>
              <a:latin typeface="Calibri"/>
              <a:ea typeface="+mn-ea"/>
            </a:endParaRPr>
          </a:p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lang="en-GB" sz="1600" dirty="0">
              <a:solidFill>
                <a:prstClr val="black"/>
              </a:solidFill>
              <a:latin typeface="Calibri"/>
              <a:ea typeface="+mn-ea"/>
            </a:endParaRPr>
          </a:p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GB" sz="1600" dirty="0">
                <a:solidFill>
                  <a:prstClr val="black"/>
                </a:solidFill>
                <a:latin typeface="Calibri"/>
                <a:ea typeface="+mn-ea"/>
              </a:rPr>
              <a:t>This enables the provision of </a:t>
            </a:r>
            <a:r>
              <a:rPr lang="en-GB" sz="1600" dirty="0" err="1">
                <a:solidFill>
                  <a:prstClr val="black"/>
                </a:solidFill>
                <a:latin typeface="Calibri"/>
                <a:ea typeface="+mn-ea"/>
              </a:rPr>
              <a:t>navi-gational</a:t>
            </a:r>
            <a:r>
              <a:rPr lang="en-GB" sz="1600" dirty="0">
                <a:solidFill>
                  <a:prstClr val="black"/>
                </a:solidFill>
                <a:latin typeface="Calibri"/>
                <a:ea typeface="+mn-ea"/>
              </a:rPr>
              <a:t> directions for users within a store </a:t>
            </a:r>
            <a:r>
              <a:rPr lang="en-GB" sz="1600" dirty="0" smtClean="0">
                <a:solidFill>
                  <a:prstClr val="black"/>
                </a:solidFill>
                <a:latin typeface="Calibri"/>
                <a:ea typeface="+mn-ea"/>
              </a:rPr>
              <a:t>or mall</a:t>
            </a:r>
            <a:r>
              <a:rPr lang="en-GB" sz="1600" dirty="0">
                <a:solidFill>
                  <a:prstClr val="black"/>
                </a:solidFill>
                <a:latin typeface="Calibri"/>
                <a:ea typeface="+mn-ea"/>
              </a:rPr>
              <a:t>.</a:t>
            </a:r>
          </a:p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lang="en-GB" sz="1600" dirty="0">
              <a:solidFill>
                <a:prstClr val="black"/>
              </a:solidFill>
              <a:latin typeface="Calibri"/>
              <a:ea typeface="+mn-ea"/>
            </a:endParaRPr>
          </a:p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lang="en-GB" sz="1600" dirty="0">
              <a:solidFill>
                <a:prstClr val="black"/>
              </a:solidFill>
              <a:latin typeface="Calibri"/>
              <a:ea typeface="+mn-ea"/>
            </a:endParaRPr>
          </a:p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GB" sz="1600" dirty="0">
                <a:solidFill>
                  <a:prstClr val="black"/>
                </a:solidFill>
                <a:latin typeface="Calibri"/>
                <a:ea typeface="+mn-ea"/>
              </a:rPr>
              <a:t>Further, continuous tracking of the user can provide </a:t>
            </a:r>
            <a:r>
              <a:rPr lang="en-GB" sz="1600" b="1" dirty="0">
                <a:solidFill>
                  <a:prstClr val="black"/>
                </a:solidFill>
                <a:latin typeface="Calibri"/>
                <a:ea typeface="+mn-ea"/>
              </a:rPr>
              <a:t>up-to-date navigational information</a:t>
            </a:r>
            <a:r>
              <a:rPr lang="en-GB" sz="1600" dirty="0">
                <a:solidFill>
                  <a:prstClr val="black"/>
                </a:solidFill>
                <a:latin typeface="Calibri"/>
                <a:ea typeface="+mn-ea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50468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GB" dirty="0"/>
              <a:t>LC in Retail: For the Customer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&lt; author &gt;, &lt; affiliation &gt;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685800" y="2205794"/>
            <a:ext cx="76920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GB" sz="1600" dirty="0">
                <a:solidFill>
                  <a:prstClr val="black"/>
                </a:solidFill>
                <a:latin typeface="Calibri"/>
                <a:ea typeface="+mn-ea"/>
              </a:rPr>
              <a:t>Precise location further provides the ability to </a:t>
            </a:r>
            <a:r>
              <a:rPr lang="en-GB" sz="1600" b="1" dirty="0">
                <a:solidFill>
                  <a:prstClr val="black"/>
                </a:solidFill>
                <a:latin typeface="Calibri"/>
                <a:ea typeface="+mn-ea"/>
              </a:rPr>
              <a:t>locate persons/assets of interest</a:t>
            </a:r>
            <a:r>
              <a:rPr lang="en-GB" sz="1600" dirty="0">
                <a:solidFill>
                  <a:prstClr val="black"/>
                </a:solidFill>
                <a:latin typeface="Calibri"/>
                <a:ea typeface="+mn-ea"/>
              </a:rPr>
              <a:t>, </a:t>
            </a:r>
            <a:r>
              <a:rPr lang="en-GB" sz="1600" i="1" dirty="0">
                <a:solidFill>
                  <a:prstClr val="black"/>
                </a:solidFill>
                <a:latin typeface="Calibri"/>
                <a:ea typeface="+mn-ea"/>
              </a:rPr>
              <a:t>e.g.</a:t>
            </a:r>
            <a:r>
              <a:rPr lang="en-GB" sz="1600" dirty="0">
                <a:solidFill>
                  <a:prstClr val="black"/>
                </a:solidFill>
                <a:latin typeface="Calibri"/>
                <a:ea typeface="+mn-ea"/>
              </a:rPr>
              <a:t>, store staff or even other customers, for enhanced consumer support experience.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1710135" y="2965978"/>
            <a:ext cx="5702198" cy="2624192"/>
            <a:chOff x="1720721" y="1507771"/>
            <a:chExt cx="5702198" cy="2624192"/>
          </a:xfrm>
        </p:grpSpPr>
        <p:pic>
          <p:nvPicPr>
            <p:cNvPr id="10" name="Picture 2" descr="http://www.voyance-aline.me/upload/www.melauspartners.com/retail-store-floor-plan-29.jpg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2203" t="13658" b="20029"/>
            <a:stretch/>
          </p:blipFill>
          <p:spPr bwMode="auto">
            <a:xfrm>
              <a:off x="1720721" y="1507771"/>
              <a:ext cx="5702198" cy="262419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4" name="Picture 13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903918" y="3492023"/>
              <a:ext cx="152400" cy="180975"/>
            </a:xfrm>
            <a:prstGeom prst="rect">
              <a:avLst/>
            </a:prstGeom>
          </p:spPr>
        </p:pic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7143681" y="2736894"/>
              <a:ext cx="152400" cy="180975"/>
            </a:xfrm>
            <a:prstGeom prst="rect">
              <a:avLst/>
            </a:prstGeom>
          </p:spPr>
        </p:pic>
        <p:pic>
          <p:nvPicPr>
            <p:cNvPr id="16" name="Picture 15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506017" y="2324662"/>
              <a:ext cx="152400" cy="180975"/>
            </a:xfrm>
            <a:prstGeom prst="rect">
              <a:avLst/>
            </a:prstGeom>
          </p:spPr>
        </p:pic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635896" y="2966194"/>
              <a:ext cx="152400" cy="180975"/>
            </a:xfrm>
            <a:prstGeom prst="rect">
              <a:avLst/>
            </a:prstGeom>
          </p:spPr>
        </p:pic>
        <p:pic>
          <p:nvPicPr>
            <p:cNvPr id="18" name="Picture 17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3788296" y="2461132"/>
              <a:ext cx="152400" cy="180975"/>
            </a:xfrm>
            <a:prstGeom prst="rect">
              <a:avLst/>
            </a:prstGeom>
          </p:spPr>
        </p:pic>
        <p:pic>
          <p:nvPicPr>
            <p:cNvPr id="19" name="Picture 18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553200" y="2403900"/>
              <a:ext cx="152400" cy="180975"/>
            </a:xfrm>
            <a:prstGeom prst="rect">
              <a:avLst/>
            </a:prstGeom>
          </p:spPr>
        </p:pic>
        <p:pic>
          <p:nvPicPr>
            <p:cNvPr id="20" name="Picture 19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264446" y="3667610"/>
              <a:ext cx="152400" cy="180975"/>
            </a:xfrm>
            <a:prstGeom prst="rect">
              <a:avLst/>
            </a:prstGeom>
          </p:spPr>
        </p:pic>
        <p:pic>
          <p:nvPicPr>
            <p:cNvPr id="21" name="Picture 20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262783" y="3029526"/>
              <a:ext cx="152400" cy="180975"/>
            </a:xfrm>
            <a:prstGeom prst="rect">
              <a:avLst/>
            </a:prstGeom>
          </p:spPr>
        </p:pic>
      </p:grpSp>
      <p:sp>
        <p:nvSpPr>
          <p:cNvPr id="22" name="TextBox 21"/>
          <p:cNvSpPr txBox="1"/>
          <p:nvPr/>
        </p:nvSpPr>
        <p:spPr>
          <a:xfrm>
            <a:off x="744990" y="1773746"/>
            <a:ext cx="40127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GB" sz="1800" b="1" dirty="0">
                <a:solidFill>
                  <a:srgbClr val="0099FF"/>
                </a:solidFill>
                <a:latin typeface="Calibri"/>
                <a:ea typeface="+mn-ea"/>
              </a:rPr>
              <a:t>Asset Tracking and Location Information</a:t>
            </a:r>
          </a:p>
        </p:txBody>
      </p:sp>
    </p:spTree>
    <p:extLst>
      <p:ext uri="{BB962C8B-B14F-4D97-AF65-F5344CB8AC3E}">
        <p14:creationId xmlns:p14="http://schemas.microsoft.com/office/powerpoint/2010/main" val="142951628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GB"/>
              <a:t>LC in Retail: For the Retailer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&lt; author &gt;, &lt; affiliation &gt;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23" name="TextBox 22"/>
          <p:cNvSpPr txBox="1"/>
          <p:nvPr/>
        </p:nvSpPr>
        <p:spPr>
          <a:xfrm>
            <a:off x="679759" y="2120903"/>
            <a:ext cx="4233531" cy="32932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GB" sz="1600" dirty="0">
                <a:solidFill>
                  <a:prstClr val="black"/>
                </a:solidFill>
                <a:latin typeface="Calibri"/>
                <a:ea typeface="+mn-ea"/>
              </a:rPr>
              <a:t>Current information networks are secured </a:t>
            </a:r>
            <a:r>
              <a:rPr lang="en-GB" sz="1600" dirty="0" err="1">
                <a:solidFill>
                  <a:prstClr val="black"/>
                </a:solidFill>
                <a:latin typeface="Calibri"/>
                <a:ea typeface="+mn-ea"/>
              </a:rPr>
              <a:t>pri</a:t>
            </a:r>
            <a:r>
              <a:rPr lang="en-GB" sz="1600" dirty="0">
                <a:solidFill>
                  <a:prstClr val="black"/>
                </a:solidFill>
                <a:latin typeface="Calibri"/>
                <a:ea typeface="+mn-ea"/>
              </a:rPr>
              <a:t>-</a:t>
            </a:r>
          </a:p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GB" sz="1600" dirty="0" err="1">
                <a:solidFill>
                  <a:prstClr val="black"/>
                </a:solidFill>
                <a:latin typeface="Calibri"/>
                <a:ea typeface="+mn-ea"/>
              </a:rPr>
              <a:t>marily</a:t>
            </a:r>
            <a:r>
              <a:rPr lang="en-GB" sz="1600" dirty="0">
                <a:solidFill>
                  <a:prstClr val="black"/>
                </a:solidFill>
                <a:latin typeface="Calibri"/>
                <a:ea typeface="+mn-ea"/>
              </a:rPr>
              <a:t> over encryption. Where high security is</a:t>
            </a:r>
          </a:p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GB" sz="1600" dirty="0">
                <a:solidFill>
                  <a:prstClr val="black"/>
                </a:solidFill>
                <a:latin typeface="Calibri"/>
                <a:ea typeface="+mn-ea"/>
              </a:rPr>
              <a:t>paramount, wireless communications is avoided.</a:t>
            </a:r>
          </a:p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lang="en-GB" sz="1600" dirty="0">
              <a:solidFill>
                <a:prstClr val="black"/>
              </a:solidFill>
              <a:latin typeface="Calibri"/>
              <a:ea typeface="+mn-ea"/>
            </a:endParaRPr>
          </a:p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lang="en-GB" sz="1600" dirty="0">
              <a:solidFill>
                <a:prstClr val="black"/>
              </a:solidFill>
              <a:latin typeface="Calibri"/>
              <a:ea typeface="+mn-ea"/>
            </a:endParaRPr>
          </a:p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GB" sz="1600" dirty="0">
                <a:solidFill>
                  <a:prstClr val="black"/>
                </a:solidFill>
                <a:latin typeface="Calibri"/>
                <a:ea typeface="+mn-ea"/>
              </a:rPr>
              <a:t>The fact that light is </a:t>
            </a:r>
            <a:r>
              <a:rPr lang="en-GB" sz="1600" b="1" dirty="0">
                <a:solidFill>
                  <a:prstClr val="black"/>
                </a:solidFill>
                <a:latin typeface="Calibri"/>
                <a:ea typeface="+mn-ea"/>
              </a:rPr>
              <a:t>non-penetrative and highly </a:t>
            </a:r>
            <a:br>
              <a:rPr lang="en-GB" sz="1600" b="1" dirty="0">
                <a:solidFill>
                  <a:prstClr val="black"/>
                </a:solidFill>
                <a:latin typeface="Calibri"/>
                <a:ea typeface="+mn-ea"/>
              </a:rPr>
            </a:br>
            <a:r>
              <a:rPr lang="en-GB" sz="1600" b="1" dirty="0">
                <a:solidFill>
                  <a:prstClr val="black"/>
                </a:solidFill>
                <a:latin typeface="Calibri"/>
                <a:ea typeface="+mn-ea"/>
              </a:rPr>
              <a:t>containable</a:t>
            </a:r>
            <a:r>
              <a:rPr lang="en-GB" sz="1600" dirty="0">
                <a:solidFill>
                  <a:prstClr val="black"/>
                </a:solidFill>
                <a:latin typeface="Calibri"/>
                <a:ea typeface="+mn-ea"/>
              </a:rPr>
              <a:t> enables the establishment of very</a:t>
            </a:r>
          </a:p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GB" sz="1600" dirty="0">
                <a:solidFill>
                  <a:prstClr val="black"/>
                </a:solidFill>
                <a:latin typeface="Calibri"/>
                <a:ea typeface="+mn-ea"/>
              </a:rPr>
              <a:t>secure wireless signals.</a:t>
            </a:r>
          </a:p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lang="en-GB" sz="1600" dirty="0">
              <a:solidFill>
                <a:prstClr val="black"/>
              </a:solidFill>
              <a:latin typeface="Calibri"/>
              <a:ea typeface="+mn-ea"/>
            </a:endParaRPr>
          </a:p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endParaRPr lang="en-GB" sz="1600" dirty="0">
              <a:solidFill>
                <a:prstClr val="black"/>
              </a:solidFill>
              <a:latin typeface="Calibri"/>
              <a:ea typeface="+mn-ea"/>
            </a:endParaRPr>
          </a:p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GB" sz="1600" dirty="0">
                <a:solidFill>
                  <a:prstClr val="black"/>
                </a:solidFill>
                <a:latin typeface="Calibri"/>
                <a:ea typeface="+mn-ea"/>
              </a:rPr>
              <a:t>The precise localisation enables the use of a </a:t>
            </a:r>
            <a:r>
              <a:rPr lang="en-GB" sz="1600" b="1" dirty="0">
                <a:solidFill>
                  <a:prstClr val="black"/>
                </a:solidFill>
                <a:latin typeface="Calibri"/>
                <a:ea typeface="+mn-ea"/>
              </a:rPr>
              <a:t>3</a:t>
            </a:r>
            <a:r>
              <a:rPr lang="en-GB" sz="1600" b="1" baseline="30000" dirty="0">
                <a:solidFill>
                  <a:prstClr val="black"/>
                </a:solidFill>
                <a:latin typeface="Calibri"/>
                <a:ea typeface="+mn-ea"/>
              </a:rPr>
              <a:t>rd</a:t>
            </a:r>
            <a:r>
              <a:rPr lang="en-GB" sz="1600" b="1" dirty="0">
                <a:solidFill>
                  <a:prstClr val="black"/>
                </a:solidFill>
                <a:latin typeface="Calibri"/>
                <a:ea typeface="+mn-ea"/>
              </a:rPr>
              <a:t> </a:t>
            </a:r>
          </a:p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GB" sz="1600" b="1" dirty="0">
                <a:solidFill>
                  <a:prstClr val="black"/>
                </a:solidFill>
                <a:latin typeface="Calibri"/>
                <a:ea typeface="+mn-ea"/>
              </a:rPr>
              <a:t>factor of authentication</a:t>
            </a:r>
            <a:r>
              <a:rPr lang="en-GB" sz="1600" dirty="0">
                <a:solidFill>
                  <a:prstClr val="black"/>
                </a:solidFill>
                <a:latin typeface="Calibri"/>
                <a:ea typeface="+mn-ea"/>
              </a:rPr>
              <a:t> to further improve the</a:t>
            </a:r>
          </a:p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GB" sz="1600" dirty="0">
                <a:solidFill>
                  <a:prstClr val="black"/>
                </a:solidFill>
                <a:latin typeface="Calibri"/>
                <a:ea typeface="+mn-ea"/>
              </a:rPr>
              <a:t>security of the network.</a:t>
            </a:r>
          </a:p>
        </p:txBody>
      </p:sp>
      <p:pic>
        <p:nvPicPr>
          <p:cNvPr id="24" name="Picture 2" descr="http://truthaboutguns-zippykid.netdna-ssl.com/wp-content/uploads/2014/07/target-store-front-350w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4255" y="2339399"/>
            <a:ext cx="3333750" cy="2695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TextBox 24"/>
          <p:cNvSpPr txBox="1"/>
          <p:nvPr/>
        </p:nvSpPr>
        <p:spPr>
          <a:xfrm>
            <a:off x="751767" y="1751571"/>
            <a:ext cx="31216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GB" sz="1800" b="1" dirty="0">
                <a:solidFill>
                  <a:srgbClr val="0099FF"/>
                </a:solidFill>
                <a:latin typeface="Calibri"/>
                <a:ea typeface="+mn-ea"/>
              </a:rPr>
              <a:t>Wireless and Network Security</a:t>
            </a:r>
          </a:p>
        </p:txBody>
      </p:sp>
    </p:spTree>
    <p:extLst>
      <p:ext uri="{BB962C8B-B14F-4D97-AF65-F5344CB8AC3E}">
        <p14:creationId xmlns:p14="http://schemas.microsoft.com/office/powerpoint/2010/main" val="306575226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22</TotalTime>
  <Words>389</Words>
  <Application>Microsoft Office PowerPoint</Application>
  <PresentationFormat>On-screen Show (4:3)</PresentationFormat>
  <Paragraphs>82</Paragraphs>
  <Slides>6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 Unicode MS</vt:lpstr>
      <vt:lpstr>MS Gothic</vt:lpstr>
      <vt:lpstr>Arial</vt:lpstr>
      <vt:lpstr>Calibri</vt:lpstr>
      <vt:lpstr>Times New Roman</vt:lpstr>
      <vt:lpstr>802-11-Submission</vt:lpstr>
      <vt:lpstr>Microsoft Word 97 - 2003 Document</vt:lpstr>
      <vt:lpstr>Light Communication Use-Cases in Retail</vt:lpstr>
      <vt:lpstr>LC in Retail: For the Retailer</vt:lpstr>
      <vt:lpstr>LC in Retail: For the Customer</vt:lpstr>
      <vt:lpstr>LC in Retail: For the Customer</vt:lpstr>
      <vt:lpstr>LC in Retail: For the Customer</vt:lpstr>
      <vt:lpstr>LC in Retail: For the Retailer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LiFi: Concept, Use-cases and Progress</dc:title>
  <dc:creator>Nikola Serafimovski</dc:creator>
  <cp:lastModifiedBy>Barnaby Fryer</cp:lastModifiedBy>
  <cp:revision>301</cp:revision>
  <cp:lastPrinted>1601-01-01T00:00:00Z</cp:lastPrinted>
  <dcterms:created xsi:type="dcterms:W3CDTF">2016-03-12T20:23:00Z</dcterms:created>
  <dcterms:modified xsi:type="dcterms:W3CDTF">2017-04-03T12:52:45Z</dcterms:modified>
</cp:coreProperties>
</file>