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360" r:id="rId3"/>
    <p:sldId id="365" r:id="rId4"/>
    <p:sldId id="366" r:id="rId5"/>
    <p:sldId id="367" r:id="rId6"/>
    <p:sldId id="368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w Myles" initials="AM" lastIdx="33" clrIdx="0"/>
  <p:cmAuthor id="1" name="Nikola Serafimovski" initials="NS" lastIdx="24" clrIdx="1">
    <p:extLst/>
  </p:cmAuthor>
  <p:cmAuthor id="2" name="Barnaby Fryer" initials="BF" lastIdx="3" clrIdx="2">
    <p:extLst>
      <p:ext uri="{19B8F6BF-5375-455C-9EA6-DF929625EA0E}">
        <p15:presenceInfo xmlns:p15="http://schemas.microsoft.com/office/powerpoint/2012/main" userId="78b354339ab049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  <a:srgbClr val="FAB300"/>
    <a:srgbClr val="FFFF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>
      <p:cViewPr varScale="1">
        <p:scale>
          <a:sx n="94" d="100"/>
          <a:sy n="94" d="100"/>
        </p:scale>
        <p:origin x="41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36" y="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4-03T13:36:20.232" idx="1">
    <p:pos x="3072" y="3533"/>
    <p:text>Creating more bandwidth in the sales floor enables future growth of IoT connected devices e.g.fridge cabinets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4-03T13:37:35.065" idx="2">
    <p:pos x="4333" y="1798"/>
    <p:text>For us this could also include external lights communicating with customers to entice them to enter the store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4-03T13:39:04.671" idx="3">
    <p:pos x="1350" y="2406"/>
    <p:text>Navigation issues are different within a single store, as we might want to direct customers to the ingedients for a specific recipe.  In malls, I guess it is more about finding a store/stores</p:text>
    <p:extLst>
      <p:ext uri="{C676402C-5697-4E1C-873F-D02D1690AC5C}">
        <p15:threadingInfo xmlns:p15="http://schemas.microsoft.com/office/powerpoint/2012/main" timeZoneBias="-6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00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90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86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93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09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28401" y="6475413"/>
            <a:ext cx="1915524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 author &gt;, &lt; affiliation &gt;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8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68475" y="6475413"/>
            <a:ext cx="1875450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 author &gt;, &lt; affiliation &gt;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6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8782" y="6475413"/>
            <a:ext cx="192514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&lt; author &gt;, &lt; affiliation &gt;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6676" y="6475413"/>
            <a:ext cx="66684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4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804008" y="394156"/>
            <a:ext cx="264149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400" b="1" dirty="0">
                <a:solidFill>
                  <a:schemeClr val="tx1"/>
                </a:solidFill>
                <a:latin typeface="Arial" pitchFamily="34" charset="0"/>
              </a:rPr>
              <a:t>doc.: IEEE 802.11-17/0XXXr0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3568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9265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dirty="0">
                <a:solidFill>
                  <a:schemeClr val="tx1"/>
                </a:solidFill>
                <a:latin typeface="+mj-lt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411619"/>
            <a:ext cx="9746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400" b="1" dirty="0">
                <a:solidFill>
                  <a:schemeClr val="tx1"/>
                </a:solidFill>
                <a:latin typeface="Arial" pitchFamily="34" charset="0"/>
              </a:rPr>
              <a:t>March</a:t>
            </a:r>
            <a:r>
              <a:rPr lang="en-US" sz="1400" b="1" baseline="0" dirty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Arial" pitchFamily="34" charset="0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238615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Light Communication Use-Cases in Retail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 author &gt;, &lt; affiliation &gt;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423514"/>
              </p:ext>
            </p:extLst>
          </p:nvPr>
        </p:nvGraphicFramePr>
        <p:xfrm>
          <a:off x="533400" y="2633663"/>
          <a:ext cx="8415338" cy="352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2" name="Document" r:id="rId4" imgW="8233896" imgH="3426995" progId="Word.Document.8">
                  <p:embed/>
                </p:oleObj>
              </mc:Choice>
              <mc:Fallback>
                <p:oleObj name="Document" r:id="rId4" imgW="8233896" imgH="342699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33663"/>
                        <a:ext cx="8415338" cy="3527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LC in Retail: For the Retailer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 author &gt;, &lt; affiliation &gt;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742835" y="2151347"/>
            <a:ext cx="40259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Delivery of high-bandwidth data at particular points in store requires cabled connection.  Makes these rather immobile.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Alteration of retail space to enable new customer experiences a key part of retailer strategy.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b="1" dirty="0">
                <a:solidFill>
                  <a:prstClr val="black"/>
                </a:solidFill>
                <a:latin typeface="Calibri"/>
                <a:ea typeface="+mn-ea"/>
              </a:rPr>
              <a:t>High-bandwidth flexible retail space through LC 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enables cost reductions for retailers when modifying or refitting the space</a:t>
            </a:r>
            <a:r>
              <a:rPr lang="en-GB" sz="1600" dirty="0" smtClean="0">
                <a:solidFill>
                  <a:prstClr val="black"/>
                </a:solidFill>
                <a:latin typeface="Calibri"/>
                <a:ea typeface="+mn-ea"/>
              </a:rPr>
              <a:t>.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b="1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b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pic>
        <p:nvPicPr>
          <p:cNvPr id="15" name="Picture 2" descr="https://s-media-cache-ak0.pinimg.com/564x/26/68/1d/26681d8d7e4141d00b92f056caa7f10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39823"/>
            <a:ext cx="3950359" cy="2626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837928" y="1782015"/>
            <a:ext cx="3447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800" b="1" dirty="0">
                <a:solidFill>
                  <a:srgbClr val="0099FF"/>
                </a:solidFill>
                <a:latin typeface="Calibri"/>
                <a:ea typeface="+mn-ea"/>
              </a:rPr>
              <a:t>Flexible and Adaptive Retail Space</a:t>
            </a:r>
          </a:p>
        </p:txBody>
      </p:sp>
    </p:spTree>
    <p:extLst>
      <p:ext uri="{BB962C8B-B14F-4D97-AF65-F5344CB8AC3E}">
        <p14:creationId xmlns:p14="http://schemas.microsoft.com/office/powerpoint/2010/main" val="11117646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LC in Retail: For the Customer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 author &gt;, &lt; affiliation &gt;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887099" y="2326548"/>
            <a:ext cx="365746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Real-time delivery of </a:t>
            </a:r>
            <a:r>
              <a:rPr lang="en-GB" sz="1600" b="1" dirty="0">
                <a:solidFill>
                  <a:prstClr val="black"/>
                </a:solidFill>
                <a:latin typeface="Calibri"/>
                <a:ea typeface="+mn-ea"/>
              </a:rPr>
              <a:t>product-relevant content 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based on the position of the consumer in the store.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No additional infrastructure for RF </a:t>
            </a:r>
            <a:r>
              <a:rPr lang="en-GB" sz="1600" dirty="0" err="1">
                <a:solidFill>
                  <a:prstClr val="black"/>
                </a:solidFill>
                <a:latin typeface="Calibri"/>
                <a:ea typeface="+mn-ea"/>
              </a:rPr>
              <a:t>comm-unications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 required to deliver content, can be provided directly over LiFi.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Data density of LiFi enables </a:t>
            </a:r>
            <a:r>
              <a:rPr lang="en-GB" sz="1600" b="1" dirty="0">
                <a:solidFill>
                  <a:prstClr val="black"/>
                </a:solidFill>
                <a:latin typeface="Calibri"/>
                <a:ea typeface="+mn-ea"/>
              </a:rPr>
              <a:t>very-high bandwidth content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 without fear of lack of wireless resources.</a:t>
            </a:r>
          </a:p>
        </p:txBody>
      </p:sp>
      <p:pic>
        <p:nvPicPr>
          <p:cNvPr id="9" name="Picture 8" descr="http://www.indoornavigation.com/perch/resources/location-based-markteing-sk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70" y="2636912"/>
            <a:ext cx="399847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18209" y="1700808"/>
            <a:ext cx="328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800" b="1" dirty="0">
                <a:solidFill>
                  <a:srgbClr val="0099FF"/>
                </a:solidFill>
                <a:latin typeface="Calibri"/>
                <a:ea typeface="+mn-ea"/>
              </a:rPr>
              <a:t>Location-based Content Delivery</a:t>
            </a:r>
          </a:p>
        </p:txBody>
      </p:sp>
    </p:spTree>
    <p:extLst>
      <p:ext uri="{BB962C8B-B14F-4D97-AF65-F5344CB8AC3E}">
        <p14:creationId xmlns:p14="http://schemas.microsoft.com/office/powerpoint/2010/main" val="1007659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LC in Retail: For the Customer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 author &gt;, &lt; affiliation &gt;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11" name="Picture 2" descr="http://itechcraft.com/wp-content/uploads/2014/12/estimote-ibeacon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974" y="2348880"/>
            <a:ext cx="4158809" cy="273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32606" y="1640036"/>
            <a:ext cx="1901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800" b="1" dirty="0">
                <a:solidFill>
                  <a:srgbClr val="0099FF"/>
                </a:solidFill>
                <a:latin typeface="Calibri"/>
                <a:ea typeface="+mn-ea"/>
              </a:rPr>
              <a:t>Indoor Navigation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3417" y="2072084"/>
            <a:ext cx="315553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Density of light fixtures and LiFi APs allows </a:t>
            </a:r>
            <a:r>
              <a:rPr lang="en-GB" sz="1600" b="1" dirty="0">
                <a:solidFill>
                  <a:prstClr val="black"/>
                </a:solidFill>
                <a:latin typeface="Calibri"/>
                <a:ea typeface="+mn-ea"/>
              </a:rPr>
              <a:t>highly precise localisation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 of users and paths.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This enables the provision of </a:t>
            </a:r>
            <a:r>
              <a:rPr lang="en-GB" sz="1600" dirty="0" err="1">
                <a:solidFill>
                  <a:prstClr val="black"/>
                </a:solidFill>
                <a:latin typeface="Calibri"/>
                <a:ea typeface="+mn-ea"/>
              </a:rPr>
              <a:t>navi-gational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 directions for users within a store </a:t>
            </a:r>
            <a:r>
              <a:rPr lang="en-GB" sz="1600" dirty="0" smtClean="0">
                <a:solidFill>
                  <a:prstClr val="black"/>
                </a:solidFill>
                <a:latin typeface="Calibri"/>
                <a:ea typeface="+mn-ea"/>
              </a:rPr>
              <a:t>or mall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.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Further, continuous tracking of the user can provide </a:t>
            </a:r>
            <a:r>
              <a:rPr lang="en-GB" sz="1600" b="1" dirty="0">
                <a:solidFill>
                  <a:prstClr val="black"/>
                </a:solidFill>
                <a:latin typeface="Calibri"/>
                <a:ea typeface="+mn-ea"/>
              </a:rPr>
              <a:t>up-to-date navigational information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04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dirty="0"/>
              <a:t>LC in Retail: For the Customer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 author &gt;, &lt; affiliation &gt;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85800" y="2205794"/>
            <a:ext cx="76920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Precise location further provides the ability to </a:t>
            </a:r>
            <a:r>
              <a:rPr lang="en-GB" sz="1600" b="1" dirty="0">
                <a:solidFill>
                  <a:prstClr val="black"/>
                </a:solidFill>
                <a:latin typeface="Calibri"/>
                <a:ea typeface="+mn-ea"/>
              </a:rPr>
              <a:t>locate persons/assets of interest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, </a:t>
            </a:r>
            <a:r>
              <a:rPr lang="en-GB" sz="1600" i="1" dirty="0">
                <a:solidFill>
                  <a:prstClr val="black"/>
                </a:solidFill>
                <a:latin typeface="Calibri"/>
                <a:ea typeface="+mn-ea"/>
              </a:rPr>
              <a:t>e.g.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, store staff or even other customers, for enhanced consumer support experience.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10135" y="2965978"/>
            <a:ext cx="5702198" cy="2624192"/>
            <a:chOff x="1720721" y="1507771"/>
            <a:chExt cx="5702198" cy="2624192"/>
          </a:xfrm>
        </p:grpSpPr>
        <p:pic>
          <p:nvPicPr>
            <p:cNvPr id="10" name="Picture 2" descr="http://www.voyance-aline.me/upload/www.melauspartners.com/retail-store-floor-plan-29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03" t="13658" b="20029"/>
            <a:stretch/>
          </p:blipFill>
          <p:spPr bwMode="auto">
            <a:xfrm>
              <a:off x="1720721" y="1507771"/>
              <a:ext cx="5702198" cy="2624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03918" y="3492023"/>
              <a:ext cx="152400" cy="18097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43681" y="2736894"/>
              <a:ext cx="152400" cy="18097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06017" y="2324662"/>
              <a:ext cx="152400" cy="180975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35896" y="2966194"/>
              <a:ext cx="152400" cy="180975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88296" y="2461132"/>
              <a:ext cx="152400" cy="180975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53200" y="2403900"/>
              <a:ext cx="152400" cy="180975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64446" y="3667610"/>
              <a:ext cx="152400" cy="180975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62783" y="3029526"/>
              <a:ext cx="152400" cy="180975"/>
            </a:xfrm>
            <a:prstGeom prst="rect">
              <a:avLst/>
            </a:prstGeom>
          </p:spPr>
        </p:pic>
      </p:grpSp>
      <p:sp>
        <p:nvSpPr>
          <p:cNvPr id="22" name="TextBox 21"/>
          <p:cNvSpPr txBox="1"/>
          <p:nvPr/>
        </p:nvSpPr>
        <p:spPr>
          <a:xfrm>
            <a:off x="744990" y="1773746"/>
            <a:ext cx="401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800" b="1" dirty="0">
                <a:solidFill>
                  <a:srgbClr val="0099FF"/>
                </a:solidFill>
                <a:latin typeface="Calibri"/>
                <a:ea typeface="+mn-ea"/>
              </a:rPr>
              <a:t>Asset Tracking and Location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14295162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/>
              <a:t>LC in Retail: For the Retailer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&lt; author &gt;, &lt; affiliation &gt;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79759" y="2120903"/>
            <a:ext cx="4233531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Current information networks are secured </a:t>
            </a:r>
            <a:r>
              <a:rPr lang="en-GB" sz="1600" dirty="0" err="1">
                <a:solidFill>
                  <a:prstClr val="black"/>
                </a:solidFill>
                <a:latin typeface="Calibri"/>
                <a:ea typeface="+mn-ea"/>
              </a:rPr>
              <a:t>pri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-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 err="1">
                <a:solidFill>
                  <a:prstClr val="black"/>
                </a:solidFill>
                <a:latin typeface="Calibri"/>
                <a:ea typeface="+mn-ea"/>
              </a:rPr>
              <a:t>marily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 over encryption. Where high security is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paramount, wireless communications is avoided.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The fact that light is </a:t>
            </a:r>
            <a:r>
              <a:rPr lang="en-GB" sz="1600" b="1" dirty="0">
                <a:solidFill>
                  <a:prstClr val="black"/>
                </a:solidFill>
                <a:latin typeface="Calibri"/>
                <a:ea typeface="+mn-ea"/>
              </a:rPr>
              <a:t>non-penetrative and highly </a:t>
            </a:r>
            <a:br>
              <a:rPr lang="en-GB" sz="1600" b="1" dirty="0">
                <a:solidFill>
                  <a:prstClr val="black"/>
                </a:solidFill>
                <a:latin typeface="Calibri"/>
                <a:ea typeface="+mn-ea"/>
              </a:rPr>
            </a:br>
            <a:r>
              <a:rPr lang="en-GB" sz="1600" b="1" dirty="0">
                <a:solidFill>
                  <a:prstClr val="black"/>
                </a:solidFill>
                <a:latin typeface="Calibri"/>
                <a:ea typeface="+mn-ea"/>
              </a:rPr>
              <a:t>containable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 enables the establishment of very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secure wireless signals.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GB" sz="1600" dirty="0">
              <a:solidFill>
                <a:prstClr val="black"/>
              </a:solidFill>
              <a:latin typeface="Calibri"/>
              <a:ea typeface="+mn-ea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The precise localisation enables the use of a </a:t>
            </a:r>
            <a:r>
              <a:rPr lang="en-GB" sz="1600" b="1" dirty="0">
                <a:solidFill>
                  <a:prstClr val="black"/>
                </a:solidFill>
                <a:latin typeface="Calibri"/>
                <a:ea typeface="+mn-ea"/>
              </a:rPr>
              <a:t>3</a:t>
            </a:r>
            <a:r>
              <a:rPr lang="en-GB" sz="1600" b="1" baseline="30000" dirty="0">
                <a:solidFill>
                  <a:prstClr val="black"/>
                </a:solidFill>
                <a:latin typeface="Calibri"/>
                <a:ea typeface="+mn-ea"/>
              </a:rPr>
              <a:t>rd</a:t>
            </a:r>
            <a:r>
              <a:rPr lang="en-GB" sz="1600" b="1" dirty="0">
                <a:solidFill>
                  <a:prstClr val="black"/>
                </a:solidFill>
                <a:latin typeface="Calibri"/>
                <a:ea typeface="+mn-ea"/>
              </a:rPr>
              <a:t>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b="1" dirty="0">
                <a:solidFill>
                  <a:prstClr val="black"/>
                </a:solidFill>
                <a:latin typeface="Calibri"/>
                <a:ea typeface="+mn-ea"/>
              </a:rPr>
              <a:t>factor of authentication</a:t>
            </a: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 to further improve the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600" dirty="0">
                <a:solidFill>
                  <a:prstClr val="black"/>
                </a:solidFill>
                <a:latin typeface="Calibri"/>
                <a:ea typeface="+mn-ea"/>
              </a:rPr>
              <a:t>security of the network.</a:t>
            </a:r>
          </a:p>
        </p:txBody>
      </p:sp>
      <p:pic>
        <p:nvPicPr>
          <p:cNvPr id="24" name="Picture 2" descr="http://truthaboutguns-zippykid.netdna-ssl.com/wp-content/uploads/2014/07/target-store-front-350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255" y="2339399"/>
            <a:ext cx="3333750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751767" y="1751571"/>
            <a:ext cx="3121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800" b="1" dirty="0">
                <a:solidFill>
                  <a:srgbClr val="0099FF"/>
                </a:solidFill>
                <a:latin typeface="Calibri"/>
                <a:ea typeface="+mn-ea"/>
              </a:rPr>
              <a:t>Wireless and 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0657522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</TotalTime>
  <Words>389</Words>
  <Application>Microsoft Office PowerPoint</Application>
  <PresentationFormat>On-screen Show (4:3)</PresentationFormat>
  <Paragraphs>82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Times New Roman</vt:lpstr>
      <vt:lpstr>802-11-Submission</vt:lpstr>
      <vt:lpstr>Microsoft Word 97 - 2003 Document</vt:lpstr>
      <vt:lpstr>Light Communication Use-Cases in Retail</vt:lpstr>
      <vt:lpstr>LC in Retail: For the Retailer</vt:lpstr>
      <vt:lpstr>LC in Retail: For the Customer</vt:lpstr>
      <vt:lpstr>LC in Retail: For the Customer</vt:lpstr>
      <vt:lpstr>LC in Retail: For the Customer</vt:lpstr>
      <vt:lpstr>LC in Retail: For the Retailer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LiFi: Concept, Use-cases and Progress</dc:title>
  <dc:creator>Nikola Serafimovski</dc:creator>
  <cp:lastModifiedBy>Barnaby Fryer</cp:lastModifiedBy>
  <cp:revision>301</cp:revision>
  <cp:lastPrinted>1601-01-01T00:00:00Z</cp:lastPrinted>
  <dcterms:created xsi:type="dcterms:W3CDTF">2016-03-12T20:23:00Z</dcterms:created>
  <dcterms:modified xsi:type="dcterms:W3CDTF">2017-04-03T12:52:45Z</dcterms:modified>
</cp:coreProperties>
</file>