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89" r:id="rId4"/>
    <p:sldId id="300" r:id="rId5"/>
    <p:sldId id="272" r:id="rId6"/>
    <p:sldId id="310" r:id="rId7"/>
    <p:sldId id="273" r:id="rId8"/>
    <p:sldId id="274" r:id="rId9"/>
    <p:sldId id="275" r:id="rId10"/>
    <p:sldId id="290" r:id="rId11"/>
    <p:sldId id="313" r:id="rId12"/>
    <p:sldId id="306" r:id="rId13"/>
    <p:sldId id="312" r:id="rId14"/>
    <p:sldId id="281" r:id="rId15"/>
    <p:sldId id="280" r:id="rId16"/>
    <p:sldId id="283" r:id="rId17"/>
    <p:sldId id="284" r:id="rId18"/>
    <p:sldId id="291" r:id="rId19"/>
    <p:sldId id="292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4148" autoAdjust="0"/>
  </p:normalViewPr>
  <p:slideViewPr>
    <p:cSldViewPr>
      <p:cViewPr varScale="1">
        <p:scale>
          <a:sx n="62" d="100"/>
          <a:sy n="62" d="100"/>
        </p:scale>
        <p:origin x="636" y="6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802-11-17/0566r2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802-11-17/0566r2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Report</a:t>
            </a:r>
            <a:r>
              <a:rPr lang="en-US" baseline="0" dirty="0"/>
              <a:t> version </a:t>
            </a:r>
            <a:r>
              <a:rPr lang="en-US" dirty="0"/>
              <a:t>R0 and R1  had</a:t>
            </a:r>
            <a:r>
              <a:rPr lang="en-US" baseline="0" dirty="0"/>
              <a:t> an error on the date of Early-Bird Registration Deadline – 19 May is correct.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11-17/0566r2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ftp://ieee802.linespeed.io/802.21" TargetMode="External"/><Relationship Id="rId3" Type="http://schemas.openxmlformats.org/officeDocument/2006/relationships/hyperlink" Target="ftp://ieee802.linespeed.io/802.11" TargetMode="External"/><Relationship Id="rId7" Type="http://schemas.openxmlformats.org/officeDocument/2006/relationships/hyperlink" Target="ftp://ieee802.linespeed.io/802.1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ieee802.linespeed.io/802.18" TargetMode="External"/><Relationship Id="rId11" Type="http://schemas.openxmlformats.org/officeDocument/2006/relationships/hyperlink" Target="ftp://ieee802.linespeed.io/802-ec" TargetMode="External"/><Relationship Id="rId5" Type="http://schemas.openxmlformats.org/officeDocument/2006/relationships/hyperlink" Target="ftp://ieee802.linespeed.io/802.16" TargetMode="External"/><Relationship Id="rId10" Type="http://schemas.openxmlformats.org/officeDocument/2006/relationships/hyperlink" Target="ftp://ieee802.linespeed.io/802.24" TargetMode="External"/><Relationship Id="rId4" Type="http://schemas.openxmlformats.org/officeDocument/2006/relationships/hyperlink" Target="ftp://ieee802.linespeed.io/802.15" TargetMode="External"/><Relationship Id="rId9" Type="http://schemas.openxmlformats.org/officeDocument/2006/relationships/hyperlink" Target="ftp://ieee802.linespeed.io/802.22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177-01-00EC-executive-secretary-agenda-items-november-2016-plenary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7/ec-17-0036-00-00EC-executive-secretary-agenda-items-march-2017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1/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7/11-17-0536-01-0000-may-2017-wg-agenda.xlsx" TargetMode="External"/><Relationship Id="rId7" Type="http://schemas.openxmlformats.org/officeDocument/2006/relationships/hyperlink" Target="http://www.ieee802.org/19/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7/11-17-0565-00-0000-treasurer-report-may-2017-Deajeon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://www.ieee802.org/24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rinex.com.au/ieee2017/schedul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okings.ihotelier.com/Estrel-Hotel-Berlin/bookings.jsp?groupID=1607301&amp;hotelID=17417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Chair Report – </a:t>
            </a:r>
            <a:br>
              <a:rPr lang="en-US" dirty="0"/>
            </a:br>
            <a:r>
              <a:rPr lang="en-US" dirty="0"/>
              <a:t>May 2017 – </a:t>
            </a:r>
            <a:r>
              <a:rPr lang="en-US" dirty="0" err="1"/>
              <a:t>Deajeon</a:t>
            </a:r>
            <a:r>
              <a:rPr lang="en-US" dirty="0"/>
              <a:t>, S. Korea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2017-05-012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35971"/>
              </p:ext>
            </p:extLst>
          </p:nvPr>
        </p:nvGraphicFramePr>
        <p:xfrm>
          <a:off x="1115616" y="1484787"/>
          <a:ext cx="7342584" cy="4953326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1875942049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124749986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39761664"/>
                    </a:ext>
                  </a:extLst>
                </a:gridCol>
                <a:gridCol w="2158008">
                  <a:extLst>
                    <a:ext uri="{9D8B030D-6E8A-4147-A177-3AD203B41FA5}">
                      <a16:colId xmlns:a16="http://schemas.microsoft.com/office/drawing/2014/main" val="2788055095"/>
                    </a:ext>
                  </a:extLst>
                </a:gridCol>
              </a:tblGrid>
              <a:tr h="489654">
                <a:tc>
                  <a:txBody>
                    <a:bodyPr/>
                    <a:lstStyle/>
                    <a:p>
                      <a:r>
                        <a:rPr lang="en-US" sz="1600"/>
                        <a:t>Working Group </a:t>
                      </a:r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FTP Path </a:t>
                      </a:r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Jump To </a:t>
                      </a:r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730264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3"/>
                        </a:rPr>
                        <a:t>802.11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3"/>
                        </a:rPr>
                        <a:t>ftp://ieee802.linespeed.io/802.11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3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934670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4"/>
                        </a:rPr>
                        <a:t>802.15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4"/>
                        </a:rPr>
                        <a:t>ftp://ieee802.linespeed.io/802.15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4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639683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5"/>
                        </a:rPr>
                        <a:t>802.16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5"/>
                        </a:rPr>
                        <a:t>ftp://ieee802.linespeed.io/802.16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5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153358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6"/>
                        </a:rPr>
                        <a:t>802.18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6"/>
                        </a:rPr>
                        <a:t>ftp://ieee802.linespeed.io/802.18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6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875945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7"/>
                        </a:rPr>
                        <a:t>802.19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7"/>
                        </a:rPr>
                        <a:t>ftp://ieee802.linespeed.io/802.19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7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335881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8"/>
                        </a:rPr>
                        <a:t>802.21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8"/>
                        </a:rPr>
                        <a:t>ftp://ieee802.linespeed.io/802.21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8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136112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9"/>
                        </a:rPr>
                        <a:t>802.22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9"/>
                        </a:rPr>
                        <a:t>ftp://ieee802.linespeed.io/802.22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9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875031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0"/>
                        </a:rPr>
                        <a:t>802.24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0"/>
                        </a:rPr>
                        <a:t>ftp://ieee802.linespeed.io/802.24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10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260696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1"/>
                        </a:rPr>
                        <a:t>802-ec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1"/>
                        </a:rPr>
                        <a:t>ftp://ieee802.linespeed.io/802-ec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11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813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661424"/>
            <a:ext cx="8568952" cy="4863920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dirty="0"/>
            </a:br>
            <a:r>
              <a:rPr lang="en-GB" sz="6000" b="1" dirty="0"/>
              <a:t>Meals</a:t>
            </a:r>
            <a:br>
              <a:rPr lang="en-GB" sz="6000" b="1" dirty="0"/>
            </a:br>
            <a:br>
              <a:rPr lang="en-GB" sz="1600" b="1" dirty="0"/>
            </a:br>
            <a:r>
              <a:rPr lang="en-GB" sz="3200" dirty="0"/>
              <a:t> - Breakfast is included in your room rate 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 - Morning and Afternoon tea will be served in the foyer areas on level 1 and 2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 - Lunch will be available from </a:t>
            </a:r>
            <a:r>
              <a:rPr lang="en-GB" sz="3200" b="1" dirty="0"/>
              <a:t>1200 – 1330 </a:t>
            </a:r>
            <a:r>
              <a:rPr lang="en-GB" sz="3200" dirty="0"/>
              <a:t>and</a:t>
            </a:r>
            <a:r>
              <a:rPr lang="en-GB" sz="3200" b="1" dirty="0"/>
              <a:t> </a:t>
            </a:r>
            <a:r>
              <a:rPr lang="en-GB" sz="3200" dirty="0"/>
              <a:t>will be served on Level 2, in Room 202</a:t>
            </a:r>
            <a:br>
              <a:rPr lang="en-AU" sz="2800" dirty="0"/>
            </a:br>
            <a:br>
              <a:rPr lang="en-GB" sz="3200" dirty="0"/>
            </a:br>
            <a:r>
              <a:rPr lang="en-GB" sz="3200" dirty="0"/>
              <a:t> </a:t>
            </a:r>
            <a:br>
              <a:rPr lang="en-GB" b="1" dirty="0"/>
            </a:br>
            <a:br>
              <a:rPr lang="en-GB" sz="6700" b="1" dirty="0">
                <a:solidFill>
                  <a:srgbClr val="000099"/>
                </a:solidFill>
              </a:rPr>
            </a:br>
            <a:br>
              <a:rPr lang="en-GB" sz="6700" b="1" dirty="0">
                <a:solidFill>
                  <a:srgbClr val="000099"/>
                </a:solidFill>
              </a:rPr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4" r="9656" b="9255"/>
          <a:stretch/>
        </p:blipFill>
        <p:spPr>
          <a:xfrm>
            <a:off x="128034" y="-27384"/>
            <a:ext cx="8980470" cy="99616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685801" y="968783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680520"/>
          </a:xfrm>
        </p:spPr>
        <p:txBody>
          <a:bodyPr/>
          <a:lstStyle/>
          <a:p>
            <a:r>
              <a:rPr lang="en-US" dirty="0" err="1"/>
              <a:t>Linespeed</a:t>
            </a:r>
            <a:r>
              <a:rPr lang="en-US" dirty="0"/>
              <a:t> Events Network Information Page:</a:t>
            </a:r>
          </a:p>
          <a:p>
            <a:r>
              <a:rPr lang="en-US" dirty="0">
                <a:hlinkClick r:id="rId2"/>
              </a:rPr>
              <a:t>http://ieee802.linespeed.io/</a:t>
            </a:r>
            <a:endParaRPr lang="en-US" dirty="0"/>
          </a:p>
          <a:p>
            <a:endParaRPr lang="en-US" dirty="0"/>
          </a:p>
          <a:p>
            <a:r>
              <a:rPr lang="en-US" dirty="0"/>
              <a:t>WIRED CAFÉ</a:t>
            </a:r>
          </a:p>
          <a:p>
            <a:pPr lvl="2"/>
            <a:r>
              <a:rPr lang="en-US"/>
              <a:t>Level 2 Foyer</a:t>
            </a:r>
            <a:endParaRPr lang="en-US" dirty="0"/>
          </a:p>
          <a:p>
            <a:pPr lvl="2"/>
            <a:r>
              <a:rPr lang="en-US" dirty="0"/>
              <a:t>Please report any disruption of service in the café to </a:t>
            </a:r>
            <a:r>
              <a:rPr lang="en-US" dirty="0" err="1"/>
              <a:t>Linespeed</a:t>
            </a:r>
            <a:r>
              <a:rPr lang="en-US" dirty="0"/>
              <a:t> Events staff.</a:t>
            </a:r>
          </a:p>
          <a:p>
            <a:endParaRPr lang="en-US" dirty="0"/>
          </a:p>
          <a:p>
            <a:r>
              <a:rPr lang="en-US" dirty="0"/>
              <a:t>NETWORK HELP DESK</a:t>
            </a:r>
          </a:p>
          <a:p>
            <a:pPr lvl="2"/>
            <a:r>
              <a:rPr lang="en-US" dirty="0"/>
              <a:t>For attendees experiencing difficulties accessing the meeting network a Help Desk NETWORK HELP DESK</a:t>
            </a:r>
          </a:p>
          <a:p>
            <a:pPr lvl="2"/>
            <a:r>
              <a:rPr lang="en-US" dirty="0"/>
              <a:t>Network Help is available in </a:t>
            </a:r>
            <a:r>
              <a:rPr lang="en-US" dirty="0"/>
              <a:t>Level 2 - VIP Room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907" y="1412776"/>
            <a:ext cx="7108262" cy="5035482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r>
              <a:rPr lang="en-GB" sz="4900" b="1" dirty="0"/>
              <a:t>Wednesday Evening Social </a:t>
            </a:r>
            <a:br>
              <a:rPr lang="en-GB" sz="2700" dirty="0"/>
            </a:br>
            <a:br>
              <a:rPr lang="en-GB" sz="2000" dirty="0"/>
            </a:br>
            <a:r>
              <a:rPr lang="en-GB" sz="2700" dirty="0"/>
              <a:t>The Wednesday Social is included in your meeting fee for all attendees, below are the details.  We look forward to you joining us.</a:t>
            </a:r>
            <a:br>
              <a:rPr lang="en-GB" sz="2700" dirty="0"/>
            </a:br>
            <a:br>
              <a:rPr lang="en-GB" sz="2700" dirty="0"/>
            </a:br>
            <a:r>
              <a:rPr lang="en-GB" sz="2700" dirty="0"/>
              <a:t> </a:t>
            </a:r>
            <a:r>
              <a:rPr lang="en-GB" sz="2700" b="1" dirty="0"/>
              <a:t>Venue</a:t>
            </a:r>
            <a:r>
              <a:rPr lang="en-GB" sz="2700" dirty="0"/>
              <a:t>:  Crystal Ballroom, Level 1, The Lotte City Hotel Daejeon</a:t>
            </a:r>
            <a:br>
              <a:rPr lang="en-GB" sz="2700" dirty="0"/>
            </a:br>
            <a:r>
              <a:rPr lang="en-GB" sz="2700" dirty="0"/>
              <a:t> </a:t>
            </a:r>
            <a:r>
              <a:rPr lang="en-GB" sz="2700" b="1" dirty="0"/>
              <a:t>Timings</a:t>
            </a:r>
            <a:r>
              <a:rPr lang="en-GB" sz="2700" dirty="0"/>
              <a:t>: 630pm – 930pm</a:t>
            </a:r>
            <a:br>
              <a:rPr lang="en-GB" sz="2700" dirty="0"/>
            </a:br>
            <a:r>
              <a:rPr lang="en-GB" sz="2700" b="1" dirty="0"/>
              <a:t>Cultural performance</a:t>
            </a:r>
            <a:r>
              <a:rPr lang="en-GB" sz="2700" dirty="0"/>
              <a:t>: 715pm</a:t>
            </a:r>
            <a:br>
              <a:rPr lang="en-GB" sz="2700" dirty="0"/>
            </a:br>
            <a:r>
              <a:rPr lang="en-GB" sz="2700" b="1" dirty="0"/>
              <a:t>Dinner</a:t>
            </a:r>
            <a:r>
              <a:rPr lang="en-GB" sz="2700" dirty="0"/>
              <a:t>: Buffet sit down, </a:t>
            </a:r>
            <a:br>
              <a:rPr lang="en-GB" sz="2700" dirty="0"/>
            </a:br>
            <a:r>
              <a:rPr lang="en-GB" sz="2700" dirty="0"/>
              <a:t>Soft drink, wine, beer and</a:t>
            </a:r>
            <a:br>
              <a:rPr lang="en-GB" sz="2700" dirty="0"/>
            </a:br>
            <a:r>
              <a:rPr lang="en-GB" sz="2700" dirty="0"/>
              <a:t> local Korean beverage included</a:t>
            </a:r>
            <a:br>
              <a:rPr lang="en-GB" sz="6700" b="1" dirty="0">
                <a:solidFill>
                  <a:srgbClr val="000099"/>
                </a:solidFill>
              </a:rPr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4" r="9656" b="9255"/>
          <a:stretch/>
        </p:blipFill>
        <p:spPr>
          <a:xfrm>
            <a:off x="128034" y="128577"/>
            <a:ext cx="8980470" cy="996167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363" y="1484784"/>
            <a:ext cx="1835785" cy="2823845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635" y="4584466"/>
            <a:ext cx="2952328" cy="177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93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Cancel:</a:t>
            </a:r>
          </a:p>
          <a:p>
            <a:r>
              <a:rPr lang="en-US" dirty="0"/>
              <a:t>     JTC1 SC Cancel – Thursday PM1</a:t>
            </a:r>
          </a:p>
          <a:p>
            <a:endParaRPr lang="en-US" dirty="0"/>
          </a:p>
          <a:p>
            <a:r>
              <a:rPr lang="en-US" dirty="0"/>
              <a:t>Add: </a:t>
            </a:r>
          </a:p>
          <a:p>
            <a:r>
              <a:rPr lang="en-US" dirty="0"/>
              <a:t>      PDED – Add Thursday PM1 – 30 Min seats</a:t>
            </a:r>
          </a:p>
          <a:p>
            <a:r>
              <a:rPr lang="en-US" dirty="0"/>
              <a:t>	</a:t>
            </a:r>
            <a:r>
              <a:rPr lang="en-US" dirty="0" err="1"/>
              <a:t>TGba</a:t>
            </a:r>
            <a:r>
              <a:rPr lang="en-US" dirty="0"/>
              <a:t> add Wed PM2 and Thurs PM1 – 45 seats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- 9</a:t>
            </a:r>
          </a:p>
          <a:p>
            <a:r>
              <a:rPr lang="en-US" dirty="0"/>
              <a:t>No – 24</a:t>
            </a:r>
          </a:p>
          <a:p>
            <a:r>
              <a:rPr lang="en-US" dirty="0"/>
              <a:t>Like the Social –  23</a:t>
            </a:r>
          </a:p>
          <a:p>
            <a:r>
              <a:rPr lang="en-US" dirty="0"/>
              <a:t>Disliked the Social – 1  </a:t>
            </a:r>
          </a:p>
          <a:p>
            <a:r>
              <a:rPr lang="en-US" dirty="0"/>
              <a:t>Did not go to Social –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/>
          <a:lstStyle/>
          <a:p>
            <a:r>
              <a:rPr lang="en-US" dirty="0"/>
              <a:t>Future 802 Wireless Interims:</a:t>
            </a:r>
          </a:p>
          <a:p>
            <a:r>
              <a:rPr lang="en-US" dirty="0"/>
              <a:t>	Sept 2017 Hilton Waikoloa</a:t>
            </a:r>
          </a:p>
          <a:p>
            <a:br>
              <a:rPr lang="en-US" dirty="0"/>
            </a:br>
            <a:r>
              <a:rPr lang="en-US" dirty="0"/>
              <a:t>Jan 2018 Hotel Irvine</a:t>
            </a:r>
          </a:p>
          <a:p>
            <a:r>
              <a:rPr lang="en-US" dirty="0"/>
              <a:t>    May 2018 Marriott Warsaw, Poland</a:t>
            </a:r>
            <a:br>
              <a:rPr lang="en-US" dirty="0"/>
            </a:br>
            <a:r>
              <a:rPr lang="en-US" dirty="0"/>
              <a:t>Sept 2018  Hilton Waikoloa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US" dirty="0"/>
              <a:t>July 2017	  </a:t>
            </a:r>
            <a:r>
              <a:rPr lang="en-US" dirty="0" err="1"/>
              <a:t>Estrel</a:t>
            </a:r>
            <a:r>
              <a:rPr lang="en-US" dirty="0"/>
              <a:t> Hotel – Berlin</a:t>
            </a:r>
          </a:p>
          <a:p>
            <a:pPr lvl="1"/>
            <a:r>
              <a:rPr lang="en-US" dirty="0"/>
              <a:t>Nov 2017       Caribe Hotel and Convention Center – Orlando, FL</a:t>
            </a:r>
          </a:p>
          <a:p>
            <a:pPr lvl="1"/>
            <a:endParaRPr lang="en-US" sz="2400" dirty="0"/>
          </a:p>
          <a:p>
            <a:pPr lvl="1"/>
            <a:r>
              <a:rPr lang="en-US" dirty="0"/>
              <a:t>March 2018   Hyatt Regency O’Hare – Rosemont, IL</a:t>
            </a:r>
          </a:p>
          <a:p>
            <a:pPr lvl="1"/>
            <a:r>
              <a:rPr lang="en-US" dirty="0"/>
              <a:t>July 2018   	 Manchester Grand Hyatt – San Diego, CA</a:t>
            </a:r>
          </a:p>
          <a:p>
            <a:pPr lvl="1"/>
            <a:r>
              <a:rPr lang="en-US" dirty="0"/>
              <a:t>Nov 2018	Suzhou, China - TBC</a:t>
            </a:r>
          </a:p>
          <a:p>
            <a:pPr lvl="2"/>
            <a:r>
              <a:rPr lang="en-US" sz="2000" dirty="0"/>
              <a:t>(New facility, pricing model being negotiated, Sponsor capability investigation)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/>
              <a:t>Plenary Meeting Status File: EC-16/66r0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</a:p>
          <a:p>
            <a:endParaRPr lang="en-US" dirty="0">
              <a:hlinkClick r:id="rId3"/>
            </a:endParaRPr>
          </a:p>
          <a:p>
            <a:r>
              <a:rPr lang="en-US" dirty="0"/>
              <a:t>802 Executive Secretary Report: EC-17/36r0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4"/>
              </a:rPr>
              <a:t>https://mentor.ieee.org/802-ec/dcn/17/ec-17-0036-00-00EC-executive-secretary-agenda-items-march-2017-plenary.pptx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5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802.24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10"/>
              </a:rPr>
              <a:t>Treasurer Report</a:t>
            </a:r>
            <a:r>
              <a:rPr lang="en-US" dirty="0"/>
              <a:t>: 11-17/0565r1</a:t>
            </a:r>
          </a:p>
          <a:p>
            <a:endParaRPr lang="en-US" dirty="0">
              <a:hlinkClick r:id="rId11"/>
            </a:endParaRPr>
          </a:p>
          <a:p>
            <a:r>
              <a:rPr lang="en-US" dirty="0">
                <a:hlinkClick r:id="rId11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2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3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Download the </a:t>
            </a:r>
            <a:r>
              <a:rPr lang="en-US" dirty="0">
                <a:hlinkClick r:id="rId3"/>
              </a:rPr>
              <a:t>Combined Meeting Schedule</a:t>
            </a:r>
            <a:endParaRPr lang="en-US" dirty="0"/>
          </a:p>
          <a:p>
            <a:endParaRPr lang="en-US" dirty="0"/>
          </a:p>
          <a:p>
            <a:r>
              <a:rPr lang="en-US" dirty="0"/>
              <a:t>MEETING MAP (FLOOR PLAN)  next slide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" t="35635" r="36" b="16140"/>
          <a:stretch/>
        </p:blipFill>
        <p:spPr>
          <a:xfrm>
            <a:off x="1043609" y="719571"/>
            <a:ext cx="7710158" cy="530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576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/>
              <a:t>This session’s meetings are also shown on the 802.11 calendar on the 802.11 home page (</a:t>
            </a:r>
            <a:r>
              <a:rPr lang="en-GB" dirty="0">
                <a:hlinkClick r:id="rId2"/>
              </a:rPr>
              <a:t>http://www.ieee802.org/11</a:t>
            </a:r>
            <a:r>
              <a:rPr lang="en-GB" dirty="0"/>
              <a:t>).</a:t>
            </a:r>
          </a:p>
          <a:p>
            <a:endParaRPr lang="en-GB" dirty="0"/>
          </a:p>
          <a:p>
            <a:r>
              <a:rPr lang="en-GB" dirty="0"/>
              <a:t>This is a Google calendar “802_11_calendar@ieee.org”</a:t>
            </a:r>
          </a:p>
          <a:p>
            <a:r>
              <a:rPr lang="en-GB" dirty="0"/>
              <a:t>There are multiple ways of accessing this information, for example from a cell-phone, or as a remote calendar.</a:t>
            </a:r>
          </a:p>
          <a:p>
            <a:endParaRPr lang="en-GB" dirty="0"/>
          </a:p>
          <a:p>
            <a:r>
              <a:rPr lang="en-GB" sz="2000" dirty="0"/>
              <a:t>Note: the schedule on this calendar will be updated as will IMAT.</a:t>
            </a:r>
            <a:endParaRPr lang="en-US" sz="2000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990656" cy="48245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802 Plenary: 9-14 July 2017 – </a:t>
            </a:r>
          </a:p>
          <a:p>
            <a:pPr lvl="1">
              <a:spcBef>
                <a:spcPts val="0"/>
              </a:spcBef>
            </a:pPr>
            <a:r>
              <a:rPr lang="en-GB" b="1" dirty="0" err="1"/>
              <a:t>Estrel</a:t>
            </a:r>
            <a:r>
              <a:rPr lang="en-GB" b="1" dirty="0"/>
              <a:t> Hotel and Convention </a:t>
            </a:r>
            <a:r>
              <a:rPr lang="en-GB" b="1" dirty="0" err="1"/>
              <a:t>Center</a:t>
            </a:r>
            <a:r>
              <a:rPr lang="en-GB" b="1" dirty="0"/>
              <a:t>, Berlin, Germany</a:t>
            </a:r>
          </a:p>
          <a:p>
            <a:pPr lvl="1"/>
            <a:r>
              <a:rPr lang="en-US" dirty="0">
                <a:hlinkClick r:id="rId3"/>
              </a:rPr>
              <a:t>Event Information and Registration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Hotel Reservation</a:t>
            </a:r>
            <a:endParaRPr lang="en-US" dirty="0"/>
          </a:p>
          <a:p>
            <a:pPr lvl="1"/>
            <a:r>
              <a:rPr lang="en-US" dirty="0"/>
              <a:t>REGISTRATION FEES &amp; DEADLINES </a:t>
            </a:r>
            <a:br>
              <a:rPr lang="en-US" dirty="0"/>
            </a:br>
            <a:r>
              <a:rPr lang="en-US" dirty="0"/>
              <a:t>Early Registration</a:t>
            </a:r>
            <a:br>
              <a:rPr lang="en-US" dirty="0"/>
            </a:br>
            <a:r>
              <a:rPr lang="en-US" dirty="0"/>
              <a:t>* $US 450.00 for all attendees</a:t>
            </a:r>
            <a:br>
              <a:rPr lang="en-US" dirty="0"/>
            </a:br>
            <a:r>
              <a:rPr lang="en-US" dirty="0"/>
              <a:t>* Deadline: 6:00 PM Pacific Time, Friday, May 19, 2017 </a:t>
            </a:r>
            <a:endParaRPr lang="en-US" sz="500" dirty="0"/>
          </a:p>
          <a:p>
            <a:pPr lvl="1"/>
            <a:r>
              <a:rPr lang="en-GB" dirty="0">
                <a:solidFill>
                  <a:srgbClr val="FF0000"/>
                </a:solidFill>
              </a:rPr>
              <a:t>		</a:t>
            </a:r>
          </a:p>
          <a:p>
            <a:r>
              <a:rPr lang="en-US" sz="2800" dirty="0"/>
              <a:t>802W Interim: 10-15 Sept 2017 –</a:t>
            </a:r>
          </a:p>
          <a:p>
            <a:pPr lvl="1"/>
            <a:r>
              <a:rPr lang="fi-FI" dirty="0"/>
              <a:t>Hilton Waikoloa Village, Kona, HI, USA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Registration targeted to Open 10 July 2017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Early-Bird Meeting Registration Deadline: 11 Aug 2017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/>
              <a:t>It is a </a:t>
            </a:r>
            <a:r>
              <a:rPr lang="en-GB" sz="2000" dirty="0">
                <a:solidFill>
                  <a:srgbClr val="FF3300"/>
                </a:solidFill>
              </a:rPr>
              <a:t>requirement</a:t>
            </a:r>
            <a:r>
              <a:rPr lang="en-GB" sz="2000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If you wish to participate without recording attendance,  send an email per session to the WG 2</a:t>
            </a:r>
            <a:r>
              <a:rPr lang="en-GB" sz="1800" baseline="30000" dirty="0"/>
              <a:t>nd</a:t>
            </a:r>
            <a:r>
              <a:rPr lang="en-GB" sz="1800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Record attendance using this URL:</a:t>
            </a:r>
            <a:r>
              <a:rPr lang="en-US" dirty="0"/>
              <a:t>  </a:t>
            </a:r>
            <a:r>
              <a:rPr lang="en-US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46300</TotalTime>
  <Words>896</Words>
  <Application>Microsoft Office PowerPoint</Application>
  <PresentationFormat>On-screen Show (4:3)</PresentationFormat>
  <Paragraphs>245</Paragraphs>
  <Slides>20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 Unicode MS</vt:lpstr>
      <vt:lpstr>MS Gothic</vt:lpstr>
      <vt:lpstr>Times New Roman</vt:lpstr>
      <vt:lpstr>802-11 Theme</vt:lpstr>
      <vt:lpstr>Document</vt:lpstr>
      <vt:lpstr>1st Vice Chair Report –  May 2017 – Deajeon, S. Korea</vt:lpstr>
      <vt:lpstr>Abstract</vt:lpstr>
      <vt:lpstr>Monday–  802.11 Opening Plenary</vt:lpstr>
      <vt:lpstr>M3.3  Other WG meeting plans </vt:lpstr>
      <vt:lpstr>M3.4 Meeting room locations     </vt:lpstr>
      <vt:lpstr>PowerPoint Presentation</vt:lpstr>
      <vt:lpstr>Online Calendar</vt:lpstr>
      <vt:lpstr>M3.5 Next meeting reminder</vt:lpstr>
      <vt:lpstr>M3.7 Recording attendance</vt:lpstr>
      <vt:lpstr>M3.8 Local File Document Server information</vt:lpstr>
      <vt:lpstr>         Meals   - Breakfast is included in your room rate    - Morning and Afternoon tea will be served in the foyer areas on level 1 and 2   - Lunch will be available from 1200 – 1330 and will be served on Level 2, in Room 202         </vt:lpstr>
      <vt:lpstr>Network Assistance</vt:lpstr>
      <vt:lpstr>   Wednesday Evening Social   The Wednesday Social is included in your meeting fee for all attendees, below are the details.  We look forward to you joining us.   Venue:  Crystal Ballroom, Level 1, The Lotte City Hotel Daejeon  Timings: 630pm – 930pm Cultural performance: 715pm Dinner: Buffet sit down,  Soft drink, wine, beer and  local Korean beverage included    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2017 - Deajeon</dc:title>
  <dc:subject>May 2017</dc:subject>
  <dc:creator>Jon Rosdahl</dc:creator>
  <dc:description>Jon Rosdahl (Qualcomm)</dc:description>
  <cp:lastModifiedBy>Jon Rosdahl</cp:lastModifiedBy>
  <cp:revision>179</cp:revision>
  <cp:lastPrinted>1601-01-01T00:00:00Z</cp:lastPrinted>
  <dcterms:created xsi:type="dcterms:W3CDTF">2014-04-14T10:59:07Z</dcterms:created>
  <dcterms:modified xsi:type="dcterms:W3CDTF">2017-05-18T12:36:32Z</dcterms:modified>
  <cp:category>Report</cp:category>
</cp:coreProperties>
</file>