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8" r:id="rId3"/>
    <p:sldId id="326" r:id="rId4"/>
    <p:sldId id="339" r:id="rId5"/>
    <p:sldId id="353" r:id="rId6"/>
    <p:sldId id="365" r:id="rId7"/>
    <p:sldId id="355" r:id="rId8"/>
    <p:sldId id="362" r:id="rId9"/>
    <p:sldId id="363" r:id="rId10"/>
    <p:sldId id="346" r:id="rId11"/>
    <p:sldId id="364" r:id="rId12"/>
    <p:sldId id="356" r:id="rId13"/>
    <p:sldId id="338" r:id="rId14"/>
    <p:sldId id="295" r:id="rId15"/>
    <p:sldId id="343" r:id="rId16"/>
    <p:sldId id="348" r:id="rId17"/>
    <p:sldId id="349" r:id="rId18"/>
    <p:sldId id="351" r:id="rId19"/>
    <p:sldId id="350" r:id="rId20"/>
    <p:sldId id="357" r:id="rId21"/>
    <p:sldId id="360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8389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802.11-17/0564r0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802.11-17/0564r0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066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97128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083450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59346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44153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2715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5461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876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6394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802.11-17/0564r0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048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802.11-17/0564r0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wg/babel/charter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ietf-babel-applicability-01" TargetMode="External"/><Relationship Id="rId5" Type="http://schemas.openxmlformats.org/officeDocument/2006/relationships/hyperlink" Target="https://tools.ietf.org/html/rfc7557" TargetMode="External"/><Relationship Id="rId4" Type="http://schemas.openxmlformats.org/officeDocument/2006/relationships/hyperlink" Target="https://tools.ietf.org/html/rfc6126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donnelly-capport-detection/" TargetMode="External"/><Relationship Id="rId4" Type="http://schemas.openxmlformats.org/officeDocument/2006/relationships/hyperlink" Target="https://datatracker.ietf.org/doc/draft-larose-capport-architecture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harkins-salted-eap-pwd/" TargetMode="External"/><Relationship Id="rId4" Type="http://schemas.openxmlformats.org/officeDocument/2006/relationships/hyperlink" Target="https://datatracker.ietf.org/doc/draft-garcia-radext-radius-lorawan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s://datatracker.ietf.org/doc/draft-barth-homenet-wifi-roamin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homenet-dot/" TargetMode="External"/><Relationship Id="rId5" Type="http://schemas.openxmlformats.org/officeDocument/2006/relationships/hyperlink" Target="https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capwap-alt-tunnel/" TargetMode="External"/><Relationship Id="rId13" Type="http://schemas.openxmlformats.org/officeDocument/2006/relationships/hyperlink" Target="https://datatracker.ietf.org/doc/rfc7548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12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datatracker.ietf.org/doc/draft-pularikkal-opsawg-wifi-calling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s://datatracker.ietf.org/doc/draft-li-opsawg-carrier-ip-service-model-req-arch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s://datatracker.ietf.org/doc/draft-ietf-opsawg-tacac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tls-rfc4492bis/" TargetMode="External"/><Relationship Id="rId5" Type="http://schemas.openxmlformats.org/officeDocument/2006/relationships/hyperlink" Target="https://datatracker.ietf.org/doc/draft-ietf-tls-tls13-vectors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nssd-privacy/" TargetMode="External"/><Relationship Id="rId5" Type="http://schemas.openxmlformats.org/officeDocument/2006/relationships/hyperlink" Target="https://datatracker.ietf.org/doc/draft-ietf-dnssd-mdns-dns-interop/" TargetMode="External"/><Relationship Id="rId4" Type="http://schemas.openxmlformats.org/officeDocument/2006/relationships/hyperlink" Target="https://datatracker.ietf.org/doc/draft-ietf-dnssd-hybrid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rfc7561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rfc/rfc2710.txt" TargetMode="External"/><Relationship Id="rId3" Type="http://schemas.openxmlformats.org/officeDocument/2006/relationships/hyperlink" Target="http://datatracker.ietf.org/wg/pim/charter/" TargetMode="External"/><Relationship Id="rId7" Type="http://schemas.openxmlformats.org/officeDocument/2006/relationships/hyperlink" Target="https://tools.ietf.org/html/rfc2236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pim-igmp-mld-yang/" TargetMode="External"/><Relationship Id="rId5" Type="http://schemas.openxmlformats.org/officeDocument/2006/relationships/hyperlink" Target="https://datatracker.ietf.org/doc/draft-ietf-pim-yang/" TargetMode="External"/><Relationship Id="rId4" Type="http://schemas.openxmlformats.org/officeDocument/2006/relationships/hyperlink" Target="https://datatracker.ietf.org/doc/rfc776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huang-detnet-xhaul/" TargetMode="External"/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problem-statement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use-cases/" TargetMode="External"/><Relationship Id="rId5" Type="http://schemas.openxmlformats.org/officeDocument/2006/relationships/hyperlink" Target="https://datatracker.ietf.org/doc/draft-ietf-detnet-architecture/" TargetMode="External"/><Relationship Id="rId4" Type="http://schemas.openxmlformats.org/officeDocument/2006/relationships/hyperlink" Target="https://datatracker.ietf.org/doc/draft-ietf-detnet-dp-alt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rfc8087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s://datatracker.ietf.org/doc/draft-ietf-aqm-codel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proceedings/96/slides/slides-96-tsvwg-2.pdf" TargetMode="External"/><Relationship Id="rId5" Type="http://schemas.openxmlformats.org/officeDocument/2006/relationships/hyperlink" Target="https://tools.ietf.org/html/draft-ietf-tsvwg-ieee-802-11-01" TargetMode="External"/><Relationship Id="rId10" Type="http://schemas.openxmlformats.org/officeDocument/2006/relationships/hyperlink" Target="https://tools.ietf.org/html/rfc7567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s://datatracker.ietf.org/doc/rfc7928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-sa.centraldesktop.com/802liaisondb/FrontPage" TargetMode="External"/><Relationship Id="rId5" Type="http://schemas.openxmlformats.org/officeDocument/2006/relationships/hyperlink" Target="https://datatracker.ietf.org/doc/rfc7241/" TargetMode="External"/><Relationship Id="rId4" Type="http://schemas.openxmlformats.org/officeDocument/2006/relationships/hyperlink" Target="https://mentor.ieee.org/802.11/dcn/16/11-16-0500-01-0000-ietf-95-wireless-tutorial-802-11-overview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2017/04/yang-catalog-latest-development-ietf-98-hackathon/Insigh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gcatalog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proceedings/98/slides/slides-98-intarea-80211-multicast-testbed-and-results-00.pdf" TargetMode="External"/><Relationship Id="rId5" Type="http://schemas.openxmlformats.org/officeDocument/2006/relationships/hyperlink" Target="https://tools.ietf.org/html/draft-perkins-intarea-multicast-ieee802-02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teep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asm/about/" TargetMode="External"/><Relationship Id="rId5" Type="http://schemas.openxmlformats.org/officeDocument/2006/relationships/hyperlink" Target="https://datatracker.ietf.org/wg/iasa20/about/" TargetMode="External"/><Relationship Id="rId4" Type="http://schemas.openxmlformats.org/officeDocument/2006/relationships/hyperlink" Target="https://datatracker.ietf.org/wg/wugh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charter-ietf-lpwa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its/documents/" TargetMode="External"/><Relationship Id="rId5" Type="http://schemas.openxmlformats.org/officeDocument/2006/relationships/hyperlink" Target="https://datatracker.ietf.org/doc/charter-ietf-ipwave/" TargetMode="External"/><Relationship Id="rId4" Type="http://schemas.openxmlformats.org/officeDocument/2006/relationships/hyperlink" Target="https://tools.ietf.org/html/draft-farrell-lpwan-overview-0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id/draft-harkins-pkex-03.tx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2017-05-10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597986"/>
              </p:ext>
            </p:extLst>
          </p:nvPr>
        </p:nvGraphicFramePr>
        <p:xfrm>
          <a:off x="531813" y="2286000"/>
          <a:ext cx="8186737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4" name="Document" r:id="rId4" imgW="8257888" imgH="2550332" progId="Word.Document.8">
                  <p:embed/>
                </p:oleObj>
              </mc:Choice>
              <mc:Fallback>
                <p:oleObj name="Document" r:id="rId4" imgW="8257888" imgH="255033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3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BABEL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buNone/>
            </a:pP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BABEL: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3"/>
              </a:rPr>
              <a:t>https://</a:t>
            </a:r>
            <a:r>
              <a:rPr lang="en-GB" sz="1800" b="0" dirty="0" smtClean="0">
                <a:hlinkClick r:id="rId3"/>
              </a:rPr>
              <a:t>tools.ietf.org/wg/babel/charters</a:t>
            </a:r>
            <a:r>
              <a:rPr lang="en-GB" sz="1800" b="0" dirty="0" smtClean="0"/>
              <a:t> </a:t>
            </a:r>
            <a:endParaRPr lang="en-GB" sz="1800" dirty="0"/>
          </a:p>
          <a:p>
            <a:pPr lvl="1"/>
            <a:r>
              <a:rPr lang="en-US" sz="1600" dirty="0"/>
              <a:t>Focus: The Working Group will focus on moving the Babel protocol to IETF Proposed Standard with IETF review. This includes clarifying </a:t>
            </a:r>
            <a:r>
              <a:rPr lang="en-US" sz="1600" dirty="0">
                <a:hlinkClick r:id="rId4"/>
              </a:rPr>
              <a:t>RFC 6126</a:t>
            </a:r>
            <a:r>
              <a:rPr lang="en-US" sz="1600" dirty="0"/>
              <a:t> and integrating </a:t>
            </a:r>
            <a:r>
              <a:rPr lang="en-US" sz="1600" dirty="0">
                <a:hlinkClick r:id="rId5"/>
              </a:rPr>
              <a:t>RFC 7557</a:t>
            </a:r>
            <a:r>
              <a:rPr lang="en-US" sz="1600" dirty="0"/>
              <a:t> and feedback provided by independent implementations, and resolving comments</a:t>
            </a:r>
            <a:r>
              <a:rPr lang="en-US" sz="1600" dirty="0" smtClean="0"/>
              <a:t>. </a:t>
            </a:r>
          </a:p>
          <a:p>
            <a:pPr lvl="1"/>
            <a:r>
              <a:rPr lang="en-US" sz="1600" dirty="0"/>
              <a:t>Babel [</a:t>
            </a:r>
            <a:r>
              <a:rPr lang="en-US" sz="1600" dirty="0">
                <a:hlinkClick r:id="rId4" tooltip="&quot;The Babel Routing Protocol&quot;"/>
              </a:rPr>
              <a:t>RFC6126</a:t>
            </a:r>
            <a:r>
              <a:rPr lang="en-US" sz="1600" dirty="0"/>
              <a:t>] is a loop-avoiding distance-vector routing protocol that aims to be robust in a variety of environments.</a:t>
            </a:r>
            <a:endParaRPr lang="en-US" sz="1600" dirty="0" smtClean="0"/>
          </a:p>
          <a:p>
            <a:r>
              <a:rPr lang="en-US" sz="1800" dirty="0" smtClean="0"/>
              <a:t>Of interest: </a:t>
            </a:r>
            <a:r>
              <a:rPr lang="en-US" sz="1800" b="1" dirty="0">
                <a:hlinkClick r:id="rId6"/>
              </a:rPr>
              <a:t>https://</a:t>
            </a:r>
            <a:r>
              <a:rPr lang="en-US" sz="1800" b="1" dirty="0" smtClean="0">
                <a:hlinkClick r:id="rId6"/>
              </a:rPr>
              <a:t>tools.ietf.org/html/draft-ietf-babel-applicability-01</a:t>
            </a:r>
            <a:r>
              <a:rPr lang="en-US" sz="1800" b="1" dirty="0" smtClean="0"/>
              <a:t> :</a:t>
            </a:r>
          </a:p>
          <a:p>
            <a:pPr lvl="1"/>
            <a:r>
              <a:rPr lang="en-US" sz="1600" dirty="0"/>
              <a:t>Babel is able to deal with both classical, prefix-based ("Internet- style") routing and flat ("mesh-style") routing over non-transitive link technologies. Because of that, it has seen a number of </a:t>
            </a:r>
            <a:r>
              <a:rPr lang="en-US" sz="1600" dirty="0" err="1"/>
              <a:t>succesful</a:t>
            </a:r>
            <a:r>
              <a:rPr lang="en-US" sz="1600" dirty="0"/>
              <a:t> deployments in medium-sized hybrid networks, networks that combine a wired, aggregated backbone with </a:t>
            </a:r>
            <a:r>
              <a:rPr lang="en-US" sz="1600" dirty="0" err="1"/>
              <a:t>meshy</a:t>
            </a:r>
            <a:r>
              <a:rPr lang="en-US" sz="1600" dirty="0"/>
              <a:t> wireless bits at the edges. No other routing protocol known to us is similarly robust and efficient in this particular type of network.</a:t>
            </a:r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br>
              <a:rPr lang="en-US" sz="1400" i="1" dirty="0" smtClean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ROLL: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9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Of interest: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11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Updates </a:t>
            </a:r>
            <a:r>
              <a:rPr lang="en-US" sz="2000" dirty="0" smtClean="0"/>
              <a:t>[May </a:t>
            </a:r>
            <a:r>
              <a:rPr lang="en-US" sz="2000" dirty="0"/>
              <a:t>2017]</a:t>
            </a:r>
          </a:p>
          <a:p>
            <a:pPr lvl="1"/>
            <a:r>
              <a:rPr lang="en-US" sz="1600" dirty="0" smtClean="0"/>
              <a:t>Updated: CAPPORT architecture: </a:t>
            </a:r>
            <a:r>
              <a:rPr lang="en-US" sz="1600" dirty="0" smtClean="0">
                <a:hlinkClick r:id="rId4"/>
              </a:rPr>
              <a:t>https</a:t>
            </a:r>
            <a:r>
              <a:rPr lang="en-US" sz="1600" dirty="0">
                <a:hlinkClick r:id="rId4"/>
              </a:rPr>
              <a:t>://datatracker.ietf.org/doc/draft-larose-capport-architecture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Updated: Captive Portal API: </a:t>
            </a:r>
            <a:r>
              <a:rPr lang="en-US" sz="1600" dirty="0" smtClean="0">
                <a:hlinkClick r:id="rId5"/>
              </a:rPr>
              <a:t>https</a:t>
            </a:r>
            <a:r>
              <a:rPr lang="en-US" sz="1600" dirty="0">
                <a:hlinkClick r:id="rId5"/>
              </a:rPr>
              <a:t>://datatracker.ietf.org/doc/draft-donnelly-capport-detection</a:t>
            </a:r>
            <a:r>
              <a:rPr lang="en-US" sz="1600" dirty="0" smtClean="0">
                <a:hlinkClick r:id="rId5"/>
              </a:rPr>
              <a:t>/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[May 2017]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</a:t>
            </a:r>
            <a:r>
              <a:rPr lang="en-GB" sz="1600" dirty="0" err="1"/>
              <a:t>LoRaWAN</a:t>
            </a:r>
            <a:r>
              <a:rPr lang="en-GB" sz="1600" dirty="0"/>
              <a:t> Authentication in RADIUS, see </a:t>
            </a:r>
            <a:r>
              <a:rPr lang="en-GB" sz="1600" dirty="0">
                <a:hlinkClick r:id="rId4"/>
              </a:rPr>
              <a:t>https://datatracker.ietf.org/doc/draft-garcia-radext-radius-lorawan</a:t>
            </a:r>
            <a:r>
              <a:rPr lang="en-GB" sz="1600" dirty="0" smtClean="0">
                <a:hlinkClick r:id="rId4"/>
              </a:rPr>
              <a:t>/</a:t>
            </a:r>
            <a:r>
              <a:rPr lang="en-GB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In RFC editor </a:t>
            </a:r>
            <a:r>
              <a:rPr lang="en-US" sz="1600" dirty="0" smtClean="0"/>
              <a:t>queue, will be RFC 8146: </a:t>
            </a:r>
            <a:r>
              <a:rPr lang="en-US" sz="1600" dirty="0">
                <a:hlinkClick r:id="rId5"/>
              </a:rPr>
              <a:t>https://datatracker.ietf.org/doc/draft-harkins-salted-eap-pwd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https://datatracker.ietf.org/wg/homenet/</a:t>
            </a:r>
            <a:r>
              <a:rPr lang="en-US" sz="1800" dirty="0" smtClean="0"/>
              <a:t>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This working group focuses on the evolving networking technology </a:t>
            </a:r>
            <a:br>
              <a:rPr lang="en-US" sz="1800" dirty="0" smtClean="0"/>
            </a:br>
            <a:r>
              <a:rPr lang="en-US" sz="18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Architecture for IPv6, Published as IPv6 Home Networking Architecture Principle: </a:t>
            </a:r>
            <a:r>
              <a:rPr lang="en-US" sz="1600" dirty="0" smtClean="0">
                <a:hlinkClick r:id="rId4"/>
              </a:rPr>
              <a:t>http://datatracker.ietf.org/doc/rfc7368/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Protocol, published as RFC 7788, see </a:t>
            </a:r>
            <a:r>
              <a:rPr lang="en-US" sz="1600" dirty="0" smtClean="0">
                <a:hlinkClick r:id="rId5"/>
              </a:rPr>
              <a:t>https://datatracker.ietf.org/doc/rfc7788/  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[May 2017] Documents 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Special </a:t>
            </a:r>
            <a:r>
              <a:rPr lang="en-US" sz="1600" dirty="0"/>
              <a:t>Use Top Level Domain '.</a:t>
            </a:r>
            <a:r>
              <a:rPr lang="en-US" sz="1600" dirty="0" err="1" smtClean="0"/>
              <a:t>homenet</a:t>
            </a:r>
            <a:r>
              <a:rPr lang="en-US" sz="1600" dirty="0"/>
              <a:t>‘, see </a:t>
            </a:r>
            <a:r>
              <a:rPr lang="en-US" sz="1600" dirty="0">
                <a:hlinkClick r:id="rId6"/>
              </a:rPr>
              <a:t>https://datatracker.ietf.org/doc/draft-ietf-homenet-dot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 (no longer active): Home Network Wi-Fi Roaming, see </a:t>
            </a:r>
            <a:r>
              <a:rPr lang="en-US" sz="1600" dirty="0" smtClean="0">
                <a:hlinkClick r:id="rId7"/>
              </a:rPr>
              <a:t>https://datatracker.ietf.org/doc/draft-barth-homenet-wifi-roaming/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[May 2017]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Alternate Tunnel Encapsulation for Data Frames in CAPWAP, see  </a:t>
            </a:r>
            <a:r>
              <a:rPr lang="en-US" sz="1400" dirty="0">
                <a:hlinkClick r:id="rId8"/>
              </a:rPr>
              <a:t>https://datatracker.ietf.org/doc/draft-ietf-opsawg-capwap-alt-tunnel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The TACACS+ Protocol, see </a:t>
            </a:r>
            <a:r>
              <a:rPr lang="en-US" sz="1400" dirty="0" smtClean="0">
                <a:hlinkClick r:id="rId9"/>
              </a:rPr>
              <a:t>https://datatracker.ietf.org/doc/draft-ietf-opsawg-tacacs/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Requirements </a:t>
            </a:r>
            <a:r>
              <a:rPr lang="en-US" sz="1400" dirty="0"/>
              <a:t>and Architecture of Carrier IP Service Models  </a:t>
            </a:r>
            <a:r>
              <a:rPr lang="en-US" sz="1400" dirty="0">
                <a:hlinkClick r:id="rId10"/>
              </a:rPr>
              <a:t>https://datatracker.ietf.org/doc/draft-li-opsawg-carrier-ip-service-model-req-arch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Carrier </a:t>
            </a:r>
            <a:r>
              <a:rPr lang="en-US" sz="1400" dirty="0"/>
              <a:t>Wi-Fi Calling Deployment </a:t>
            </a:r>
            <a:r>
              <a:rPr lang="en-US" sz="1400" dirty="0" smtClean="0"/>
              <a:t>Considerations</a:t>
            </a:r>
            <a:r>
              <a:rPr lang="en-US" sz="1400" dirty="0"/>
              <a:t>: </a:t>
            </a:r>
            <a:r>
              <a:rPr lang="en-US" sz="1400" dirty="0">
                <a:hlinkClick r:id="rId11"/>
              </a:rPr>
              <a:t>https://datatracker.ietf.org/doc/draft-pularikkal-opsawg-wifi-calling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2"/>
              </a:rPr>
              <a:t>https://</a:t>
            </a:r>
            <a:r>
              <a:rPr lang="en-US" sz="1400" dirty="0" smtClean="0">
                <a:hlinkClick r:id="rId12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3"/>
              </a:rPr>
              <a:t>https://datatracker.ietf.org/doc/rfc7548</a:t>
            </a:r>
            <a:r>
              <a:rPr lang="en-US" sz="1400" dirty="0" smtClean="0">
                <a:hlinkClick r:id="rId13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[May 2017]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 and submitted for IESG approval/publication: TLS version 1.3 </a:t>
            </a:r>
            <a:r>
              <a:rPr lang="en-US" sz="1600" u="sng" dirty="0">
                <a:hlinkClick r:id="rId4"/>
              </a:rPr>
              <a:t>https://datatracker.ietf.org/doc/draft-ietf-tls-tls13</a:t>
            </a:r>
            <a:r>
              <a:rPr lang="en-US" sz="1600" u="sng" dirty="0" smtClean="0">
                <a:hlinkClick r:id="rId4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</a:t>
            </a:r>
            <a:r>
              <a:rPr lang="en-US" sz="1600" dirty="0"/>
              <a:t>Example Handshake Traces for TLS 1.3, see </a:t>
            </a:r>
            <a:r>
              <a:rPr lang="en-US" sz="1600" dirty="0">
                <a:hlinkClick r:id="rId5"/>
              </a:rPr>
              <a:t>https://datatracker.ietf.org/doc/draft-ietf-tls-tls13-vectors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Elliptic Curve Cryptography (ECC) Cipher Suites for Transport Layer Security (TLS) Versions 1.2 and Earlier, see </a:t>
            </a:r>
            <a:r>
              <a:rPr lang="en-US" sz="1600" dirty="0" smtClean="0">
                <a:hlinkClick r:id="rId6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[May 2017]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Hybrid Multicast/Unicast DNS-Based Service Discovery, see </a:t>
            </a:r>
            <a:r>
              <a:rPr lang="en-US" sz="1600" dirty="0" smtClean="0">
                <a:hlinkClick r:id="rId4"/>
              </a:rPr>
              <a:t>https://datatracker.ietf.org/doc/draft-ietf-dnssd-hybrid/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</a:t>
            </a:r>
            <a:r>
              <a:rPr lang="en-US" sz="1600" dirty="0"/>
              <a:t>On Interoperation of Labels Among Conventional DNS and Other Resolution </a:t>
            </a:r>
            <a:r>
              <a:rPr lang="en-US" sz="1600" dirty="0" smtClean="0"/>
              <a:t>Systems, </a:t>
            </a:r>
            <a:r>
              <a:rPr lang="en-US" sz="1600" dirty="0"/>
              <a:t>see  </a:t>
            </a:r>
            <a:r>
              <a:rPr lang="en-US" sz="1600" dirty="0">
                <a:hlinkClick r:id="rId5"/>
              </a:rPr>
              <a:t>https://datatracker.ietf.org/doc/draft-ietf-dnssd-mdns-dns-interop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</a:t>
            </a:r>
            <a:r>
              <a:rPr lang="en-US" sz="1600" dirty="0"/>
              <a:t>Privacy Extensions for DNS-SD, see </a:t>
            </a:r>
            <a:r>
              <a:rPr lang="en-US" sz="1600" dirty="0">
                <a:hlinkClick r:id="rId6"/>
              </a:rPr>
              <a:t>https://datatracker.ietf.org/doc/draft-ietf-dnssd-privacy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RFC 7561 published: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http://datatracker.ietf.org/doc/rfc7561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IP Multicast </a:t>
            </a:r>
            <a:r>
              <a:rPr lang="en-US" dirty="0" smtClean="0"/>
              <a:t>(PIM)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</a:t>
            </a:r>
            <a:r>
              <a:rPr lang="en-US" sz="1600" dirty="0"/>
              <a:t>Working </a:t>
            </a:r>
            <a:r>
              <a:rPr lang="en-US" sz="1600" dirty="0" smtClean="0"/>
              <a:t>Group charter includes: “Optimization </a:t>
            </a:r>
            <a:r>
              <a:rPr lang="en-US" sz="1600" dirty="0"/>
              <a:t>approaches for IGMP and MLD to adapt to link conditions in wireless and mobile networks and be more robust to packet loss</a:t>
            </a:r>
            <a:r>
              <a:rPr lang="en-US" sz="1600" dirty="0" smtClean="0"/>
              <a:t>.”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And a work item (April 2016) “submit </a:t>
            </a:r>
            <a:r>
              <a:rPr lang="en-US" sz="1600" dirty="0"/>
              <a:t>solutions for IGMP and MLD to adapt to wireless link </a:t>
            </a:r>
            <a:r>
              <a:rPr lang="en-US" sz="1600" dirty="0" smtClean="0"/>
              <a:t>conditions”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7761 published, Protocol Independent Multicast - Sparse Mode (PIM-SM): Protocol Specification (Revised), </a:t>
            </a:r>
            <a:r>
              <a:rPr lang="en-US" sz="1600" dirty="0" smtClean="0">
                <a:hlinkClick r:id="rId4"/>
              </a:rPr>
              <a:t>https://datatracker.ietf.org/doc/rfc7761/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 </a:t>
            </a:r>
            <a:r>
              <a:rPr lang="en-US" sz="1600" dirty="0"/>
              <a:t>YANG data model for Protocol-Independent Multicast (PIM), see </a:t>
            </a:r>
            <a:r>
              <a:rPr lang="en-US" sz="1600" dirty="0">
                <a:hlinkClick r:id="rId5"/>
              </a:rPr>
              <a:t>https://datatracker.ietf.org/doc/draft-ietf-pim-yang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and </a:t>
            </a:r>
            <a:r>
              <a:rPr lang="en-US" sz="1600" dirty="0"/>
              <a:t>A YANG data model for Internet Group Management Protocol (IGMP) and Multicast Listener Discovery (MLD), see </a:t>
            </a:r>
            <a:r>
              <a:rPr lang="en-US" sz="1600" dirty="0">
                <a:hlinkClick r:id="rId6"/>
              </a:rPr>
              <a:t>https://datatracker.ietf.org/doc/draft-ietf-pim-igmp-mld-yang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2236: </a:t>
            </a:r>
            <a:r>
              <a:rPr lang="fr-FR" sz="1600" dirty="0"/>
              <a:t>Internet Group Management Protocol, Version </a:t>
            </a:r>
            <a:r>
              <a:rPr lang="fr-FR" sz="1600" dirty="0" smtClean="0"/>
              <a:t>2</a:t>
            </a:r>
            <a:r>
              <a:rPr lang="en-US" sz="1600" dirty="0" smtClean="0"/>
              <a:t> (</a:t>
            </a:r>
            <a:r>
              <a:rPr lang="en-US" sz="1600" dirty="0"/>
              <a:t>IPv4), </a:t>
            </a:r>
            <a:r>
              <a:rPr lang="en-US" sz="1600" dirty="0">
                <a:hlinkClick r:id="rId7"/>
              </a:rPr>
              <a:t>https://</a:t>
            </a:r>
            <a:r>
              <a:rPr lang="en-US" sz="1600" dirty="0" smtClean="0">
                <a:hlinkClick r:id="rId7"/>
              </a:rPr>
              <a:t>tools.ietf.org/html/rfc2236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2710: Multicast </a:t>
            </a:r>
            <a:r>
              <a:rPr lang="en-US" sz="1600" dirty="0"/>
              <a:t>Listener Discovery (MLD) </a:t>
            </a:r>
            <a:r>
              <a:rPr lang="en-US" sz="1600" dirty="0" smtClean="0"/>
              <a:t>for IPv6, </a:t>
            </a:r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www.ietf.org/rfc/rfc2710.txt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May 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Addresses </a:t>
            </a:r>
            <a:r>
              <a:rPr lang="en-US" sz="1400" dirty="0"/>
              <a:t>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400" dirty="0" err="1" smtClean="0"/>
              <a:t>DetNet</a:t>
            </a:r>
            <a:r>
              <a:rPr lang="en-US" sz="1400" dirty="0" smtClean="0"/>
              <a:t> </a:t>
            </a:r>
            <a:r>
              <a:rPr lang="en-US" sz="1400" dirty="0"/>
              <a:t>Data Plane Protocol and Solution Alternatives, see </a:t>
            </a:r>
            <a:r>
              <a:rPr lang="en-US" sz="1400" dirty="0">
                <a:hlinkClick r:id="rId4"/>
              </a:rPr>
              <a:t>https://datatracker.ietf.org/doc/draft-ietf-detnet-dp-alt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/>
              <a:t>Deterministic </a:t>
            </a:r>
            <a:r>
              <a:rPr lang="en-US" sz="1400" dirty="0"/>
              <a:t>Networking Architecture, see </a:t>
            </a:r>
            <a:r>
              <a:rPr lang="en-US" sz="1400" dirty="0">
                <a:hlinkClick r:id="rId5"/>
              </a:rPr>
              <a:t>https://datatracker.ietf.org/doc/draft-ietf-detnet-architecture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Deterministic Networking Use Cases, see </a:t>
            </a:r>
            <a:r>
              <a:rPr lang="en-US" sz="1400" dirty="0" smtClean="0">
                <a:hlinkClick r:id="rId6"/>
              </a:rPr>
              <a:t>https://datatracker.ietf.org/doc/draft-ietf-detnet-use-cases/</a:t>
            </a:r>
            <a:r>
              <a:rPr lang="en-US" sz="1400" dirty="0" smtClean="0"/>
              <a:t> (note 5.1.1, reference to </a:t>
            </a:r>
            <a:r>
              <a:rPr lang="en-US" sz="1400" dirty="0" err="1" smtClean="0"/>
              <a:t>WiFi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Deterministic </a:t>
            </a:r>
            <a:r>
              <a:rPr lang="en-US" sz="1400" dirty="0"/>
              <a:t>Networking Problem Statement, see </a:t>
            </a:r>
            <a:r>
              <a:rPr lang="en-US" sz="1400" dirty="0">
                <a:hlinkClick r:id="rId7"/>
              </a:rPr>
              <a:t>https://datatracker.ietf.org/doc/draft-ietf-detnet-problem-statement/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smtClean="0"/>
              <a:t>Integrated </a:t>
            </a:r>
            <a:r>
              <a:rPr lang="en-US" sz="1400" dirty="0"/>
              <a:t>Mobile </a:t>
            </a:r>
            <a:r>
              <a:rPr lang="en-US" sz="1400" dirty="0" err="1"/>
              <a:t>Fronthaul</a:t>
            </a:r>
            <a:r>
              <a:rPr lang="en-US" sz="1400" dirty="0"/>
              <a:t> and Backhaul, see </a:t>
            </a:r>
            <a:r>
              <a:rPr lang="en-US" sz="1400" dirty="0">
                <a:hlinkClick r:id="rId8"/>
              </a:rPr>
              <a:t>https://datatracker.ietf.org/doc/draft-huang-detnet-xhaul/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[May 2017]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“Guidelines for </a:t>
            </a:r>
            <a:r>
              <a:rPr lang="en-US" sz="1400" dirty="0" err="1" smtClean="0"/>
              <a:t>DiffServ</a:t>
            </a:r>
            <a:r>
              <a:rPr lang="en-US" sz="1400" dirty="0" smtClean="0"/>
              <a:t> to IEEE 802.11 Mapping”: </a:t>
            </a:r>
            <a:r>
              <a:rPr lang="en-US" sz="1400" u="sng" dirty="0" smtClean="0">
                <a:hlinkClick r:id="rId5"/>
              </a:rPr>
              <a:t>https://tools.ietf.org/html/draft-ietf-tsvwg-ieee-802-11-01</a:t>
            </a:r>
            <a:r>
              <a:rPr lang="en-US" sz="1400" u="sng" dirty="0" smtClean="0"/>
              <a:t> . </a:t>
            </a:r>
            <a:r>
              <a:rPr lang="en-US" sz="1400" dirty="0" smtClean="0"/>
              <a:t>It is not intended to make any changes in priority mapping in 802.11 but does mention it extensively in Section 2. Also see </a:t>
            </a:r>
            <a:r>
              <a:rPr lang="en-US" sz="1400" u="sng" dirty="0" smtClean="0">
                <a:hlinkClick r:id="rId6"/>
              </a:rPr>
              <a:t>https://www.ietf.org/proceedings/96/slides/slides-96-tsvwg-2.pdf</a:t>
            </a:r>
            <a:r>
              <a:rPr lang="en-US" sz="1400" u="sng" dirty="0" smtClean="0"/>
              <a:t> .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Publication requested: </a:t>
            </a:r>
            <a:r>
              <a:rPr lang="en-US" sz="1400" dirty="0"/>
              <a:t>Controlled Delay Active Queue </a:t>
            </a:r>
            <a:r>
              <a:rPr lang="en-US" sz="1400" dirty="0" smtClean="0"/>
              <a:t>Management</a:t>
            </a:r>
            <a:r>
              <a:rPr lang="en-US" sz="1400" dirty="0"/>
              <a:t>, see </a:t>
            </a:r>
            <a:r>
              <a:rPr lang="en-US" sz="1400" dirty="0">
                <a:hlinkClick r:id="rId7"/>
              </a:rPr>
              <a:t>https://datatracker.ietf.org/doc/draft-ietf-aqm-codel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Published as RFC 8087: The Benefits and Pitfalls of using Explicit Congestion Notification (ECN), </a:t>
            </a:r>
            <a:r>
              <a:rPr lang="en-US" sz="1400" dirty="0">
                <a:hlinkClick r:id="rId8"/>
              </a:rPr>
              <a:t>https://datatracker.ietf.org/doc/rfc8087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Published as RFC 7928: AQM Characterization Guidelines, see </a:t>
            </a:r>
            <a:r>
              <a:rPr lang="en-US" sz="1400" dirty="0">
                <a:hlinkClick r:id="rId9"/>
              </a:rPr>
              <a:t>https://datatracker.ietf.org/doc/rfc7928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400" dirty="0" smtClean="0"/>
              <a:t>RFC 7567 </a:t>
            </a:r>
            <a:r>
              <a:rPr lang="fr-FR" sz="1400" dirty="0" err="1" smtClean="0"/>
              <a:t>published</a:t>
            </a:r>
            <a:r>
              <a:rPr lang="fr-FR" sz="1400" dirty="0" smtClean="0"/>
              <a:t>: IETF </a:t>
            </a:r>
            <a:r>
              <a:rPr lang="fr-FR" sz="1400" dirty="0" err="1" smtClean="0"/>
              <a:t>Recommendations</a:t>
            </a:r>
            <a:r>
              <a:rPr lang="fr-FR" sz="1400" dirty="0" smtClean="0"/>
              <a:t> </a:t>
            </a:r>
            <a:r>
              <a:rPr lang="fr-FR" sz="1400" dirty="0" err="1" smtClean="0"/>
              <a:t>Regarding</a:t>
            </a:r>
            <a:r>
              <a:rPr lang="fr-FR" sz="1400" dirty="0" smtClean="0"/>
              <a:t> Active Queue 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10"/>
              </a:rPr>
              <a:t>https://tools.ietf.org/html/rfc7567</a:t>
            </a: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1534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July </a:t>
            </a:r>
            <a:r>
              <a:rPr lang="en-US" dirty="0"/>
              <a:t>16-21, </a:t>
            </a:r>
            <a:r>
              <a:rPr lang="en-US" dirty="0" smtClean="0"/>
              <a:t>2017 – Prague </a:t>
            </a:r>
          </a:p>
          <a:p>
            <a:pPr lvl="1"/>
            <a:r>
              <a:rPr lang="en-US" dirty="0" smtClean="0"/>
              <a:t>November 12-17, 2017</a:t>
            </a:r>
            <a:r>
              <a:rPr lang="en-US" dirty="0"/>
              <a:t> – </a:t>
            </a:r>
            <a:r>
              <a:rPr lang="en-US" dirty="0" smtClean="0"/>
              <a:t>Singapore </a:t>
            </a:r>
          </a:p>
          <a:p>
            <a:pPr lvl="1"/>
            <a:r>
              <a:rPr lang="en-US" dirty="0" smtClean="0"/>
              <a:t>March 18-23, 2018 – London</a:t>
            </a:r>
          </a:p>
          <a:p>
            <a:pPr lvl="1"/>
            <a:r>
              <a:rPr lang="en-US" dirty="0" smtClean="0"/>
              <a:t>July 22-27, </a:t>
            </a:r>
            <a:r>
              <a:rPr lang="en-US" dirty="0"/>
              <a:t>2018 –  </a:t>
            </a:r>
            <a:r>
              <a:rPr lang="en-US" dirty="0" smtClean="0"/>
              <a:t>San Francisco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Tutorial request: present 802.11/.15 updates in Nov </a:t>
            </a:r>
            <a:r>
              <a:rPr lang="en-US" sz="1600" dirty="0"/>
              <a:t>2016, see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mentor.ieee.org/802.11/dcn/16/11-16-0500-01-0000-ietf-95-wireless-tutorial-802-11-overview.pptx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Face to Face meeting held March 31, 2017; IPWAVE added to coordination list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meeting: 15 July 2017, Prague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5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6"/>
              </a:rPr>
              <a:t>http://</a:t>
            </a:r>
            <a:r>
              <a:rPr lang="en-US" sz="1600" u="sng" dirty="0" smtClean="0">
                <a:hlinkClick r:id="rId6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</a:t>
            </a:r>
            <a:r>
              <a:rPr lang="en-US" sz="1600" dirty="0" smtClean="0"/>
              <a:t>chair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meeting during July 2017 plenary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YANG </a:t>
            </a:r>
            <a:r>
              <a:rPr lang="en-US" dirty="0"/>
              <a:t>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www.ietf.org/blog/2017/04/yang-catalog-latest-development-ietf-98-hackathon/Insights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>
                <a:hlinkClick r:id="rId4"/>
              </a:rPr>
              <a:t>https://yangcatalog.org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tools.ietf.org/html/draft-perkins-intarea-multicast-ieee802-02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New: See</a:t>
            </a:r>
            <a:r>
              <a:rPr lang="en-US" sz="2000" b="1" dirty="0" smtClean="0"/>
              <a:t> </a:t>
            </a:r>
            <a:r>
              <a:rPr lang="en-GB" sz="2000" dirty="0">
                <a:hlinkClick r:id="rId6"/>
              </a:rPr>
              <a:t>https://www.ietf.org/proceedings/98/slides/slides-98-intarea-80211-multicast-testbed-and-results-00.pdf</a:t>
            </a:r>
            <a:r>
              <a:rPr lang="en-GB" sz="2000" dirty="0"/>
              <a:t> </a:t>
            </a:r>
            <a:r>
              <a:rPr lang="en-GB" sz="2000" dirty="0" smtClean="0"/>
              <a:t>; </a:t>
            </a:r>
            <a:r>
              <a:rPr lang="en-GB" sz="2000" dirty="0" err="1" smtClean="0"/>
              <a:t>TGmd</a:t>
            </a:r>
            <a:r>
              <a:rPr lang="en-GB" sz="2000" dirty="0" smtClean="0"/>
              <a:t> teleconference planned with the authors</a:t>
            </a:r>
            <a:endParaRPr lang="en-GB" sz="2000" dirty="0"/>
          </a:p>
          <a:p>
            <a:pPr lvl="1">
              <a:lnSpc>
                <a:spcPct val="80000"/>
              </a:lnSpc>
            </a:pPr>
            <a:endParaRPr lang="en-US" sz="1600" b="1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799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IETF March 27-31, 2017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76155"/>
              </p:ext>
            </p:extLst>
          </p:nvPr>
        </p:nvGraphicFramePr>
        <p:xfrm>
          <a:off x="1066800" y="2875632"/>
          <a:ext cx="6977557" cy="2807838"/>
        </p:xfrm>
        <a:graphic>
          <a:graphicData uri="http://schemas.openxmlformats.org/drawingml/2006/table">
            <a:tbl>
              <a:tblPr/>
              <a:tblGrid>
                <a:gridCol w="1524000"/>
                <a:gridCol w="5453557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rId4"/>
                        </a:rPr>
                        <a:t>wugh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WGs Using GitHub (</a:t>
                      </a:r>
                      <a:r>
                        <a:rPr lang="en-US" b="0" dirty="0" err="1" smtClean="0"/>
                        <a:t>wugh</a:t>
                      </a:r>
                      <a:r>
                        <a:rPr lang="en-US" b="0" dirty="0" smtClean="0"/>
                        <a:t>) </a:t>
                      </a:r>
                      <a:endParaRPr lang="en-US" b="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hlinkClick r:id="rId5"/>
                        </a:rPr>
                        <a:t>iasa20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IETF Administrative Support Activity 2.0 (IASA 2.0) Virtual Workshops;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IASA 2.0 process seeks to address which administrative arrangements will best support the IETF going forward.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rId6"/>
                        </a:rPr>
                        <a:t>casm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Coordinated Address Space Management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rId7"/>
                        </a:rPr>
                        <a:t>teep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Protocol for Dynamic Trusted Execution Environment Enablement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Recently approved IETF Charters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Approved: IPv6 </a:t>
            </a:r>
            <a:r>
              <a:rPr lang="en-US" sz="2000" dirty="0"/>
              <a:t>over Low Power Wide-Area Networks (</a:t>
            </a:r>
            <a:r>
              <a:rPr lang="en-US" sz="2000" dirty="0" err="1"/>
              <a:t>lpwan</a:t>
            </a:r>
            <a:r>
              <a:rPr lang="en-US" sz="2000" dirty="0" smtClean="0"/>
              <a:t>),  see </a:t>
            </a:r>
            <a:r>
              <a:rPr lang="en-US" sz="2000" u="sng" dirty="0">
                <a:hlinkClick r:id="rId3"/>
              </a:rPr>
              <a:t>https://datatracker.ietf.org/doc/charter-ietf-lpwan/</a:t>
            </a:r>
            <a:r>
              <a:rPr lang="en-US" sz="2000" dirty="0"/>
              <a:t> </a:t>
            </a:r>
            <a:r>
              <a:rPr lang="en-US" sz="2000" dirty="0" smtClean="0"/>
              <a:t>and also </a:t>
            </a: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tools.ietf.org/html/draft-farrell-lpwan-overview-04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u="sng" dirty="0" smtClean="0"/>
          </a:p>
          <a:p>
            <a:r>
              <a:rPr lang="en-US" sz="2000" dirty="0" smtClean="0"/>
              <a:t>Approved: IP </a:t>
            </a:r>
            <a:r>
              <a:rPr lang="en-US" sz="2000" dirty="0"/>
              <a:t>Wireless Access in Vehicular Environments (</a:t>
            </a:r>
            <a:r>
              <a:rPr lang="en-US" sz="2000" dirty="0" err="1"/>
              <a:t>ipwave</a:t>
            </a:r>
            <a:r>
              <a:rPr lang="en-US" sz="2000" dirty="0" smtClean="0"/>
              <a:t>), </a:t>
            </a:r>
            <a:r>
              <a:rPr lang="en-US" sz="2000" dirty="0"/>
              <a:t>see </a:t>
            </a:r>
            <a:r>
              <a:rPr lang="en-US" sz="2000" dirty="0">
                <a:hlinkClick r:id="rId5"/>
              </a:rPr>
              <a:t>https://datatracker.ietf.org/doc/charter-ietf-ipwave</a:t>
            </a:r>
            <a:r>
              <a:rPr lang="en-US" sz="2000" dirty="0" smtClean="0">
                <a:hlinkClick r:id="rId5"/>
              </a:rPr>
              <a:t>/</a:t>
            </a:r>
            <a:r>
              <a:rPr lang="en-US" sz="2000" dirty="0" smtClean="0"/>
              <a:t> and also </a:t>
            </a:r>
            <a:r>
              <a:rPr lang="en-US" sz="2000" dirty="0">
                <a:hlinkClick r:id="rId6"/>
              </a:rPr>
              <a:t>https://datatracker.ietf.org/wg/its/documents/</a:t>
            </a:r>
            <a:r>
              <a:rPr lang="en-US" sz="2000" dirty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22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IRTF Drafts of interest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Recall PKEX removed from 11ai, modified protocol review and discussion in IRTF: Password-authenticated </a:t>
            </a:r>
            <a:r>
              <a:rPr lang="en-US" sz="2000" dirty="0"/>
              <a:t>protocol to allow two devices to exchange "raw" (uncertified) public keys and establish trust that the keys belong to their respective identities </a:t>
            </a:r>
            <a:r>
              <a:rPr lang="en-US" sz="2000" dirty="0" smtClean="0"/>
              <a:t>(PKEX) see </a:t>
            </a:r>
            <a:r>
              <a:rPr lang="en-US" sz="2000" u="sng" dirty="0">
                <a:hlinkClick r:id="rId3"/>
              </a:rPr>
              <a:t>https://</a:t>
            </a:r>
            <a:r>
              <a:rPr lang="en-US" sz="2000" u="sng" dirty="0" smtClean="0">
                <a:hlinkClick r:id="rId3"/>
              </a:rPr>
              <a:t>www.ietf.org/id/draft-harkins-pkex-03.txt</a:t>
            </a:r>
            <a:r>
              <a:rPr lang="en-US" sz="2000" u="sng" dirty="0" smtClean="0"/>
              <a:t> .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u="sng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932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92808</TotalTime>
  <Words>2478</Words>
  <Application>Microsoft Office PowerPoint</Application>
  <PresentationFormat>On-screen Show (4:3)</PresentationFormat>
  <Paragraphs>460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YANG Model Catalog</vt:lpstr>
      <vt:lpstr>Multicast Topics</vt:lpstr>
      <vt:lpstr>IETF BOFs IETF March 27-31, 2017</vt:lpstr>
      <vt:lpstr>Recently approved IETF Charters </vt:lpstr>
      <vt:lpstr>IRTF Drafts of interest</vt:lpstr>
      <vt:lpstr>BABEL</vt:lpstr>
      <vt:lpstr>Of Interest to Smart Grid</vt:lpstr>
      <vt:lpstr>CAPPORT WG</vt:lpstr>
      <vt:lpstr>RADEXT WG</vt:lpstr>
      <vt:lpstr>Home Networking (homenet) WG</vt:lpstr>
      <vt:lpstr>Operations Area Working Group</vt:lpstr>
      <vt:lpstr>Transport Layer Security (TLS)</vt:lpstr>
      <vt:lpstr>Extensions for Scalable DNS Service Discovery (dnssd)</vt:lpstr>
      <vt:lpstr>Of Interest: Network-Based Mobility Extensions (NETEXT)</vt:lpstr>
      <vt:lpstr>Protocols for IP Multicast (PIM)</vt:lpstr>
      <vt:lpstr>Deterministic Networking (DETNET)</vt:lpstr>
      <vt:lpstr>Active Queue Management (AQM)</vt:lpstr>
    </vt:vector>
  </TitlesOfParts>
  <Company>Aruba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Stanley, Dorothy</cp:lastModifiedBy>
  <cp:revision>658</cp:revision>
  <cp:lastPrinted>1998-02-10T13:28:06Z</cp:lastPrinted>
  <dcterms:created xsi:type="dcterms:W3CDTF">2005-01-04T21:26:55Z</dcterms:created>
  <dcterms:modified xsi:type="dcterms:W3CDTF">2017-05-10T00:16:58Z</dcterms:modified>
</cp:coreProperties>
</file>