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73" r:id="rId83"/>
    <p:sldId id="374" r:id="rId84"/>
    <p:sldId id="375" r:id="rId85"/>
    <p:sldId id="376" r:id="rId86"/>
    <p:sldId id="377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849" autoAdjust="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892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Robert Stacey, Intel</a:t>
            </a:r>
            <a:endParaRPr lang="en-US"/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17E4734-E93D-4119-AD53-64F2B1E3B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155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0088"/>
            <a:ext cx="4627562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5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0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802.11-17/0563r1</a:t>
            </a:r>
            <a:endParaRPr lang="en-GB" altLang="en-US" sz="1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19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802.11-17/0563r1</a:t>
            </a:r>
            <a:endParaRPr lang="en-GB" alt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0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802.11-17/0563r1</a:t>
            </a:r>
            <a:endParaRPr lang="en-GB" altLang="en-US" sz="1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76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802.11-17/0563r1</a:t>
            </a:r>
            <a:endParaRPr lang="en-US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44974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802.11-17/0563r1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986512" y="8985250"/>
            <a:ext cx="1295226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Peter Yee, AKAYLA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56299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May 2017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EC899-E8EF-4388-8D00-29F049B3F004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7922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May 2017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985A7-CD46-43FB-959E-263D01CC9381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0958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18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22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3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May 2017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2DBA12B-7CE2-47B2-8A3A-C8330940ACFD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287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8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4956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471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7723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8437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smtClean="0"/>
              <a:t>doc.: IEEE 802.11-17/0563r1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50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smtClean="0"/>
              <a:t>doc.: IEEE 802.11-17/0563r1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4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smtClean="0"/>
              <a:t>doc.: IEEE 802.11-17/0563r1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5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smtClean="0"/>
              <a:t>doc.: IEEE 802.11-17/0563r1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53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3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802.11-17/0563r1</a:t>
            </a:r>
            <a:endParaRPr lang="en-GB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2017</a:t>
            </a:r>
            <a:endParaRPr lang="en-GB" sz="140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802.11-17/0563r1</a:t>
            </a:r>
            <a:endParaRPr lang="en-GB" sz="1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2017</a:t>
            </a:r>
            <a:endParaRPr lang="en-GB" sz="14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81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802.11-17/0563r1</a:t>
            </a:r>
            <a:endParaRPr lang="en-GB" sz="1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2017</a:t>
            </a:r>
            <a:endParaRPr lang="en-GB" sz="140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0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42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7633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74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79453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802.11-17/0563r1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8815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802.11-17/0563r1</a:t>
            </a:r>
            <a:endParaRPr lang="en-US" altLang="en-US" sz="1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BE30DC6-C3A6-4303-8A77-25AB11D09744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2611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4FDE1F7B-2E0D-4B62-81FC-70BFE241E80D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7313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D816689-AD6F-40AF-A40E-1097B89A0BA7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20742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5FE982B-7F0F-4F8F-AD47-7D14B8902F53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084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09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EF1A8C44-B286-4EA2-894F-4C0BE60C6B2C}" type="slidenum">
              <a:rPr lang="en-US" altLang="en-US" smtClean="0"/>
              <a:pPr>
                <a:spcBef>
                  <a:spcPct val="0"/>
                </a:spcBef>
              </a:pPr>
              <a:t>66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96750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54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EDC167B3-C336-4131-8CB9-2F32F98B2CEE}" type="slidenum">
              <a:rPr lang="en-US" altLang="en-US" smtClean="0"/>
              <a:pPr>
                <a:spcBef>
                  <a:spcPct val="0"/>
                </a:spcBef>
              </a:pPr>
              <a:t>73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25383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538E436B-6473-4332-825B-370C06E17939}" type="slidenum">
              <a:rPr lang="en-US" altLang="en-US" smtClean="0"/>
              <a:pPr>
                <a:spcBef>
                  <a:spcPct val="0"/>
                </a:spcBef>
              </a:pPr>
              <a:t>74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41992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802.11-17/0563r1</a:t>
            </a:r>
            <a:endParaRPr lang="en-US" altLang="en-US" sz="1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C9ED78DA-EA93-401E-8A9B-19FCADE07377}" type="slidenum">
              <a:rPr lang="en-US" altLang="en-US" smtClean="0"/>
              <a:pPr>
                <a:spcBef>
                  <a:spcPct val="0"/>
                </a:spcBef>
              </a:pPr>
              <a:t>78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6254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802.11-17/0563r1</a:t>
            </a:r>
            <a:endParaRPr 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9564029-240A-44ED-A844-6C9B3C93CC04}" type="slidenum">
              <a:rPr lang="en-US" altLang="en-US" smtClean="0"/>
              <a:pPr>
                <a:spcBef>
                  <a:spcPct val="0"/>
                </a:spcBef>
              </a:pPr>
              <a:t>79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69866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802.11-17/0563r1</a:t>
            </a:r>
            <a:endParaRPr 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4208DB3-033A-47B9-A0AD-E452C646D649}" type="slidenum">
              <a:rPr lang="en-US" altLang="en-US" smtClean="0"/>
              <a:pPr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20586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802.11-17/0563r1</a:t>
            </a:r>
            <a:endParaRPr 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2D327206-CEB0-4C4A-94C3-7A4CDBB3ED72}" type="slidenum">
              <a:rPr lang="en-US" altLang="en-US" smtClean="0"/>
              <a:pPr>
                <a:spcBef>
                  <a:spcPct val="0"/>
                </a:spcBef>
              </a:pPr>
              <a:t>81</a:t>
            </a:fld>
            <a:endParaRPr lang="en-US" altLang="en-US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86556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82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91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/>
              <a:t>Nov 2015</a:t>
            </a:r>
            <a:endParaRPr lang="en-GB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dirty="0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/>
              <a:t>Page </a:t>
            </a:r>
            <a:fld id="{7F3AA8F3-0F4A-45BA-A64F-0DDB9B568E98}" type="slidenum">
              <a:rPr lang="en-GB" smtClean="0"/>
              <a:pPr/>
              <a:t>87</a:t>
            </a:fld>
            <a:endParaRPr lang="en-GB" dirty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5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575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68488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81992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10638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30540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6617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4432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21494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24824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85368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140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179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36652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82622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721854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83945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540882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55785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34049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5522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51907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447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May 2017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Robert Stacey, Intel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261577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3706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Robert Stacey, Intel</a:t>
            </a:r>
            <a:endParaRPr lang="en-US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802.11-17/0563r1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cordeiro@intel.com" TargetMode="External"/><Relationship Id="rId13" Type="http://schemas.openxmlformats.org/officeDocument/2006/relationships/hyperlink" Target="mailto:henry@LOGOUT.COM" TargetMode="External"/><Relationship Id="rId18" Type="http://schemas.openxmlformats.org/officeDocument/2006/relationships/hyperlink" Target="mailto:aasterja@qti.qualcomm.com" TargetMode="External"/><Relationship Id="rId3" Type="http://schemas.openxmlformats.org/officeDocument/2006/relationships/hyperlink" Target="mailto:jiamin.chen@mail01.huawei.com" TargetMode="External"/><Relationship Id="rId7" Type="http://schemas.openxmlformats.org/officeDocument/2006/relationships/hyperlink" Target="mailto:robert.stacey@intel.com" TargetMode="External"/><Relationship Id="rId12" Type="http://schemas.openxmlformats.org/officeDocument/2006/relationships/hyperlink" Target="mailto:alex.ashley@hotmail.co.uk" TargetMode="External"/><Relationship Id="rId17" Type="http://schemas.openxmlformats.org/officeDocument/2006/relationships/hyperlink" Target="mailto:yongho.seok@gmail.com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Ping.FANG@huawei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edward.ks.au@huawei.com" TargetMode="External"/><Relationship Id="rId5" Type="http://schemas.openxmlformats.org/officeDocument/2006/relationships/hyperlink" Target="mailto:d3e3e3@gmail.com" TargetMode="External"/><Relationship Id="rId15" Type="http://schemas.openxmlformats.org/officeDocument/2006/relationships/hyperlink" Target="mailto:adrian.p.stephens@ieee.org" TargetMode="External"/><Relationship Id="rId10" Type="http://schemas.openxmlformats.org/officeDocument/2006/relationships/hyperlink" Target="mailto:emily.h.qi@intel.com" TargetMode="External"/><Relationship Id="rId19" Type="http://schemas.openxmlformats.org/officeDocument/2006/relationships/hyperlink" Target="mailto:ddrgal@gmail.com" TargetMode="External"/><Relationship Id="rId4" Type="http://schemas.openxmlformats.org/officeDocument/2006/relationships/hyperlink" Target="mailto:shiwenhe@seu.edu.cn" TargetMode="External"/><Relationship Id="rId9" Type="http://schemas.openxmlformats.org/officeDocument/2006/relationships/hyperlink" Target="mailto:chaochun.wang@mediatek.com" TargetMode="External"/><Relationship Id="rId14" Type="http://schemas.openxmlformats.org/officeDocument/2006/relationships/hyperlink" Target="mailto:petere@ieee.org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donnelly-capport-detection/" TargetMode="External"/><Relationship Id="rId4" Type="http://schemas.openxmlformats.org/officeDocument/2006/relationships/hyperlink" Target="https://datatracker.ietf.org/doc/draft-larose-capport-architecture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harkins-salted-eap-pwd/" TargetMode="External"/><Relationship Id="rId4" Type="http://schemas.openxmlformats.org/officeDocument/2006/relationships/hyperlink" Target="https://datatracker.ietf.org/doc/draft-garcia-radext-radius-lorawan/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s://datatracker.ietf.org/doc/draft-barth-homenet-wifi-roaming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homenet-dot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ietf-opsawg-capwap-alt-tunnel/" TargetMode="External"/><Relationship Id="rId13" Type="http://schemas.openxmlformats.org/officeDocument/2006/relationships/hyperlink" Target="https://datatracker.ietf.org/doc/rfc7548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12" Type="http://schemas.openxmlformats.org/officeDocument/2006/relationships/hyperlink" Target="https://tools.ietf.org/html/rfc6632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datatracker.ietf.org/doc/draft-pularikkal-opsawg-wifi-calling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s://datatracker.ietf.org/doc/draft-li-opsawg-carrier-ip-service-model-req-arch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s://datatracker.ietf.org/doc/draft-ietf-opsawg-tacacs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rfc4492bis/" TargetMode="External"/><Relationship Id="rId5" Type="http://schemas.openxmlformats.org/officeDocument/2006/relationships/hyperlink" Target="https://datatracker.ietf.org/doc/draft-ietf-tls-tls13-vectors/" TargetMode="External"/><Relationship Id="rId4" Type="http://schemas.openxmlformats.org/officeDocument/2006/relationships/hyperlink" Target="https://datatracker.ietf.org/doc/draft-ietf-tls-tls13/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nssd-privacy/" TargetMode="External"/><Relationship Id="rId5" Type="http://schemas.openxmlformats.org/officeDocument/2006/relationships/hyperlink" Target="https://datatracker.ietf.org/doc/draft-ietf-dnssd-mdns-dns-interop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tf.org/rfc/rfc2710.txt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tools.ietf.org/html/rfc2236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igmp-mld-yang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huang-detnet-xhaul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problem-statement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use-cases/" TargetMode="External"/><Relationship Id="rId5" Type="http://schemas.openxmlformats.org/officeDocument/2006/relationships/hyperlink" Target="https://datatracker.ietf.org/doc/draft-ietf-detnet-architecture/" TargetMode="External"/><Relationship Id="rId4" Type="http://schemas.openxmlformats.org/officeDocument/2006/relationships/hyperlink" Target="https://datatracker.ietf.org/doc/draft-ietf-detnet-dp-alt/" TargetMode="Externa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rfc8087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s://datatracker.ietf.org/doc/draft-ietf-aqm-codel/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proceedings/96/slides/slides-96-tsvwg-2.pdf" TargetMode="External"/><Relationship Id="rId5" Type="http://schemas.openxmlformats.org/officeDocument/2006/relationships/hyperlink" Target="https://tools.ietf.org/html/draft-ietf-tsvwg-ieee-802-11-01" TargetMode="External"/><Relationship Id="rId10" Type="http://schemas.openxmlformats.org/officeDocument/2006/relationships/hyperlink" Target="https://tools.ietf.org/html/rfc7567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s://datatracker.ietf.org/doc/rfc792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74-01-AANI-draft-ls-from-802-11-to-3gpp-sa-requesting-status-and-information-on-wlan-integration-in-3gpp-nextgen-system.docx" TargetMode="External"/><Relationship Id="rId2" Type="http://schemas.openxmlformats.org/officeDocument/2006/relationships/hyperlink" Target="https://mentor.ieee.org/802.11/dcn/17/11-17-0378-01-AANI-reply-ls-to-reply-ls-from-3gpp-ran2-on-estimated-throughput-11-17-315r0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7/11-17-0550-02-AANI-aani-sc-agenda-may-2017.ppt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556-03-0arc-arc-sc-agenda-may-2017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475-05-0arc-mib-pattern-analysis.xls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355-04-0arc-mib-truthvalue-usage-patterns.doc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554-03-0wng-agenda-for-wng-2017-05.p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7/11-17-0800-00-0wng-wireless-next-generation-wng-standing-committee-meeting-minutes-for-may-2017-daejeon-meeting.docx" TargetMode="External"/><Relationship Id="rId5" Type="http://schemas.openxmlformats.org/officeDocument/2006/relationships/hyperlink" Target="https://mentor.ieee.org/802.11/dcn/17/11-17-0767-00-0wng-concurrent-multi-band-transmission-in-wlan.pptx" TargetMode="External"/><Relationship Id="rId4" Type="http://schemas.openxmlformats.org/officeDocument/2006/relationships/hyperlink" Target="https://mentor.ieee.org/802.11/dcn/17/11-17-0784-00-0wng-wi-fi-enhancement-for-full-coverage-at-smart-home-part-i-coverage-investigation.ppt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815-00-0000-minutes-of-the-pded-tuesday-evening-meeting.docx" TargetMode="External"/><Relationship Id="rId2" Type="http://schemas.openxmlformats.org/officeDocument/2006/relationships/hyperlink" Target="https://mentor.ieee.org/802.11/dcn/17/11-17-0638-05-0000-pded-ad-hoc-agenda-daejeon-in-may-2017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7/11-17-0834-00-0000-minutes-of-the-thursday-pded-ad-hoc-group-meeting.docx" TargetMode="External"/><Relationship Id="rId4" Type="http://schemas.openxmlformats.org/officeDocument/2006/relationships/hyperlink" Target="https://mentor.ieee.org/802.11/dcn/17/11-17-0823-00-0000-minutes-of-the-pded-wednesday-afternoon-meeting.doc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0634-04-0000-proposed-ls-to-etsi-bran-wrt-802-11-exception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0634-04-0000-proposed-ls-to-etsi-bran-wrt-802-11-exception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3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proceedings/98/slides/slides-98-intarea-80211-multicast-testbed-and-results-00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7/11-17-0559-04-000m-may-2017-tgmd-agenda.pptx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004-03-0000-revision-par-proposal-tgmd.do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ndards.ieee.org/about/sba/index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4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5.doc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6.doc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199-06-00ax-tgax-march-2017-meeting-agenda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7.doc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8.doc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9.doc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0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2.doc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1.doc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7/24-17-0012-01-0000-may-2017-meeting-presentation.pptx" TargetMode="External"/><Relationship Id="rId2" Type="http://schemas.openxmlformats.org/officeDocument/2006/relationships/hyperlink" Target="https://mentor.ieee.org/802.24/dcn/17/24-17-0011-00-0000-may-2017-agenda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4/dcn/17/24-17-0006-02-sgtg-tsn-utility-applications-white-paper.docx" TargetMode="External"/><Relationship Id="rId5" Type="http://schemas.openxmlformats.org/officeDocument/2006/relationships/hyperlink" Target="https://mentor.ieee.org/802.24/dcn/17/24-17-0004-06-sgtg-wireless-characteristics-matrix-update-2017.xlsx" TargetMode="External"/><Relationship Id="rId4" Type="http://schemas.openxmlformats.org/officeDocument/2006/relationships/hyperlink" Target="https://mentor.ieee.org/802.24/dcn/17/24-17-0013-00-0000-may-2017-meeting-mins.docx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2.doc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.11/dcn/16/11-16-0500-01-0000-ietf-95-wireless-tutorial-802-11-overview.pptx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2017/04/yang-catalog-latest-development-ietf-98-hackathon/Insights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gcatalog.org/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proceedings/98/slides/slides-98-intarea-80211-multicast-testbed-and-results-00.pdf" TargetMode="External"/><Relationship Id="rId5" Type="http://schemas.openxmlformats.org/officeDocument/2006/relationships/hyperlink" Target="https://tools.ietf.org/html/draft-perkins-intarea-multicast-ieee802-02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7" Type="http://schemas.openxmlformats.org/officeDocument/2006/relationships/hyperlink" Target="https://datatracker.ietf.org/wg/teep/about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casm/about/" TargetMode="External"/><Relationship Id="rId5" Type="http://schemas.openxmlformats.org/officeDocument/2006/relationships/hyperlink" Target="https://datatracker.ietf.org/wg/iasa20/about/" TargetMode="External"/><Relationship Id="rId4" Type="http://schemas.openxmlformats.org/officeDocument/2006/relationships/hyperlink" Target="https://datatracker.ietf.org/wg/wugh/about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charter-ietf-lpwan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its/documents/" TargetMode="External"/><Relationship Id="rId5" Type="http://schemas.openxmlformats.org/officeDocument/2006/relationships/hyperlink" Target="https://datatracker.ietf.org/doc/charter-ietf-ipwave/" TargetMode="External"/><Relationship Id="rId4" Type="http://schemas.openxmlformats.org/officeDocument/2006/relationships/hyperlink" Target="https://tools.ietf.org/html/draft-farrell-lpwan-overview-04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id/draft-harkins-pkex-03.txt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wg/babel/charters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ietf-babel-applicability-01" TargetMode="External"/><Relationship Id="rId5" Type="http://schemas.openxmlformats.org/officeDocument/2006/relationships/hyperlink" Target="https://tools.ietf.org/html/rfc7557" TargetMode="External"/><Relationship Id="rId4" Type="http://schemas.openxmlformats.org/officeDocument/2006/relationships/hyperlink" Target="https://tools.ietf.org/html/rfc6126" TargetMode="Externa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May 2017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2017-05-12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181600"/>
          </a:xfrm>
          <a:noFill/>
        </p:spPr>
        <p:txBody>
          <a:bodyPr/>
          <a:lstStyle/>
          <a:p>
            <a:r>
              <a:rPr lang="en-US" sz="1600" dirty="0" err="1"/>
              <a:t>TGaj</a:t>
            </a:r>
            <a:r>
              <a:rPr lang="en-US" sz="1600" dirty="0"/>
              <a:t> – </a:t>
            </a:r>
            <a:r>
              <a:rPr lang="en-US" sz="1600" dirty="0" err="1"/>
              <a:t>Jiamin</a:t>
            </a:r>
            <a:r>
              <a:rPr lang="en-US" sz="1600" dirty="0"/>
              <a:t> CHEN – </a:t>
            </a:r>
            <a:r>
              <a:rPr lang="en-US" sz="1600" b="0" dirty="0">
                <a:hlinkClick r:id="rId3"/>
              </a:rPr>
              <a:t>jiamin.chen@mail01.huawei.com</a:t>
            </a:r>
            <a:r>
              <a:rPr lang="en-US" sz="1600" b="0" dirty="0"/>
              <a:t> , </a:t>
            </a:r>
            <a:r>
              <a:rPr lang="en-US" sz="1600" dirty="0" err="1"/>
              <a:t>Shiwen</a:t>
            </a:r>
            <a:r>
              <a:rPr lang="en-US" sz="1600" dirty="0"/>
              <a:t> He – </a:t>
            </a:r>
            <a:r>
              <a:rPr lang="en-US" sz="1600" b="0" u="sng" dirty="0">
                <a:hlinkClick r:id="rId4"/>
              </a:rPr>
              <a:t>shiwenhe@seu.edu.cn</a:t>
            </a:r>
            <a:endParaRPr lang="en-US" sz="1600" b="0" dirty="0"/>
          </a:p>
          <a:p>
            <a:r>
              <a:rPr lang="en-US" sz="1600" dirty="0" err="1"/>
              <a:t>TGak</a:t>
            </a:r>
            <a:r>
              <a:rPr lang="en-US" sz="1600" dirty="0"/>
              <a:t> – Donald Eastlake – </a:t>
            </a:r>
            <a:r>
              <a:rPr lang="en-US" sz="1600" b="0" dirty="0">
                <a:hlinkClick r:id="rId5"/>
              </a:rPr>
              <a:t>d3e3e3@gmail.com</a:t>
            </a:r>
            <a:endParaRPr lang="en-US" sz="1600" b="0" dirty="0"/>
          </a:p>
          <a:p>
            <a:r>
              <a:rPr lang="en-US" sz="1600" dirty="0" err="1"/>
              <a:t>TGaq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6"/>
              </a:rPr>
              <a:t>LRA@tiac.net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9"/>
              </a:rPr>
              <a:t>chaochun.wang@mediatek.com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REVmd</a:t>
            </a:r>
            <a:r>
              <a:rPr lang="en-US" sz="1600" dirty="0" smtClean="0"/>
              <a:t> – Emily </a:t>
            </a:r>
            <a:r>
              <a:rPr lang="en-US" sz="1600" dirty="0"/>
              <a:t>Qi – </a:t>
            </a:r>
            <a:r>
              <a:rPr lang="en-US" sz="1600" b="0" dirty="0" smtClean="0">
                <a:hlinkClick r:id="rId10"/>
              </a:rPr>
              <a:t>emily.h.qi@intel.com</a:t>
            </a:r>
            <a:r>
              <a:rPr lang="en-US" sz="1600" dirty="0" smtClean="0"/>
              <a:t>, </a:t>
            </a:r>
            <a:r>
              <a:rPr lang="en-US" sz="1600" dirty="0"/>
              <a:t>Edward Au – </a:t>
            </a:r>
            <a:r>
              <a:rPr lang="en-US" sz="1600" b="0" u="sng" dirty="0" smtClean="0">
                <a:hlinkClick r:id="rId11"/>
              </a:rPr>
              <a:t>edward.ks.au@huawei.com</a:t>
            </a:r>
            <a:r>
              <a:rPr lang="en-US" sz="1600" dirty="0"/>
              <a:t>, </a:t>
            </a:r>
          </a:p>
          <a:p>
            <a:pPr marL="342900" lvl="1" indent="-342900">
              <a:buFontTx/>
              <a:buChar char="•"/>
            </a:pPr>
            <a:r>
              <a:rPr lang="en-US" sz="1600" dirty="0" smtClean="0"/>
              <a:t>Editors </a:t>
            </a:r>
            <a:r>
              <a:rPr lang="en-US" sz="1600" dirty="0"/>
              <a:t>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>
                <a:hlinkClick r:id="rId12"/>
              </a:rPr>
              <a:t>alex.ashley@hotmail.co.uk</a:t>
            </a:r>
            <a:endParaRPr lang="en-US" sz="1400" dirty="0"/>
          </a:p>
          <a:p>
            <a:pPr lvl="1"/>
            <a:r>
              <a:rPr lang="en-US" sz="1400" dirty="0" err="1"/>
              <a:t>TGac</a:t>
            </a:r>
            <a:r>
              <a:rPr lang="en-US" sz="1400" dirty="0"/>
              <a:t> – Robert Stacey – </a:t>
            </a:r>
            <a:r>
              <a:rPr lang="en-US" sz="1400" dirty="0">
                <a:hlinkClick r:id="rId7"/>
              </a:rPr>
              <a:t>robert.stacey@intel.com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8"/>
              </a:rPr>
              <a:t>carlos.cordeiro@intel.com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TGae</a:t>
            </a:r>
            <a:r>
              <a:rPr lang="en-US" sz="1400" dirty="0"/>
              <a:t> – Henry </a:t>
            </a:r>
            <a:r>
              <a:rPr lang="en-US" sz="1400" dirty="0" err="1"/>
              <a:t>Ptasinski</a:t>
            </a:r>
            <a:r>
              <a:rPr lang="en-US" sz="1400" dirty="0"/>
              <a:t> – </a:t>
            </a:r>
            <a:r>
              <a:rPr lang="en-US" sz="1400" dirty="0">
                <a:hlinkClick r:id="rId13"/>
              </a:rPr>
              <a:t>henry@LOGOUT.COM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TGaf</a:t>
            </a:r>
            <a:r>
              <a:rPr lang="en-US" sz="1400" dirty="0"/>
              <a:t> – Peter Ecclesine – </a:t>
            </a:r>
            <a:r>
              <a:rPr lang="en-US" sz="1400" dirty="0">
                <a:hlinkClick r:id="rId14"/>
              </a:rPr>
              <a:t>petere@ieee.org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REVmc</a:t>
            </a:r>
            <a:r>
              <a:rPr lang="en-US" sz="1400" dirty="0"/>
              <a:t> – Adrian Stephens </a:t>
            </a:r>
            <a:r>
              <a:rPr lang="en-US" sz="1400" b="0" dirty="0"/>
              <a:t>– </a:t>
            </a:r>
            <a:r>
              <a:rPr lang="en-US" sz="1400" b="0" dirty="0">
                <a:hlinkClick r:id="rId15"/>
              </a:rPr>
              <a:t>adrian.p.stephens@ieee.org</a:t>
            </a:r>
            <a:r>
              <a:rPr lang="en-US" sz="1400" b="0" dirty="0"/>
              <a:t> </a:t>
            </a:r>
            <a:r>
              <a:rPr lang="en-US" sz="1400" dirty="0"/>
              <a:t>, Edward Au – </a:t>
            </a:r>
            <a:r>
              <a:rPr lang="en-US" sz="1400" b="0" u="sng" dirty="0">
                <a:hlinkClick r:id="rId11"/>
              </a:rPr>
              <a:t>edward.ks.au@huawei.com</a:t>
            </a:r>
            <a:r>
              <a:rPr lang="en-US" sz="1400" dirty="0"/>
              <a:t>, Emily Qi – </a:t>
            </a:r>
            <a:r>
              <a:rPr lang="en-US" sz="1400" b="0" dirty="0">
                <a:hlinkClick r:id="rId10"/>
              </a:rPr>
              <a:t>emily.h.qi@intel.com</a:t>
            </a:r>
            <a:r>
              <a:rPr lang="en-US" sz="1400" b="0" dirty="0"/>
              <a:t> </a:t>
            </a:r>
            <a:endParaRPr lang="en-US" sz="1400" dirty="0"/>
          </a:p>
          <a:p>
            <a:pPr lvl="1"/>
            <a:r>
              <a:rPr lang="en-US" sz="1400" dirty="0" err="1"/>
              <a:t>TGai</a:t>
            </a:r>
            <a:r>
              <a:rPr lang="en-US" sz="1400" dirty="0"/>
              <a:t> - </a:t>
            </a:r>
            <a:r>
              <a:rPr lang="en-US" sz="1400" dirty="0">
                <a:hlinkClick r:id="rId6"/>
              </a:rPr>
              <a:t>LRA@tiac.net</a:t>
            </a:r>
            <a:r>
              <a:rPr lang="en-US" sz="1400" dirty="0"/>
              <a:t>, Ping FANG </a:t>
            </a:r>
            <a:r>
              <a:rPr lang="en-US" sz="1400" dirty="0">
                <a:hlinkClick r:id="rId16"/>
              </a:rPr>
              <a:t>Ping.FANG@huawei.com </a:t>
            </a:r>
            <a:endParaRPr lang="en-US" sz="1400" dirty="0"/>
          </a:p>
          <a:p>
            <a:pPr lvl="1"/>
            <a:r>
              <a:rPr lang="en-US" sz="1400" dirty="0" err="1"/>
              <a:t>TGah</a:t>
            </a:r>
            <a:r>
              <a:rPr lang="en-US" sz="1400" dirty="0"/>
              <a:t> – </a:t>
            </a:r>
            <a:r>
              <a:rPr lang="en-US" sz="1400" dirty="0" err="1"/>
              <a:t>Yongho</a:t>
            </a:r>
            <a:r>
              <a:rPr lang="en-US" sz="1400" dirty="0"/>
              <a:t> </a:t>
            </a:r>
            <a:r>
              <a:rPr lang="en-US" sz="1400" dirty="0" err="1"/>
              <a:t>Seok</a:t>
            </a:r>
            <a:r>
              <a:rPr lang="en-US" sz="1400" dirty="0"/>
              <a:t> </a:t>
            </a:r>
            <a:r>
              <a:rPr lang="en-US" sz="1400" dirty="0">
                <a:hlinkClick r:id="rId17"/>
              </a:rPr>
              <a:t>yongho.seok@gmail.com</a:t>
            </a:r>
            <a:r>
              <a:rPr lang="en-US" sz="1400" dirty="0"/>
              <a:t>,  Alfred </a:t>
            </a:r>
            <a:r>
              <a:rPr lang="en-US" sz="1400" dirty="0" err="1"/>
              <a:t>Asterjadhi</a:t>
            </a:r>
            <a:r>
              <a:rPr lang="en-US" sz="1400" dirty="0"/>
              <a:t> – </a:t>
            </a:r>
            <a:r>
              <a:rPr lang="en-US" sz="1400" dirty="0">
                <a:hlinkClick r:id="rId18"/>
              </a:rPr>
              <a:t>aasterja@qti.qualcomm.com</a:t>
            </a:r>
            <a:r>
              <a:rPr lang="en-US" sz="1400" dirty="0"/>
              <a:t>   </a:t>
            </a:r>
          </a:p>
          <a:p>
            <a:pPr lvl="1"/>
            <a:r>
              <a:rPr lang="en-US" sz="1400" dirty="0" err="1"/>
              <a:t>TGaq</a:t>
            </a:r>
            <a:r>
              <a:rPr lang="en-US" sz="1400" dirty="0"/>
              <a:t> – Dan Gal –  </a:t>
            </a:r>
            <a:r>
              <a:rPr lang="en-US" sz="1400" dirty="0">
                <a:hlinkClick r:id="rId19"/>
              </a:rPr>
              <a:t>ddrgal@gmail.com</a:t>
            </a:r>
            <a:r>
              <a:rPr lang="en-US" sz="1400" dirty="0"/>
              <a:t> </a:t>
            </a:r>
          </a:p>
          <a:p>
            <a:pPr lvl="1"/>
            <a:endParaRPr lang="en-US" sz="16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686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Updates </a:t>
            </a:r>
            <a:r>
              <a:rPr lang="en-US" sz="2000" dirty="0" smtClean="0"/>
              <a:t>[May </a:t>
            </a:r>
            <a:r>
              <a:rPr lang="en-US" sz="2000" dirty="0"/>
              <a:t>2017]</a:t>
            </a:r>
          </a:p>
          <a:p>
            <a:pPr lvl="1"/>
            <a:r>
              <a:rPr lang="en-US" sz="1600" dirty="0" smtClean="0"/>
              <a:t>Updated: CAPPORT architecture: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://datatracker.ietf.org/doc/draft-larose-capport-architecture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Updated: Captive Portal API: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://datatracker.ietf.org/doc/draft-donnelly-capport-detection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2017]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</a:t>
            </a:r>
            <a:r>
              <a:rPr lang="en-GB" sz="1600" dirty="0" err="1"/>
              <a:t>LoRaWAN</a:t>
            </a:r>
            <a:r>
              <a:rPr lang="en-GB" sz="1600" dirty="0"/>
              <a:t> Authentication in RADIUS, see </a:t>
            </a:r>
            <a:r>
              <a:rPr lang="en-GB" sz="1600" dirty="0">
                <a:hlinkClick r:id="rId4"/>
              </a:rPr>
              <a:t>https://datatracker.ietf.org/doc/draft-garcia-radext-radius-lorawan</a:t>
            </a:r>
            <a:r>
              <a:rPr lang="en-GB" sz="1600" dirty="0" smtClean="0">
                <a:hlinkClick r:id="rId4"/>
              </a:rPr>
              <a:t>/</a:t>
            </a:r>
            <a:r>
              <a:rPr lang="en-GB" sz="1600" dirty="0" smtClean="0"/>
              <a:t>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In RFC editor queue, will be RFC 8146: </a:t>
            </a:r>
            <a:r>
              <a:rPr lang="en-US" sz="1600" dirty="0">
                <a:hlinkClick r:id="rId5"/>
              </a:rPr>
              <a:t>https://datatracker.ietf.org/doc/draft-harkins-salted-eap-pwd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Protocol, published as RFC 7788, see </a:t>
            </a:r>
            <a:r>
              <a:rPr lang="en-US" sz="1600" dirty="0" smtClean="0">
                <a:hlinkClick r:id="rId5"/>
              </a:rPr>
              <a:t>https://datatracker.ietf.org/doc/rfc7788/ 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2017]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Special </a:t>
            </a:r>
            <a:r>
              <a:rPr lang="en-US" sz="1600" dirty="0"/>
              <a:t>Use Top Level Domain '.</a:t>
            </a:r>
            <a:r>
              <a:rPr lang="en-US" sz="1600" dirty="0" err="1" smtClean="0"/>
              <a:t>homenet</a:t>
            </a:r>
            <a:r>
              <a:rPr lang="en-US" sz="1600" dirty="0"/>
              <a:t>‘, see </a:t>
            </a:r>
            <a:r>
              <a:rPr lang="en-US" sz="1600" dirty="0">
                <a:hlinkClick r:id="rId6"/>
              </a:rPr>
              <a:t>https://datatracker.ietf.org/doc/draft-ietf-homenet-dot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 (no longer active): Home Network Wi-Fi Roaming, see </a:t>
            </a:r>
            <a:r>
              <a:rPr lang="en-US" sz="1600" dirty="0" smtClean="0">
                <a:hlinkClick r:id="rId7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2017]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Alternate Tunnel Encapsulation for Data Frames in CAPWAP, see  </a:t>
            </a:r>
            <a:r>
              <a:rPr lang="en-US" sz="1400" dirty="0">
                <a:hlinkClick r:id="rId8"/>
              </a:rPr>
              <a:t>https://datatracker.ietf.org/doc/draft-ietf-opsawg-capwap-alt-tunnel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The TACACS+ Protocol, see </a:t>
            </a:r>
            <a:r>
              <a:rPr lang="en-US" sz="1400" dirty="0" smtClean="0">
                <a:hlinkClick r:id="rId9"/>
              </a:rPr>
              <a:t>https://datatracker.ietf.org/doc/draft-ietf-opsawg-tacacs/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Requirements </a:t>
            </a:r>
            <a:r>
              <a:rPr lang="en-US" sz="1400" dirty="0"/>
              <a:t>and Architecture of Carrier IP Service Models  </a:t>
            </a:r>
            <a:r>
              <a:rPr lang="en-US" sz="1400" dirty="0">
                <a:hlinkClick r:id="rId10"/>
              </a:rPr>
              <a:t>https://datatracker.ietf.org/doc/draft-li-opsawg-carrier-ip-service-model-req-arch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Carrier </a:t>
            </a:r>
            <a:r>
              <a:rPr lang="en-US" sz="1400" dirty="0"/>
              <a:t>Wi-Fi Calling Deployment </a:t>
            </a:r>
            <a:r>
              <a:rPr lang="en-US" sz="1400" dirty="0" smtClean="0"/>
              <a:t>Considerations</a:t>
            </a:r>
            <a:r>
              <a:rPr lang="en-US" sz="1400" dirty="0"/>
              <a:t>: </a:t>
            </a:r>
            <a:r>
              <a:rPr lang="en-US" sz="1400" dirty="0">
                <a:hlinkClick r:id="rId11"/>
              </a:rPr>
              <a:t>https://datatracker.ietf.org/doc/draft-pularikkal-opsawg-wifi-calling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3"/>
              </a:rPr>
              <a:t>https://datatracker.ietf.org/doc/rfc7548</a:t>
            </a:r>
            <a:r>
              <a:rPr lang="en-US" sz="1400" dirty="0" smtClean="0">
                <a:hlinkClick r:id="rId13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and submitted for IESG approval/publication: TLS version 1.3 </a:t>
            </a:r>
            <a:r>
              <a:rPr lang="en-US" sz="1600" u="sng" dirty="0">
                <a:hlinkClick r:id="rId4"/>
              </a:rPr>
              <a:t>https://datatracker.ietf.org/doc/draft-ietf-tls-tls13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</a:t>
            </a:r>
            <a:r>
              <a:rPr lang="en-US" sz="1600" dirty="0"/>
              <a:t>Example Handshake Traces for TLS 1.3, see </a:t>
            </a:r>
            <a:r>
              <a:rPr lang="en-US" sz="1600" dirty="0">
                <a:hlinkClick r:id="rId5"/>
              </a:rPr>
              <a:t>https://datatracker.ietf.org/doc/draft-ietf-tls-tls13-vectors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6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</a:t>
            </a:r>
            <a:r>
              <a:rPr lang="en-US" sz="1600" dirty="0"/>
              <a:t>On Interoperation of Labels Among Conventional DNS and Other Resolution </a:t>
            </a:r>
            <a:r>
              <a:rPr lang="en-US" sz="1600" dirty="0" smtClean="0"/>
              <a:t>Systems, </a:t>
            </a:r>
            <a:r>
              <a:rPr lang="en-US" sz="1600" dirty="0"/>
              <a:t>see  </a:t>
            </a:r>
            <a:r>
              <a:rPr lang="en-US" sz="1600" dirty="0">
                <a:hlinkClick r:id="rId5"/>
              </a:rPr>
              <a:t>https://datatracker.ietf.org/doc/draft-ietf-dnssd-mdns-dns-interop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Privacy Extensions for DNS-SD, see </a:t>
            </a:r>
            <a:r>
              <a:rPr lang="en-US" sz="1600" dirty="0">
                <a:hlinkClick r:id="rId6"/>
              </a:rPr>
              <a:t>https://datatracker.ietf.org/doc/draft-ietf-dnssd-privacy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 </a:t>
            </a:r>
            <a:r>
              <a:rPr lang="en-US" sz="1600" dirty="0"/>
              <a:t>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and </a:t>
            </a:r>
            <a:r>
              <a:rPr lang="en-US" sz="1600" dirty="0"/>
              <a:t>A YANG data model for Internet Group Management Protocol (IGMP) and Multicast Listener Discovery (MLD), see </a:t>
            </a:r>
            <a:r>
              <a:rPr lang="en-US" sz="1600" dirty="0">
                <a:hlinkClick r:id="rId6"/>
              </a:rPr>
              <a:t>https://datatracker.ietf.org/doc/draft-ietf-pim-igmp-mld-yang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Addresses </a:t>
            </a:r>
            <a:r>
              <a:rPr lang="en-US" sz="1400" dirty="0"/>
              <a:t>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err="1" smtClean="0"/>
              <a:t>DetNet</a:t>
            </a:r>
            <a:r>
              <a:rPr lang="en-US" sz="1400" dirty="0" smtClean="0"/>
              <a:t> </a:t>
            </a:r>
            <a:r>
              <a:rPr lang="en-US" sz="1400" dirty="0"/>
              <a:t>Data Plane Protocol and Solution Alternatives, see </a:t>
            </a:r>
            <a:r>
              <a:rPr lang="en-US" sz="1400" dirty="0">
                <a:hlinkClick r:id="rId4"/>
              </a:rPr>
              <a:t>https://datatracker.ietf.org/doc/draft-ietf-detnet-dp-alt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Architecture, see </a:t>
            </a:r>
            <a:r>
              <a:rPr lang="en-US" sz="1400" dirty="0">
                <a:hlinkClick r:id="rId5"/>
              </a:rPr>
              <a:t>https://datatracker.ietf.org/doc/draft-ietf-detnet-architecture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Deterministic Networking Use Cases, see </a:t>
            </a:r>
            <a:r>
              <a:rPr lang="en-US" sz="1400" dirty="0" smtClean="0">
                <a:hlinkClick r:id="rId6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7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Integrated </a:t>
            </a:r>
            <a:r>
              <a:rPr lang="en-US" sz="1400" dirty="0"/>
              <a:t>Mobile </a:t>
            </a:r>
            <a:r>
              <a:rPr lang="en-US" sz="1400" dirty="0" err="1"/>
              <a:t>Fronthaul</a:t>
            </a:r>
            <a:r>
              <a:rPr lang="en-US" sz="1400" dirty="0"/>
              <a:t> and Backhaul, see </a:t>
            </a:r>
            <a:r>
              <a:rPr lang="en-US" sz="1400" dirty="0">
                <a:hlinkClick r:id="rId8"/>
              </a:rPr>
              <a:t>https://datatracker.ietf.org/doc/draft-huang-detnet-xhaul/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20/21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2017]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“Guidelines for </a:t>
            </a:r>
            <a:r>
              <a:rPr lang="en-US" sz="1400" dirty="0" err="1" smtClean="0"/>
              <a:t>DiffServ</a:t>
            </a:r>
            <a:r>
              <a:rPr lang="en-US" sz="1400" dirty="0" smtClean="0"/>
              <a:t> to IEEE 802.11 Mapping”: </a:t>
            </a:r>
            <a:r>
              <a:rPr lang="en-US" sz="1400" u="sng" dirty="0" smtClean="0">
                <a:hlinkClick r:id="rId5"/>
              </a:rPr>
              <a:t>https://tools.ietf.org/html/draft-ietf-tsvwg-ieee-802-11-01</a:t>
            </a:r>
            <a:r>
              <a:rPr lang="en-US" sz="1400" u="sng" dirty="0" smtClean="0"/>
              <a:t> . </a:t>
            </a:r>
            <a:r>
              <a:rPr lang="en-US" sz="1400" dirty="0" smtClean="0"/>
              <a:t>It is not intended to make any changes in priority mapping in 802.11 but does mention it extensively in Section 2. Also see </a:t>
            </a:r>
            <a:r>
              <a:rPr lang="en-US" sz="1400" u="sng" dirty="0" smtClean="0">
                <a:hlinkClick r:id="rId6"/>
              </a:rPr>
              <a:t>https://www.ietf.org/proceedings/96/slides/slides-96-tsvwg-2.pdf</a:t>
            </a:r>
            <a:r>
              <a:rPr lang="en-US" sz="1400" u="sng" dirty="0" smtClean="0"/>
              <a:t> .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Publication requested: </a:t>
            </a:r>
            <a:r>
              <a:rPr lang="en-US" sz="1400" dirty="0"/>
              <a:t>Controlled Delay Active Queue </a:t>
            </a:r>
            <a:r>
              <a:rPr lang="en-US" sz="1400" dirty="0" smtClean="0"/>
              <a:t>Management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https://datatracker.ietf.org/doc/draft-ietf-aqm-codel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8087: The Benefits and Pitfalls of using Explicit Congestion Notification (ECN), </a:t>
            </a:r>
            <a:r>
              <a:rPr lang="en-US" sz="1400" dirty="0">
                <a:hlinkClick r:id="rId8"/>
              </a:rPr>
              <a:t>https://datatracker.ietf.org/doc/rfc8087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7928: AQM Characterization Guidelines, see </a:t>
            </a:r>
            <a:r>
              <a:rPr lang="en-US" sz="1400" dirty="0">
                <a:hlinkClick r:id="rId9"/>
              </a:rPr>
              <a:t>https://datatracker.ietf.org/doc/rfc7928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400" dirty="0" smtClean="0"/>
              <a:t>RFC 7567 </a:t>
            </a:r>
            <a:r>
              <a:rPr lang="fr-FR" sz="1400" dirty="0" err="1" smtClean="0"/>
              <a:t>published</a:t>
            </a:r>
            <a:r>
              <a:rPr lang="fr-FR" sz="1400" dirty="0" smtClean="0"/>
              <a:t>: IETF </a:t>
            </a:r>
            <a:r>
              <a:rPr lang="fr-FR" sz="1400" dirty="0" err="1" smtClean="0"/>
              <a:t>Recommendations</a:t>
            </a:r>
            <a:r>
              <a:rPr lang="fr-FR" sz="1400" dirty="0" smtClean="0"/>
              <a:t> </a:t>
            </a:r>
            <a:r>
              <a:rPr lang="fr-FR" sz="1400" dirty="0" err="1" smtClean="0"/>
              <a:t>Regarding</a:t>
            </a:r>
            <a:r>
              <a:rPr lang="fr-FR" sz="1400" dirty="0" smtClean="0"/>
              <a:t> Active Queue 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10"/>
              </a:rPr>
              <a:t>https://tools.ietf.org/html/rfc7567</a:t>
            </a: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21/21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267CEDAE-0893-43B3-92C5-6D110BF9235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3757822"/>
        </p:xfrm>
        <a:graphic>
          <a:graphicData uri="http://schemas.openxmlformats.org/drawingml/2006/table">
            <a:tbl>
              <a:tblPr/>
              <a:tblGrid>
                <a:gridCol w="2894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August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September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 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July 2019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Nov 2019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May 2017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http://grouper.ieee.org/groups/802/11/Reports/802.11_Timelines.htm</a:t>
            </a:r>
            <a:endParaRPr lang="en-US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In July 2016, Editors changed the running order and will revisit in Mar 2017, maintaining this order in the interim </a:t>
            </a:r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7162800" y="685800"/>
            <a:ext cx="1981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40075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600200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02337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14-Mar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5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16275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587675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May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2017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69191"/>
            <a:ext cx="7772400" cy="457200"/>
          </a:xfrm>
        </p:spPr>
        <p:txBody>
          <a:bodyPr/>
          <a:lstStyle/>
          <a:p>
            <a:r>
              <a:rPr lang="en-US" sz="2800" dirty="0"/>
              <a:t>Draft Development Snapshot</a:t>
            </a:r>
            <a:endParaRPr lang="en-GB" sz="2800" dirty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95EAAF8-1103-4F9A-8384-029AC98688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1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" y="646113"/>
            <a:ext cx="8724900" cy="1066800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March 2017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2017-05-11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8253286" imgH="2534496" progId="Word.Document.8">
                  <p:embed/>
                </p:oleObj>
              </mc:Choice>
              <mc:Fallback>
                <p:oleObj name="Document" r:id="rId3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11-17-0830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4" y="72509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244" y="2019697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May 2017 Meeting in Daejeon, Korea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11-17-0830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0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May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92" y="1172486"/>
            <a:ext cx="8536007" cy="536098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dirty="0"/>
              <a:t>May Goals: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Complete the reply LS (</a:t>
            </a:r>
            <a:r>
              <a:rPr lang="en-US" altLang="en-US" dirty="0">
                <a:hlinkClick r:id="rId2"/>
              </a:rPr>
              <a:t>11-17/0378r1</a:t>
            </a:r>
            <a:r>
              <a:rPr lang="en-US" altLang="en-US" dirty="0"/>
              <a:t>) Reply to 3GPP RAN WG 2 on Estimated Throughput reply LS 11-17/0315r0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Complete the LS 3GPP SA (</a:t>
            </a:r>
            <a:r>
              <a:rPr lang="en-US" altLang="en-US" sz="2000" dirty="0">
                <a:hlinkClick r:id="rId3"/>
              </a:rPr>
              <a:t>11-16/1574</a:t>
            </a:r>
            <a:r>
              <a:rPr lang="en-US" altLang="en-US" sz="2000" dirty="0"/>
              <a:t>) on suggested technical areas of engagement and requesting guidance on SA planning/timing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Agenda: </a:t>
            </a:r>
            <a:r>
              <a:rPr lang="en-US" altLang="en-US" sz="2000" b="0" dirty="0"/>
              <a:t>See </a:t>
            </a:r>
            <a:r>
              <a:rPr lang="en-US" altLang="en-US" sz="2000" b="0" dirty="0">
                <a:hlinkClick r:id="rId4"/>
              </a:rPr>
              <a:t>11-17/0550r2</a:t>
            </a:r>
            <a:endParaRPr lang="en-US" altLang="en-US" sz="2000" b="0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b="0" dirty="0"/>
              <a:t> </a:t>
            </a:r>
            <a:r>
              <a:rPr lang="en-US" altLang="en-US" dirty="0"/>
              <a:t>Meeting Activity: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Completed </a:t>
            </a:r>
            <a:r>
              <a:rPr lang="en-US" altLang="en-US" dirty="0">
                <a:hlinkClick r:id="rId2"/>
              </a:rPr>
              <a:t>11-17/0378r1</a:t>
            </a:r>
            <a:r>
              <a:rPr lang="en-US" altLang="en-US" dirty="0"/>
              <a:t> Reply to 3GPP RAN WG 2 on Estimated Throughput reply LS 11-17/0315r0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altLang="en-US" dirty="0"/>
              <a:t>Agreed to be sent during mid-week plenary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altLang="en-US" dirty="0"/>
              <a:t>Discussed with 802.11 TGmd how to progress this work.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Completed the LS 3GPP SA (</a:t>
            </a:r>
            <a:r>
              <a:rPr lang="en-US" altLang="en-US" dirty="0">
                <a:hlinkClick r:id="rId3"/>
              </a:rPr>
              <a:t>11-16/1574</a:t>
            </a:r>
            <a:r>
              <a:rPr lang="en-US" altLang="en-US" dirty="0"/>
              <a:t>) on suggested technical areas of engagement and requesting guidance on SA planning/timing 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11-17-0830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Sessions Planning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295400"/>
            <a:ext cx="8077200" cy="51054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/>
              <a:t>Teleconference: </a:t>
            </a:r>
          </a:p>
          <a:p>
            <a:pPr lvl="1"/>
            <a:r>
              <a:rPr lang="en-US" dirty="0"/>
              <a:t>None</a:t>
            </a:r>
            <a:endParaRPr lang="en-US" sz="2400" dirty="0"/>
          </a:p>
          <a:p>
            <a:r>
              <a:rPr lang="en-US" altLang="en-US" kern="0" dirty="0"/>
              <a:t>9-14 July 2017 F2F, Berlin, Germany:</a:t>
            </a:r>
          </a:p>
          <a:p>
            <a:pPr lvl="1"/>
            <a:r>
              <a:rPr lang="en-US" altLang="en-US" kern="0" dirty="0"/>
              <a:t>Goals, two meeting sessions: </a:t>
            </a:r>
          </a:p>
          <a:p>
            <a:pPr lvl="2"/>
            <a:r>
              <a:rPr lang="en-US" altLang="en-US" sz="1800" dirty="0"/>
              <a:t>Review contributions on current SA/802.11 interworking: 2G/3G/4G</a:t>
            </a:r>
          </a:p>
          <a:p>
            <a:pPr lvl="2"/>
            <a:r>
              <a:rPr lang="en-US" altLang="en-US" sz="1800" dirty="0"/>
              <a:t>Discuss any other contributions (5G/nextGen topics)</a:t>
            </a:r>
          </a:p>
          <a:p>
            <a:pPr lvl="2"/>
            <a:r>
              <a:rPr lang="en-US" altLang="en-US" sz="1800" dirty="0"/>
              <a:t>Discuss and address and LSs received</a:t>
            </a:r>
          </a:p>
          <a:p>
            <a:pPr lvl="2"/>
            <a:r>
              <a:rPr lang="en-US" altLang="en-US" sz="1800" dirty="0"/>
              <a:t>Review: </a:t>
            </a:r>
            <a:r>
              <a:rPr lang="en-US" sz="1800" dirty="0"/>
              <a:t>IEEE 802 network enhancements for the next decade Industry Connections activity</a:t>
            </a:r>
            <a:endParaRPr lang="en-US" altLang="en-US" sz="1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11-17-0830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9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2017-05-11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9113" y="2292350"/>
          <a:ext cx="7620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92350"/>
                        <a:ext cx="7620000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May 2017 Meeting in Daejeon, South Korea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5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u="sng" dirty="0">
                <a:hlinkClick r:id="rId3"/>
              </a:rPr>
              <a:t>11-17/0556r3</a:t>
            </a:r>
            <a:r>
              <a:rPr lang="en-US" dirty="0"/>
              <a:t>  </a:t>
            </a:r>
            <a:endParaRPr lang="en-US" b="0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Ongoing balloting.  No action needed.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Related: Noted that 802.1 is undergoing </a:t>
            </a:r>
            <a:r>
              <a:rPr lang="en-US" dirty="0" err="1"/>
              <a:t>REVision</a:t>
            </a:r>
            <a:r>
              <a:rPr lang="en-US" dirty="0"/>
              <a:t> of 802.1AS to use FTM</a:t>
            </a:r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No change: 802.1AC is now published, 802.1Q revision underway.</a:t>
            </a:r>
          </a:p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Noted the IETF Chair’s blog article about their YANG catalog</a:t>
            </a:r>
          </a:p>
          <a:p>
            <a:pPr lvl="1">
              <a:spcBef>
                <a:spcPts val="0"/>
              </a:spcBef>
            </a:pPr>
            <a:r>
              <a:rPr lang="en-US" dirty="0"/>
              <a:t>IPWAVE work may be of interest</a:t>
            </a:r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TGak</a:t>
            </a:r>
            <a:r>
              <a:rPr lang="en-US" dirty="0"/>
              <a:t> (General Links)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All known issues addressed.  No further joint work planned.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TGaq</a:t>
            </a:r>
            <a:r>
              <a:rPr lang="en-US" dirty="0"/>
              <a:t> (PAD)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All known issues addressed.  No further joint work planned.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6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May 2017 closing plenary meeting. Attendance information and liaison reports (including liaison reports from the mid-week plenary) are also included</a:t>
            </a:r>
            <a:r>
              <a:rPr lang="en-GB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R1: Adds 802.18 Liaison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and updated to </a:t>
            </a:r>
            <a:r>
              <a:rPr lang="en-US" dirty="0">
                <a:hlinkClick r:id="rId3"/>
              </a:rPr>
              <a:t>https://mentor.ieee.org/802.11/dcn/17/11-17-0475-05-0arc-mib-pattern-analysis.xlsx</a:t>
            </a:r>
            <a:r>
              <a:rPr lang="en-US" dirty="0"/>
              <a:t>.</a:t>
            </a:r>
            <a:endParaRPr lang="en-US" b="0" dirty="0"/>
          </a:p>
          <a:p>
            <a:pPr lvl="1">
              <a:spcBef>
                <a:spcPts val="0"/>
              </a:spcBef>
            </a:pPr>
            <a:r>
              <a:rPr lang="en-US" dirty="0"/>
              <a:t>Chair will update </a:t>
            </a:r>
            <a:r>
              <a:rPr lang="en-US" altLang="en-US" dirty="0">
                <a:hlinkClick r:id="rId4"/>
              </a:rPr>
              <a:t>https://mentor.ieee.org/802.11/dcn/15/11-15-0355-04-0arc-mib-truthvalue-usage-patterns.docx</a:t>
            </a:r>
            <a:r>
              <a:rPr lang="en-US" dirty="0"/>
              <a:t>, per direction, for review in July.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Off-line volunteers will complete review of existing usages in 11-17/0475, also for review in July.</a:t>
            </a:r>
          </a:p>
          <a:p>
            <a:pPr>
              <a:spcBef>
                <a:spcPts val="0"/>
              </a:spcBef>
            </a:pPr>
            <a:r>
              <a:rPr lang="en-US" dirty="0"/>
              <a:t>AP/DS/Portal architecture, 802/802.1 mappings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to consolidate agreements, and provide input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Hope to consider input received and review reference materials in preparation, and make a recommendation in July.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0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Two planned: </a:t>
            </a:r>
            <a:r>
              <a:rPr lang="en-US" altLang="en-US" sz="3200" dirty="0"/>
              <a:t>May 30 and Jun 27, 9am ET, 1 hour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July 2017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Finish Design Patterns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802.1ASrev use of FTM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Consideration of </a:t>
            </a:r>
            <a:r>
              <a:rPr lang="en-US" sz="2600" dirty="0" err="1"/>
              <a:t>TGba</a:t>
            </a:r>
            <a:r>
              <a:rPr lang="en-US" sz="2600" dirty="0"/>
              <a:t> architecture implications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Consider other “split” PHYs (?) – perhaps LC, 28 GHz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Recommendation on 802.11’s use of YANG/NETCONF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Status updates on IETF work, IEEE 1588 work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2017-05-11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/>
          </p:nvPr>
        </p:nvGraphicFramePr>
        <p:xfrm>
          <a:off x="711200" y="24511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511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11-17-0798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May 2017 in Daejeon (S. Korea)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11-17-0798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0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669379"/>
            <a:ext cx="8568952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    </a:t>
            </a:r>
            <a:r>
              <a:rPr lang="en-US" altLang="en-US" sz="1400" b="0" dirty="0">
                <a:hlinkClick r:id="rId3"/>
              </a:rPr>
              <a:t>https://mentor.ieee.org/802.11/dcn/17/11-17-0554-03-0wng-agenda-for-wng-2017-05.ppt</a:t>
            </a:r>
            <a:r>
              <a:rPr lang="en-US" altLang="en-US" sz="1400" b="0" dirty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Presentations at May 2017 meeting</a:t>
            </a:r>
            <a:endParaRPr lang="en-GB" altLang="en-US" sz="2000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dirty="0"/>
              <a:t>“Wi-Fi enhancement for full Coverage at smart home : part-I (coverage investigation)” -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Jinsoo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Choi</a:t>
            </a:r>
            <a:r>
              <a:rPr lang="en-US" dirty="0"/>
              <a:t> (LG Electronics)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1400" dirty="0">
                <a:hlinkClick r:id="rId4"/>
              </a:rPr>
              <a:t>https://mentor.ieee.org/802.11/dcn/17/11-17-0784-00-0wng-wi-fi-enhancement-for-full-coverage-at-smart-home-part-i-coverage-investigation.pptx</a:t>
            </a:r>
            <a:r>
              <a:rPr lang="en-US" sz="1400" dirty="0"/>
              <a:t>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1400" dirty="0"/>
              <a:t>No straw polls or motions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dirty="0"/>
              <a:t>"Concurrent multi-band transmission in WLAN“ - Julian Webber (Advanced Telecommunications Research Institute International - ATR)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altLang="ja-JP" sz="1400" dirty="0">
                <a:cs typeface="Times New Roman" pitchFamily="18" charset="0"/>
                <a:hlinkClick r:id="rId5"/>
              </a:rPr>
              <a:t>https://mentor.ieee.org/802.11/dcn/17/11-17-0767-00-0wng-concurrent-multi-band-transmission-in-wlan.pptx</a:t>
            </a:r>
            <a:r>
              <a:rPr lang="en-US" altLang="ja-JP" sz="1400" dirty="0">
                <a:cs typeface="Times New Roman" pitchFamily="18" charset="0"/>
              </a:rPr>
              <a:t>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altLang="ja-JP" sz="1400" dirty="0">
                <a:cs typeface="Times New Roman" pitchFamily="18" charset="0"/>
              </a:rPr>
              <a:t>Two straw polls, no motions</a:t>
            </a:r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sz="1800" dirty="0"/>
              <a:t> </a:t>
            </a:r>
            <a:r>
              <a:rPr lang="en-GB" altLang="en-US" sz="1800" dirty="0">
                <a:hlinkClick r:id="rId6"/>
              </a:rPr>
              <a:t>https://mentor.ieee.org/802.11/dcn/17/11-17-0800-00-0wng-wireless-next-generation-wng-standing-committee-meeting-minutes-for-may-2017-daejeon-meeting.docx</a:t>
            </a:r>
            <a:r>
              <a:rPr lang="en-GB" alt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July 2017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motions, no conference calls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11-17-0798 by Jim Lansford, Chair (Qualcomm)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03420" y="659161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IEEE 802.11 PDED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oc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Daejeon in May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11 May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i="1" dirty="0" smtClean="0"/>
              <a:t>PDED ad hoc </a:t>
            </a:r>
            <a:r>
              <a:rPr lang="en-AU" dirty="0" smtClean="0"/>
              <a:t>achieved all its goals in Daejeon in May 2017 … almost!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114800"/>
          </a:xfrm>
        </p:spPr>
        <p:txBody>
          <a:bodyPr/>
          <a:lstStyle/>
          <a:p>
            <a:pPr marL="0" indent="0"/>
            <a:r>
              <a:rPr lang="en-AU" dirty="0" smtClean="0"/>
              <a:t>IEEE 802.11 PDED achievements in Daejeon in May 2017</a:t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smtClean="0">
                <a:hlinkClick r:id="rId2"/>
              </a:rPr>
              <a:t>agenda</a:t>
            </a:r>
            <a:r>
              <a:rPr lang="en-AU" dirty="0" smtClean="0"/>
              <a:t>, unapproved minutes from </a:t>
            </a:r>
            <a:r>
              <a:rPr lang="en-AU" dirty="0" smtClean="0">
                <a:hlinkClick r:id="rId3"/>
              </a:rPr>
              <a:t>Tue</a:t>
            </a:r>
            <a:r>
              <a:rPr lang="en-AU" dirty="0" smtClean="0"/>
              <a:t>, </a:t>
            </a:r>
            <a:r>
              <a:rPr lang="en-AU" dirty="0" smtClean="0">
                <a:hlinkClick r:id="rId4"/>
              </a:rPr>
              <a:t>Wed </a:t>
            </a:r>
            <a:r>
              <a:rPr lang="en-AU" dirty="0" smtClean="0"/>
              <a:t>&amp; </a:t>
            </a:r>
            <a:r>
              <a:rPr lang="en-AU" dirty="0" smtClean="0">
                <a:hlinkClick r:id="rId5"/>
              </a:rPr>
              <a:t>Thu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Reviewed </a:t>
            </a:r>
            <a:r>
              <a:rPr lang="en-AU" dirty="0">
                <a:solidFill>
                  <a:srgbClr val="00B050"/>
                </a:solidFill>
              </a:rPr>
              <a:t>what has happened so far on the PDED </a:t>
            </a:r>
            <a:r>
              <a:rPr lang="en-AU" dirty="0" smtClean="0">
                <a:solidFill>
                  <a:srgbClr val="00B050"/>
                </a:solidFill>
              </a:rPr>
              <a:t>issue</a:t>
            </a: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Reviewed draft </a:t>
            </a:r>
            <a:r>
              <a:rPr lang="en-AU" dirty="0">
                <a:solidFill>
                  <a:srgbClr val="00B050"/>
                </a:solidFill>
              </a:rPr>
              <a:t>response from 3GPP RAN1 on the  PDED issue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Official response expected next week</a:t>
            </a:r>
            <a:endParaRPr lang="en-AU" dirty="0">
              <a:solidFill>
                <a:srgbClr val="00B050"/>
              </a:solidFill>
            </a:endParaRP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Reviewed </a:t>
            </a:r>
            <a:r>
              <a:rPr lang="en-AU" dirty="0">
                <a:solidFill>
                  <a:srgbClr val="00B050"/>
                </a:solidFill>
              </a:rPr>
              <a:t>activities in 3GPP RAN4 related to </a:t>
            </a:r>
            <a:r>
              <a:rPr lang="en-AU" dirty="0" smtClean="0">
                <a:solidFill>
                  <a:srgbClr val="00B050"/>
                </a:solidFill>
              </a:rPr>
              <a:t>testing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LS to RAN4 approved by WG and sent on Wed 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Response possible </a:t>
            </a:r>
            <a:r>
              <a:rPr lang="en-AU" dirty="0">
                <a:solidFill>
                  <a:srgbClr val="00B050"/>
                </a:solidFill>
              </a:rPr>
              <a:t>next </a:t>
            </a:r>
            <a:r>
              <a:rPr lang="en-AU" dirty="0" smtClean="0">
                <a:solidFill>
                  <a:srgbClr val="00B050"/>
                </a:solidFill>
              </a:rPr>
              <a:t>week, but may be later</a:t>
            </a: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Considered </a:t>
            </a:r>
            <a:r>
              <a:rPr lang="en-AU" dirty="0">
                <a:solidFill>
                  <a:srgbClr val="00B050"/>
                </a:solidFill>
              </a:rPr>
              <a:t>a LS to ETSI BRAN relating to the revision of EN 301 </a:t>
            </a:r>
            <a:r>
              <a:rPr lang="en-AU" dirty="0" smtClean="0">
                <a:solidFill>
                  <a:srgbClr val="00B050"/>
                </a:solidFill>
              </a:rPr>
              <a:t>893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LS to ETSI BRAN approved by ad hoc; consideration by WG today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Response possible in July, but may be later</a:t>
            </a:r>
            <a:endParaRPr lang="en-AU" dirty="0">
              <a:solidFill>
                <a:srgbClr val="00B050"/>
              </a:solidFill>
            </a:endParaRP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Discussed future of ad hoc - Did not achieve consensus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38637" y="6561138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i="1" dirty="0" smtClean="0"/>
              <a:t>PDED ad hoc </a:t>
            </a:r>
            <a:r>
              <a:rPr lang="en-AU" dirty="0" smtClean="0"/>
              <a:t>approved a LS to ETSI BRAN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PDED motion</a:t>
            </a:r>
          </a:p>
          <a:p>
            <a:pPr lvl="1"/>
            <a:r>
              <a:rPr lang="en-AU" i="1" dirty="0" smtClean="0"/>
              <a:t>The IEEE 802.11 PDED ad hoc recommends that a LS using the text contained in </a:t>
            </a:r>
            <a:r>
              <a:rPr lang="en-AU" i="1" dirty="0" smtClean="0">
                <a:hlinkClick r:id="rId2"/>
              </a:rPr>
              <a:t>11-17-0634-04</a:t>
            </a:r>
            <a:r>
              <a:rPr lang="en-AU" i="1" dirty="0" smtClean="0"/>
              <a:t> be sent to ETSI BRAN after 6 June 2017 and before 17 June 2017 </a:t>
            </a:r>
          </a:p>
          <a:p>
            <a:pPr lvl="1"/>
            <a:r>
              <a:rPr lang="en-AU" dirty="0" smtClean="0"/>
              <a:t>Moved: Rich Kennedy</a:t>
            </a:r>
          </a:p>
          <a:p>
            <a:pPr lvl="1"/>
            <a:r>
              <a:rPr lang="en-AU" dirty="0" smtClean="0"/>
              <a:t>Seconded: Vinko Erceg</a:t>
            </a:r>
          </a:p>
          <a:p>
            <a:pPr lvl="1"/>
            <a:r>
              <a:rPr lang="en-AU" dirty="0" smtClean="0"/>
              <a:t>Result: 14/1/3 (approved)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38637" y="6538119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0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802.11 WG will consider a LS to ETSI BRAN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WG motion</a:t>
            </a:r>
          </a:p>
          <a:p>
            <a:pPr lvl="1"/>
            <a:r>
              <a:rPr lang="en-AU" i="1" dirty="0" smtClean="0"/>
              <a:t>The IEEE 802.11 WG approves a LS using the text contained in </a:t>
            </a:r>
            <a:r>
              <a:rPr lang="en-AU" i="1" dirty="0" smtClean="0">
                <a:hlinkClick r:id="rId2"/>
              </a:rPr>
              <a:t>11-17-0634-04</a:t>
            </a:r>
            <a:r>
              <a:rPr lang="en-AU" i="1" dirty="0" smtClean="0"/>
              <a:t> be sent to ETSI BRAN after 6 June 2017 and before 17 June 2017 </a:t>
            </a:r>
          </a:p>
          <a:p>
            <a:pPr lvl="1"/>
            <a:r>
              <a:rPr lang="en-AU" dirty="0" smtClean="0"/>
              <a:t>Moved:</a:t>
            </a:r>
          </a:p>
          <a:p>
            <a:pPr lvl="1"/>
            <a:r>
              <a:rPr lang="en-AU" dirty="0" smtClean="0"/>
              <a:t>Seconded: </a:t>
            </a:r>
          </a:p>
          <a:p>
            <a:pPr lvl="1"/>
            <a:r>
              <a:rPr lang="en-AU" dirty="0" smtClean="0"/>
              <a:t>Result:</a:t>
            </a:r>
          </a:p>
          <a:p>
            <a:pPr lvl="1"/>
            <a:r>
              <a:rPr lang="en-AU" dirty="0" smtClean="0"/>
              <a:t>Note: this LS needs to be approved by the 802 EC on 6 June, but needs to be submitted to ETSI BRAN by 19 June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95800" y="6592824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2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2017-05-11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736600"/>
            <a:ext cx="4114800" cy="564735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i="1" dirty="0" smtClean="0"/>
              <a:t>PDED ad hoc </a:t>
            </a:r>
            <a:r>
              <a:rPr lang="en-AU" dirty="0" smtClean="0"/>
              <a:t>still has outstanding work to complete into the future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1800" dirty="0" smtClean="0"/>
              <a:t>The </a:t>
            </a:r>
            <a:r>
              <a:rPr lang="en-AU" sz="1800" i="1" dirty="0" smtClean="0"/>
              <a:t>PDED ad hoc </a:t>
            </a:r>
            <a:r>
              <a:rPr lang="en-AU" sz="1800" dirty="0" smtClean="0"/>
              <a:t>has been the forum for discussions about sharing of 802.11 (using PDED) with other technologies (</a:t>
            </a:r>
            <a:r>
              <a:rPr lang="en-AU" sz="1800" dirty="0" err="1" smtClean="0"/>
              <a:t>eg</a:t>
            </a:r>
            <a:r>
              <a:rPr lang="en-AU" sz="1800" dirty="0" smtClean="0"/>
              <a:t> LAA) in the 5GHz band</a:t>
            </a:r>
          </a:p>
          <a:p>
            <a:pPr lvl="1"/>
            <a:r>
              <a:rPr lang="en-AU" sz="1800" dirty="0" smtClean="0"/>
              <a:t>The general goal has been to ensure that all technologies operating in and sharing the 5GHz band do so in a “fair” manner </a:t>
            </a:r>
          </a:p>
          <a:p>
            <a:pPr lvl="1"/>
            <a:r>
              <a:rPr lang="en-AU" sz="1800" dirty="0" smtClean="0"/>
              <a:t>Unfortunately, It is not yet clear 802.11 will operate in an environment in which the performance of 802.11 equipment does not regress</a:t>
            </a:r>
          </a:p>
          <a:p>
            <a:pPr lvl="2"/>
            <a:r>
              <a:rPr lang="en-AU" sz="1600" dirty="0" smtClean="0"/>
              <a:t>New 802.11ac gear may perform worse than old 802.11ac gear</a:t>
            </a:r>
          </a:p>
          <a:p>
            <a:pPr lvl="2"/>
            <a:r>
              <a:rPr lang="en-AU" sz="1600" dirty="0" smtClean="0"/>
              <a:t>Next gen 802.11ax gear may perform worse than old/new 802.11ac gear</a:t>
            </a:r>
          </a:p>
          <a:p>
            <a:pPr lvl="1"/>
            <a:r>
              <a:rPr lang="en-AU" sz="1800" dirty="0" smtClean="0"/>
              <a:t>To ensure 802.11 can continue to get better, there is important work outstanding for the </a:t>
            </a:r>
            <a:r>
              <a:rPr lang="en-AU" sz="1800" i="1" dirty="0" smtClean="0"/>
              <a:t>PDED ad hoc</a:t>
            </a:r>
          </a:p>
          <a:p>
            <a:pPr lvl="2"/>
            <a:r>
              <a:rPr lang="en-AU" sz="1600" dirty="0" smtClean="0"/>
              <a:t>A LS response from 3GPP RAN1 on PDED issues</a:t>
            </a:r>
          </a:p>
          <a:p>
            <a:pPr lvl="2"/>
            <a:r>
              <a:rPr lang="en-AU" sz="1600" dirty="0" smtClean="0"/>
              <a:t>A LS response from 3GPP RAN4 on testing mechanisms</a:t>
            </a:r>
          </a:p>
          <a:p>
            <a:pPr lvl="2"/>
            <a:r>
              <a:rPr lang="en-AU" sz="1600" dirty="0" smtClean="0"/>
              <a:t>A LS from ETSI BRAN related to EN 301 893</a:t>
            </a:r>
          </a:p>
          <a:p>
            <a:pPr lvl="2"/>
            <a:r>
              <a:rPr lang="en-AU" sz="1600" dirty="0" smtClean="0"/>
              <a:t>Discussions and future work  on topics underlying all of these LS exchanges</a:t>
            </a: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524562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11-17-0835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8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1066800"/>
          </a:xfrm>
        </p:spPr>
        <p:txBody>
          <a:bodyPr/>
          <a:lstStyle/>
          <a:p>
            <a:r>
              <a:rPr lang="en-AU" dirty="0" smtClean="0"/>
              <a:t>… but does not have consensus on the appropriate structure in which to operate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1800" dirty="0" smtClean="0"/>
              <a:t>The </a:t>
            </a:r>
            <a:r>
              <a:rPr lang="en-AU" sz="1800" i="1" dirty="0" smtClean="0"/>
              <a:t>PDED ad hoc</a:t>
            </a:r>
            <a:r>
              <a:rPr lang="en-AU" sz="1800" dirty="0" smtClean="0"/>
              <a:t> discussed the request of the WG Chair on whether it should continue as </a:t>
            </a:r>
            <a:r>
              <a:rPr lang="en-AU" sz="1800" dirty="0"/>
              <a:t>a Standing Committee rather </a:t>
            </a:r>
            <a:r>
              <a:rPr lang="en-AU" sz="1800" dirty="0" smtClean="0"/>
              <a:t>than an ad hoc</a:t>
            </a:r>
          </a:p>
          <a:p>
            <a:pPr lvl="1"/>
            <a:r>
              <a:rPr lang="en-AU" sz="1800" dirty="0" smtClean="0"/>
              <a:t>The </a:t>
            </a:r>
            <a:r>
              <a:rPr lang="en-AU" sz="1800" i="1" dirty="0" smtClean="0"/>
              <a:t>PDED ad hoc</a:t>
            </a:r>
            <a:r>
              <a:rPr lang="en-AU" sz="1800" dirty="0" smtClean="0"/>
              <a:t> considered a motion to recommend that it become a Standing Committee, but the motion failed 7/4/2</a:t>
            </a:r>
          </a:p>
          <a:p>
            <a:pPr lvl="1"/>
            <a:r>
              <a:rPr lang="en-AU" sz="1800" dirty="0" smtClean="0"/>
              <a:t>Discussion after the motion suggest that of the “no” voters</a:t>
            </a:r>
          </a:p>
          <a:p>
            <a:pPr lvl="2"/>
            <a:r>
              <a:rPr lang="en-AU" sz="1600" dirty="0" smtClean="0"/>
              <a:t>One wanted the work to occur in IEEE 802.19</a:t>
            </a:r>
          </a:p>
          <a:p>
            <a:pPr lvl="3"/>
            <a:r>
              <a:rPr lang="en-AU" sz="1400" dirty="0" smtClean="0"/>
              <a:t>Doubt was expressed by others as to whether it was within the scope of 802.19</a:t>
            </a:r>
          </a:p>
          <a:p>
            <a:pPr lvl="2"/>
            <a:r>
              <a:rPr lang="en-AU" sz="1600" dirty="0" smtClean="0"/>
              <a:t>One or two wanted the work to continue in the ad hoc</a:t>
            </a:r>
          </a:p>
          <a:p>
            <a:pPr lvl="2"/>
            <a:r>
              <a:rPr lang="en-AU" sz="1600" dirty="0" smtClean="0"/>
              <a:t>The other person did not articulate an opinion</a:t>
            </a:r>
          </a:p>
          <a:p>
            <a:pPr lvl="1"/>
            <a:r>
              <a:rPr lang="en-AU" sz="1800" dirty="0" smtClean="0"/>
              <a:t>This suggests broad consensus that there is work to be done, but some disagreement in what structure</a:t>
            </a:r>
          </a:p>
          <a:p>
            <a:pPr lvl="1"/>
            <a:r>
              <a:rPr lang="en-AU" sz="1800" dirty="0" smtClean="0"/>
              <a:t>Hopefully a question of the “right structure” will not get in the way of people doing work to the benefit of 802.11</a:t>
            </a:r>
          </a:p>
          <a:p>
            <a:pPr lvl="2"/>
            <a:endParaRPr lang="en-AU" i="1" dirty="0"/>
          </a:p>
          <a:p>
            <a:pPr lvl="2"/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67200" y="6561138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11-17-0835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066800"/>
          </a:xfrm>
        </p:spPr>
        <p:txBody>
          <a:bodyPr/>
          <a:lstStyle/>
          <a:p>
            <a:r>
              <a:rPr lang="en-AU" sz="2800" dirty="0" smtClean="0"/>
              <a:t>The question of the future of the </a:t>
            </a:r>
            <a:r>
              <a:rPr lang="en-AU" sz="2800" i="1" dirty="0" smtClean="0"/>
              <a:t>PDED ad hoc </a:t>
            </a:r>
            <a:r>
              <a:rPr lang="en-AU" sz="2800" dirty="0" smtClean="0"/>
              <a:t>is now up to the 802.11 WG Chair and the 802.11 WG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1"/>
            <a:r>
              <a:rPr lang="en-AU" b="1" dirty="0" smtClean="0"/>
              <a:t>Op 1: continue the </a:t>
            </a:r>
            <a:r>
              <a:rPr lang="en-AU" b="1" i="1" dirty="0" smtClean="0"/>
              <a:t>PDED ad hoc </a:t>
            </a:r>
          </a:p>
          <a:p>
            <a:pPr lvl="2"/>
            <a:r>
              <a:rPr lang="en-AU" dirty="0" smtClean="0"/>
              <a:t>This is the status quo</a:t>
            </a:r>
          </a:p>
          <a:p>
            <a:pPr lvl="2"/>
            <a:r>
              <a:rPr lang="en-AU" dirty="0" smtClean="0"/>
              <a:t>It might make sense to close the ad hoc by default at the end of the Nov 2017 plenary unless there is a WG decision to do otherwise</a:t>
            </a:r>
          </a:p>
          <a:p>
            <a:pPr lvl="2"/>
            <a:r>
              <a:rPr lang="en-AU" dirty="0" smtClean="0"/>
              <a:t>This option is within the authority of the WG Chair</a:t>
            </a:r>
          </a:p>
          <a:p>
            <a:pPr lvl="1"/>
            <a:r>
              <a:rPr lang="en-AU" b="1" dirty="0" smtClean="0"/>
              <a:t>Op 2: approve the transition of the </a:t>
            </a:r>
            <a:r>
              <a:rPr lang="en-AU" b="1" i="1" dirty="0" smtClean="0"/>
              <a:t>PDED ad hoc </a:t>
            </a:r>
            <a:r>
              <a:rPr lang="en-AU" b="1" dirty="0" smtClean="0"/>
              <a:t>to a SC structure</a:t>
            </a:r>
          </a:p>
          <a:p>
            <a:pPr lvl="2"/>
            <a:r>
              <a:rPr lang="en-AU" dirty="0" smtClean="0"/>
              <a:t>This will not change the work …</a:t>
            </a:r>
          </a:p>
          <a:p>
            <a:pPr lvl="2"/>
            <a:r>
              <a:rPr lang="en-AU" dirty="0" smtClean="0"/>
              <a:t>… but will change the formalities</a:t>
            </a:r>
          </a:p>
          <a:p>
            <a:pPr lvl="2"/>
            <a:r>
              <a:rPr lang="en-AU" dirty="0" smtClean="0"/>
              <a:t>This option requires a WG motion</a:t>
            </a:r>
          </a:p>
          <a:p>
            <a:pPr lvl="1"/>
            <a:r>
              <a:rPr lang="en-AU" b="1" dirty="0" smtClean="0"/>
              <a:t>Op 3: shut down the </a:t>
            </a:r>
            <a:r>
              <a:rPr lang="en-AU" b="1" i="1" dirty="0" smtClean="0"/>
              <a:t>PDED ad hoc</a:t>
            </a:r>
          </a:p>
          <a:p>
            <a:pPr lvl="2"/>
            <a:r>
              <a:rPr lang="en-AU" dirty="0" smtClean="0"/>
              <a:t>The work would probably end up in IEEE 802.19 WG …</a:t>
            </a:r>
          </a:p>
          <a:p>
            <a:pPr lvl="2"/>
            <a:r>
              <a:rPr lang="en-AU" dirty="0" smtClean="0"/>
              <a:t>… despite it being fundamentally an IEEE 802.11 WG issue </a:t>
            </a:r>
          </a:p>
          <a:p>
            <a:pPr lvl="2"/>
            <a:r>
              <a:rPr lang="en-AU" dirty="0"/>
              <a:t>This option is within the authority of the WG </a:t>
            </a:r>
            <a:r>
              <a:rPr lang="en-AU" dirty="0" smtClean="0"/>
              <a:t>Chair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67200" y="65611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75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AU" dirty="0" smtClean="0"/>
              <a:t>The 802.11 WG could consider a motion to transition the </a:t>
            </a:r>
            <a:r>
              <a:rPr lang="en-AU" i="1" dirty="0" smtClean="0"/>
              <a:t>PDED ad hoc </a:t>
            </a:r>
            <a:r>
              <a:rPr lang="en-AU" dirty="0" smtClean="0"/>
              <a:t>to a </a:t>
            </a:r>
            <a:r>
              <a:rPr lang="en-AU" i="1" dirty="0" smtClean="0"/>
              <a:t>Coexistence SC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AU" dirty="0" smtClean="0"/>
              <a:t>Possible WG motion</a:t>
            </a:r>
            <a:endParaRPr lang="en-AU" dirty="0"/>
          </a:p>
          <a:p>
            <a:pPr lvl="1"/>
            <a:r>
              <a:rPr lang="en-AU" i="1" dirty="0" smtClean="0"/>
              <a:t>The IEEE </a:t>
            </a:r>
            <a:r>
              <a:rPr lang="en-AU" i="1" dirty="0"/>
              <a:t>802.11 </a:t>
            </a:r>
            <a:r>
              <a:rPr lang="en-AU" i="1" dirty="0" smtClean="0"/>
              <a:t>WG approves transitioning the PDED ad hoc to the Coexistence Standing Committee with scope  </a:t>
            </a:r>
            <a:endParaRPr lang="en-AU" i="1" dirty="0"/>
          </a:p>
          <a:p>
            <a:pPr lvl="2"/>
            <a:r>
              <a:rPr lang="en-AU" i="1" dirty="0"/>
              <a:t>Discuss the use of PD, ED or other </a:t>
            </a:r>
            <a:r>
              <a:rPr lang="en-AU" i="1" dirty="0" smtClean="0"/>
              <a:t>coexistence </a:t>
            </a:r>
            <a:r>
              <a:rPr lang="en-AU" i="1" dirty="0"/>
              <a:t>mechanisms with the goal of promoting “</a:t>
            </a:r>
            <a:r>
              <a:rPr lang="en-AU" i="1" dirty="0" smtClean="0"/>
              <a:t>fair access” to unlicensed spectrum for all technologies including  IEEE 802.11</a:t>
            </a:r>
            <a:endParaRPr lang="en-AU" i="1" dirty="0"/>
          </a:p>
          <a:p>
            <a:pPr lvl="2"/>
            <a:r>
              <a:rPr lang="en-AU" i="1" dirty="0" smtClean="0"/>
              <a:t>Promote </a:t>
            </a:r>
            <a:r>
              <a:rPr lang="en-AU" i="1" dirty="0"/>
              <a:t>an environment that </a:t>
            </a:r>
            <a:r>
              <a:rPr lang="en-AU" i="1" dirty="0" smtClean="0"/>
              <a:t>enables </a:t>
            </a:r>
            <a:r>
              <a:rPr lang="en-AU" i="1" dirty="0"/>
              <a:t>IEEE 802.11ax </a:t>
            </a:r>
            <a:r>
              <a:rPr lang="en-AU" i="1" dirty="0" smtClean="0"/>
              <a:t>to have “fair </a:t>
            </a:r>
            <a:r>
              <a:rPr lang="en-AU" i="1" dirty="0"/>
              <a:t>access” to global unlicensed spectrum </a:t>
            </a:r>
            <a:r>
              <a:rPr lang="en-AU" i="1" dirty="0" smtClean="0"/>
              <a:t>in the 5GHz band</a:t>
            </a:r>
            <a:endParaRPr lang="en-AU" i="1" dirty="0"/>
          </a:p>
          <a:p>
            <a:pPr lvl="1"/>
            <a:r>
              <a:rPr lang="en-AU" dirty="0" smtClean="0"/>
              <a:t>Moved:</a:t>
            </a:r>
            <a:endParaRPr lang="en-AU" dirty="0"/>
          </a:p>
          <a:p>
            <a:pPr lvl="1"/>
            <a:r>
              <a:rPr lang="en-AU" dirty="0" smtClean="0"/>
              <a:t>Seconded:</a:t>
            </a:r>
          </a:p>
          <a:p>
            <a:pPr lvl="1"/>
            <a:r>
              <a:rPr lang="en-AU" dirty="0" smtClean="0"/>
              <a:t>Result:</a:t>
            </a:r>
            <a:endParaRPr lang="en-AU" dirty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538119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31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33900" y="65611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May 2017 (Daejeon) closing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11 May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11-17-0837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21955" y="6469857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The IEEE 802 JTC1 SC focused on executing the PSDO process in Daejeon in May 2017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IEEE 802 JTC1 SC achievements in Daejeon in May 2017</a:t>
            </a:r>
          </a:p>
          <a:p>
            <a:pPr lvl="1"/>
            <a:r>
              <a:rPr lang="en-AU" sz="1800" dirty="0" smtClean="0"/>
              <a:t>Processed PSDO submissions</a:t>
            </a:r>
          </a:p>
          <a:p>
            <a:pPr lvl="2"/>
            <a:r>
              <a:rPr lang="en-AU" sz="1600" dirty="0" smtClean="0"/>
              <a:t>Noted status of 44 standards in the PSDO pipeline</a:t>
            </a:r>
          </a:p>
          <a:p>
            <a:pPr lvl="2"/>
            <a:r>
              <a:rPr lang="en-AU" sz="1600" dirty="0" smtClean="0"/>
              <a:t>It is expected that multiple 60-day and FDIS comment responses will be proposed for approval at the EC meeting by 802.1 WG  &amp; 802.3 WG</a:t>
            </a:r>
          </a:p>
          <a:p>
            <a:pPr lvl="2"/>
            <a:r>
              <a:rPr lang="en-AU" sz="1600" dirty="0" smtClean="0"/>
              <a:t>802.11 WG approved responses to comments on 802.11 and 802.11ai</a:t>
            </a:r>
          </a:p>
          <a:p>
            <a:pPr lvl="2"/>
            <a:r>
              <a:rPr lang="en-AU" sz="1600" dirty="0"/>
              <a:t>The main issue addressed in </a:t>
            </a:r>
            <a:r>
              <a:rPr lang="en-AU" sz="1600" dirty="0" smtClean="0"/>
              <a:t>all of these </a:t>
            </a:r>
            <a:r>
              <a:rPr lang="en-AU" sz="1600" dirty="0"/>
              <a:t>responses is the allegation by China NB that 802.1X based security is </a:t>
            </a:r>
            <a:r>
              <a:rPr lang="en-AU" sz="1600" dirty="0" smtClean="0"/>
              <a:t>flawed</a:t>
            </a:r>
          </a:p>
          <a:p>
            <a:pPr lvl="1"/>
            <a:r>
              <a:rPr lang="en-AU" sz="1800" dirty="0" smtClean="0"/>
              <a:t>Reviewed activities at SC6 activities</a:t>
            </a:r>
          </a:p>
          <a:p>
            <a:pPr lvl="2"/>
            <a:r>
              <a:rPr lang="en-AU" sz="1600" dirty="0" smtClean="0"/>
              <a:t>Noted that China NB declined multiple invitations to explain concerns about 802.1X security to IEEE 802; instead they want to operate solely within SC6</a:t>
            </a:r>
          </a:p>
          <a:p>
            <a:pPr lvl="2"/>
            <a:r>
              <a:rPr lang="en-AU" sz="1600" dirty="0" smtClean="0"/>
              <a:t>IEEE 802’s LS from March in relation to proposed SC6 Security ad hoc was finally published yesterday – maybe too late to have much effect</a:t>
            </a:r>
          </a:p>
          <a:p>
            <a:pPr lvl="2"/>
            <a:r>
              <a:rPr lang="en-AU" sz="1600" dirty="0" smtClean="0"/>
              <a:t>There is some evidence that WAPI will be proposed again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0" y="6561138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11-17-0837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13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The IEEE 802 JTC1 SC will focus on executing the PSDO process in Berlin in July 2017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AU" dirty="0" smtClean="0"/>
              <a:t>IEEE 802 JTC1 plans for Berlin in July 2017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Consider result of ballot for SC6 Security ad hoc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24400" y="6555042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11-17-0837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60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77FB121F-92AD-4A94-B9B7-431A9F07F0F0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24800" cy="1066800"/>
          </a:xfrm>
        </p:spPr>
        <p:txBody>
          <a:bodyPr/>
          <a:lstStyle/>
          <a:p>
            <a:r>
              <a:rPr lang="en-US" altLang="en-US" dirty="0" err="1" smtClean="0"/>
              <a:t>TGmd</a:t>
            </a:r>
            <a:r>
              <a:rPr lang="en-US" altLang="en-US" dirty="0" smtClean="0"/>
              <a:t> May 2017 Closing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2017-05-10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20700" y="2274888"/>
          <a:ext cx="81026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4" imgW="8254447" imgH="2544858" progId="Word.Document.8">
                  <p:embed/>
                </p:oleObj>
              </mc:Choice>
              <mc:Fallback>
                <p:oleObj name="Document" r:id="rId4" imgW="8254447" imgH="25448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4888"/>
                        <a:ext cx="81026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56D6E298-42C4-4845-8665-E35DE2769254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This presentation contains the IEEE 802.11 </a:t>
            </a:r>
            <a:r>
              <a:rPr lang="en-US" altLang="en-US" dirty="0" err="1" smtClean="0"/>
              <a:t>TGmd</a:t>
            </a:r>
            <a:r>
              <a:rPr lang="en-US" altLang="en-US" dirty="0" smtClean="0"/>
              <a:t> closing report for the May 2017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this week - 1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Approved Comment collection on P802.11REVmd D0.1</a:t>
            </a:r>
          </a:p>
          <a:p>
            <a:pPr lvl="1">
              <a:defRPr/>
            </a:pPr>
            <a:r>
              <a:rPr lang="en-US" altLang="ja-JP" dirty="0" smtClean="0"/>
              <a:t>D0.1 includes 802.11ai roll-in</a:t>
            </a:r>
          </a:p>
          <a:p>
            <a:pPr lvl="1">
              <a:defRPr/>
            </a:pPr>
            <a:r>
              <a:rPr lang="en-US" altLang="ja-JP" dirty="0" smtClean="0"/>
              <a:t>Open now, closes 2017-06-14</a:t>
            </a:r>
          </a:p>
          <a:p>
            <a:r>
              <a:rPr lang="en-US" dirty="0" smtClean="0"/>
              <a:t>Approved Call for contributions </a:t>
            </a:r>
            <a:r>
              <a:rPr lang="en-US" altLang="en-US" dirty="0" smtClean="0"/>
              <a:t>response to 3GPP Liaison 11-17-0315 </a:t>
            </a:r>
          </a:p>
          <a:p>
            <a:pPr lvl="1"/>
            <a:r>
              <a:rPr lang="en-US" dirty="0" smtClean="0"/>
              <a:t>Call will be open through November 2017</a:t>
            </a:r>
          </a:p>
          <a:p>
            <a:pPr lvl="1"/>
            <a:r>
              <a:rPr lang="en-US" altLang="en-US" dirty="0" smtClean="0"/>
              <a:t>Approved </a:t>
            </a:r>
            <a:r>
              <a:rPr lang="en-US" altLang="en-US" dirty="0"/>
              <a:t>contribution criteria in 11-17-806r1</a:t>
            </a:r>
            <a:endParaRPr lang="en-US" dirty="0" smtClean="0"/>
          </a:p>
          <a:p>
            <a:r>
              <a:rPr lang="en-US" dirty="0" smtClean="0"/>
              <a:t>Heard presentations</a:t>
            </a:r>
          </a:p>
          <a:p>
            <a:r>
              <a:rPr lang="en-US" dirty="0" smtClean="0"/>
              <a:t>Began schedule discussion</a:t>
            </a:r>
          </a:p>
          <a:p>
            <a:pPr lvl="1"/>
            <a:r>
              <a:rPr lang="en-US" dirty="0" smtClean="0"/>
              <a:t>One option:  include 11ai, 11ah, 11ak, 11aq, 11aj (not 11ax, 11ay…)</a:t>
            </a:r>
          </a:p>
          <a:p>
            <a:pPr lvl="1"/>
            <a:r>
              <a:rPr lang="en-US" dirty="0" smtClean="0"/>
              <a:t>Currently an 18 month window between 11aj and 11ax completion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64" y="685800"/>
            <a:ext cx="6309861" cy="569699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completed </a:t>
            </a:r>
            <a:r>
              <a:rPr lang="en-US" dirty="0"/>
              <a:t>this </a:t>
            </a:r>
            <a:r>
              <a:rPr lang="en-US" dirty="0" smtClean="0"/>
              <a:t>week -2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572500" cy="4953000"/>
          </a:xfrm>
        </p:spPr>
        <p:txBody>
          <a:bodyPr/>
          <a:lstStyle/>
          <a:p>
            <a:r>
              <a:rPr lang="en-US" dirty="0"/>
              <a:t>Completed officer elections, appointments and confirmations</a:t>
            </a:r>
          </a:p>
          <a:p>
            <a:pPr lvl="1"/>
            <a:r>
              <a:rPr lang="en-US" dirty="0"/>
              <a:t>Chair: Dorothy Stanley </a:t>
            </a:r>
          </a:p>
          <a:p>
            <a:pPr lvl="1"/>
            <a:r>
              <a:rPr lang="en-US" dirty="0"/>
              <a:t>Vice Chair: Mark Hamilton, Michael </a:t>
            </a:r>
            <a:r>
              <a:rPr lang="en-US" dirty="0" err="1"/>
              <a:t>Montemurro</a:t>
            </a:r>
            <a:endParaRPr lang="en-US" dirty="0"/>
          </a:p>
          <a:p>
            <a:pPr lvl="1"/>
            <a:r>
              <a:rPr lang="en-US" dirty="0"/>
              <a:t>Secretary: Jon </a:t>
            </a:r>
            <a:r>
              <a:rPr lang="en-US" dirty="0" err="1"/>
              <a:t>Rosdahl</a:t>
            </a:r>
            <a:endParaRPr lang="en-US" dirty="0"/>
          </a:p>
          <a:p>
            <a:pPr lvl="1"/>
            <a:r>
              <a:rPr lang="en-US" dirty="0"/>
              <a:t>Editor: Emily Qi, Sub-editor: Edward Au</a:t>
            </a:r>
          </a:p>
          <a:p>
            <a:r>
              <a:rPr lang="en-US" altLang="en-US" dirty="0" smtClean="0"/>
              <a:t>Approved Conference </a:t>
            </a:r>
            <a:r>
              <a:rPr lang="en-US" altLang="en-US" dirty="0"/>
              <a:t>calls </a:t>
            </a:r>
          </a:p>
          <a:p>
            <a:pPr lvl="1"/>
            <a:r>
              <a:rPr lang="en-US" altLang="en-US" sz="1800" dirty="0"/>
              <a:t>Tuesday May 30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11am Eastern to hear presentations, including  </a:t>
            </a:r>
            <a:r>
              <a:rPr lang="en-GB" sz="1800" dirty="0">
                <a:hlinkClick r:id="rId3"/>
              </a:rPr>
              <a:t>https://www.ietf.org/proceedings/98/slides/slides-98-intarea-80211-multicast-testbed-and-results-00.pdf</a:t>
            </a:r>
            <a:r>
              <a:rPr lang="en-GB" sz="1800" dirty="0"/>
              <a:t> </a:t>
            </a:r>
          </a:p>
          <a:p>
            <a:pPr lvl="1"/>
            <a:r>
              <a:rPr lang="en-US" sz="1800" dirty="0"/>
              <a:t>Friday June 23, 30 10am Eastern 1 </a:t>
            </a:r>
            <a:r>
              <a:rPr lang="en-US" sz="1800" dirty="0" smtClean="0"/>
              <a:t>hour to begin processing comment collection comments</a:t>
            </a:r>
            <a:endParaRPr lang="en-GB" sz="1800" dirty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mentor.ieee.org/802.11/dcn/17/11-17-0559-04-000m-may-2017-tgmd-agenda.pptx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Plans for May - July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572500" cy="4953000"/>
          </a:xfrm>
        </p:spPr>
        <p:txBody>
          <a:bodyPr/>
          <a:lstStyle/>
          <a:p>
            <a:r>
              <a:rPr lang="en-US" dirty="0" smtClean="0"/>
              <a:t>Issue call </a:t>
            </a:r>
            <a:r>
              <a:rPr lang="en-US" dirty="0"/>
              <a:t>for contributions </a:t>
            </a:r>
            <a:r>
              <a:rPr lang="en-US" dirty="0" smtClean="0"/>
              <a:t>in </a:t>
            </a:r>
            <a:r>
              <a:rPr lang="en-US" altLang="en-US" dirty="0" smtClean="0"/>
              <a:t>response </a:t>
            </a:r>
            <a:r>
              <a:rPr lang="en-US" altLang="en-US" dirty="0"/>
              <a:t>to 3GPP Liaison 11-17-0315 </a:t>
            </a:r>
          </a:p>
          <a:p>
            <a:r>
              <a:rPr lang="en-US" altLang="en-US" dirty="0" smtClean="0"/>
              <a:t>Complete comment collection</a:t>
            </a:r>
          </a:p>
          <a:p>
            <a:r>
              <a:rPr lang="en-US" altLang="en-US" dirty="0" smtClean="0"/>
              <a:t>Begin resolution of comments received in comment collection </a:t>
            </a:r>
          </a:p>
          <a:p>
            <a:pPr lvl="1"/>
            <a:r>
              <a:rPr lang="en-US" altLang="en-US" dirty="0" smtClean="0"/>
              <a:t>Teleconferences</a:t>
            </a:r>
          </a:p>
          <a:p>
            <a:r>
              <a:rPr lang="en-US" altLang="en-US" dirty="0" smtClean="0"/>
              <a:t>Begin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roll-in,  target completion prior to September 2017 meeting</a:t>
            </a:r>
          </a:p>
          <a:p>
            <a:pPr lvl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58D16CA-04AA-4616-9A71-236CA8F67F1E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References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5334000"/>
          </a:xfrm>
        </p:spPr>
        <p:txBody>
          <a:bodyPr/>
          <a:lstStyle/>
          <a:p>
            <a:r>
              <a:rPr lang="en-US" altLang="en-US" sz="2000" dirty="0">
                <a:hlinkClick r:id="rId3"/>
              </a:rPr>
              <a:t>https://</a:t>
            </a:r>
            <a:r>
              <a:rPr lang="en-US" altLang="en-US" sz="2000" dirty="0" smtClean="0">
                <a:hlinkClick r:id="rId3"/>
              </a:rPr>
              <a:t>mentor.ieee.org/802.11/dcn/17/11-17-0004-03-0000-revision-par-proposal-tgmd.doc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/>
              <a:t>Approved PARs: </a:t>
            </a:r>
            <a:r>
              <a:rPr lang="en-US" altLang="en-US" sz="2000" dirty="0">
                <a:hlinkClick r:id="rId4"/>
              </a:rPr>
              <a:t>https://</a:t>
            </a:r>
            <a:r>
              <a:rPr lang="en-US" altLang="en-US" sz="2000" dirty="0" smtClean="0">
                <a:hlinkClick r:id="rId4"/>
              </a:rPr>
              <a:t>standards.ieee.org/about/sba/index.html</a:t>
            </a:r>
            <a:r>
              <a:rPr lang="en-US" altLang="en-US" sz="20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May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2017-05-11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/>
          </p:nvPr>
        </p:nvGraphicFramePr>
        <p:xfrm>
          <a:off x="530225" y="2816225"/>
          <a:ext cx="76581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cument" r:id="rId4" imgW="8513226" imgH="1569919" progId="Word.Document.8">
                  <p:embed/>
                </p:oleObj>
              </mc:Choice>
              <mc:Fallback>
                <p:oleObj name="Document" r:id="rId4" imgW="8513226" imgH="156991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816225"/>
                        <a:ext cx="765810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May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(1/2)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b="1" dirty="0" smtClean="0"/>
              <a:t>Approved March 2017 meeting minutes (11-17/0086r0) and April 27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conference call meeting minutes (11-17/0623r0)</a:t>
            </a:r>
            <a:endParaRPr lang="en-US" altLang="ko-KR" sz="2400" b="1" dirty="0" smtClean="0"/>
          </a:p>
          <a:p>
            <a:r>
              <a:rPr lang="en-US" altLang="ko-KR" dirty="0" smtClean="0"/>
              <a:t>The following comment resolution proposal has been presented and approved</a:t>
            </a:r>
          </a:p>
          <a:p>
            <a:pPr lvl="1"/>
            <a:r>
              <a:rPr lang="en-US" sz="1600" dirty="0" smtClean="0"/>
              <a:t>CID 803, 806-807, 809-810, 811, 813-814, 818-819, 826, 828, 833-836, 846-847, 861-864, 866-868 and 870-875 </a:t>
            </a:r>
            <a:r>
              <a:rPr lang="en-US" altLang="zh-CN" sz="1600" dirty="0" smtClean="0"/>
              <a:t>(from 11-17/0789r2)</a:t>
            </a:r>
          </a:p>
          <a:p>
            <a:pPr lvl="1"/>
            <a:r>
              <a:rPr lang="en-US" sz="1600" dirty="0" smtClean="0"/>
              <a:t>CID 801, 802, 804, 805, 808, 812, 815-817, 820-825, 827, 829-832, 837, and 851 </a:t>
            </a:r>
            <a:r>
              <a:rPr lang="en-US" altLang="zh-CN" sz="1600" dirty="0" smtClean="0"/>
              <a:t>(from 11-17/0622r3) </a:t>
            </a:r>
          </a:p>
          <a:p>
            <a:pPr lvl="1"/>
            <a:r>
              <a:rPr lang="en-US" sz="1600" dirty="0" smtClean="0"/>
              <a:t>CID </a:t>
            </a:r>
            <a:r>
              <a:rPr lang="en-US" sz="1600" dirty="0" smtClean="0">
                <a:solidFill>
                  <a:srgbClr val="000000"/>
                </a:solidFill>
              </a:rPr>
              <a:t>856-858 and 860 </a:t>
            </a:r>
            <a:r>
              <a:rPr lang="en-US" altLang="zh-CN" sz="1600" dirty="0" smtClean="0"/>
              <a:t>(from 11-17/0635r2)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CID 854-855, 865 and 869</a:t>
            </a:r>
            <a:r>
              <a:rPr lang="en-US" sz="1600" dirty="0" smtClean="0"/>
              <a:t> </a:t>
            </a:r>
            <a:r>
              <a:rPr lang="en-US" altLang="zh-CN" sz="1600" dirty="0" smtClean="0"/>
              <a:t>(from 11-17/0639r2) </a:t>
            </a:r>
          </a:p>
          <a:p>
            <a:pPr lvl="1"/>
            <a:r>
              <a:rPr lang="en-US" sz="1600" dirty="0" smtClean="0"/>
              <a:t>CID </a:t>
            </a:r>
            <a:r>
              <a:rPr lang="en-US" sz="1600" dirty="0" smtClean="0">
                <a:solidFill>
                  <a:srgbClr val="000000"/>
                </a:solidFill>
              </a:rPr>
              <a:t>848-850, 859 </a:t>
            </a:r>
            <a:r>
              <a:rPr lang="en-US" altLang="zh-CN" sz="1600" dirty="0" smtClean="0"/>
              <a:t>(from 11-17/0791r1) </a:t>
            </a:r>
          </a:p>
          <a:p>
            <a:pPr lvl="1"/>
            <a:r>
              <a:rPr lang="en-US" sz="1600" dirty="0" smtClean="0"/>
              <a:t>CID </a:t>
            </a:r>
            <a:r>
              <a:rPr lang="en-US" sz="1600" dirty="0" smtClean="0">
                <a:solidFill>
                  <a:srgbClr val="000000"/>
                </a:solidFill>
              </a:rPr>
              <a:t>838-845 </a:t>
            </a:r>
            <a:r>
              <a:rPr lang="en-US" altLang="zh-CN" sz="1600" dirty="0" smtClean="0"/>
              <a:t>(from 11-17/0792r1) 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CA" dirty="0" smtClean="0"/>
              <a:t>Completed comment resolution for the initial SB on D5.0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(2/2)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929222"/>
          </a:xfrm>
        </p:spPr>
        <p:txBody>
          <a:bodyPr/>
          <a:lstStyle/>
          <a:p>
            <a:endParaRPr lang="en-CA" dirty="0" smtClean="0"/>
          </a:p>
          <a:p>
            <a:pPr lvl="0"/>
            <a:r>
              <a:rPr lang="en-US" altLang="zh-CN" dirty="0" smtClean="0"/>
              <a:t>Instruct the editor to prepare Draft 6.0 incorporating those approved resolutions</a:t>
            </a:r>
          </a:p>
          <a:p>
            <a:pPr lvl="0"/>
            <a:endParaRPr lang="zh-CN" altLang="zh-CN" dirty="0" smtClean="0"/>
          </a:p>
          <a:p>
            <a:pPr lvl="0"/>
            <a:r>
              <a:rPr lang="en-US" altLang="zh-CN" dirty="0" smtClean="0"/>
              <a:t>Approved a 10-day Sponsor Recirculation Ballot asking the question “Should P802.11aj D6.0 be forwarded to </a:t>
            </a:r>
            <a:r>
              <a:rPr lang="en-US" altLang="zh-CN" dirty="0" err="1" smtClean="0"/>
              <a:t>RevCom</a:t>
            </a:r>
            <a:r>
              <a:rPr lang="en-US" altLang="zh-CN" dirty="0" smtClean="0"/>
              <a:t>?”</a:t>
            </a:r>
          </a:p>
          <a:p>
            <a:pPr lvl="0"/>
            <a:endParaRPr lang="zh-CN" altLang="zh-CN" dirty="0" smtClean="0"/>
          </a:p>
          <a:p>
            <a:r>
              <a:rPr lang="en-CA" dirty="0" smtClean="0"/>
              <a:t>Updated TG timeline</a:t>
            </a:r>
            <a:endParaRPr 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altLang="zh-CN" dirty="0" smtClean="0"/>
              <a:t>July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r>
              <a:rPr lang="en-US" dirty="0" smtClean="0"/>
              <a:t>Complete comment resolution for </a:t>
            </a:r>
            <a:r>
              <a:rPr lang="en-US" dirty="0" err="1" smtClean="0"/>
              <a:t>TGaj</a:t>
            </a:r>
            <a:r>
              <a:rPr lang="en-US" dirty="0" smtClean="0"/>
              <a:t> Recirculation </a:t>
            </a:r>
            <a:r>
              <a:rPr lang="en-US" altLang="zh-CN" dirty="0" smtClean="0"/>
              <a:t>Sponsor </a:t>
            </a:r>
            <a:r>
              <a:rPr lang="en-US" dirty="0" smtClean="0"/>
              <a:t>Ballot</a:t>
            </a:r>
          </a:p>
          <a:p>
            <a:endParaRPr lang="en-US" dirty="0" smtClean="0"/>
          </a:p>
          <a:p>
            <a:r>
              <a:rPr lang="en-US" altLang="zh-CN" dirty="0" smtClean="0"/>
              <a:t>Conditional IEEE 802 EC approval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Prepare draft press release for WG approval</a:t>
            </a:r>
          </a:p>
          <a:p>
            <a:endParaRPr lang="en-US" altLang="zh-CN" dirty="0" smtClean="0"/>
          </a:p>
          <a:p>
            <a:r>
              <a:rPr lang="en-US" dirty="0" smtClean="0"/>
              <a:t>Timeline update if needed</a:t>
            </a:r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Call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400" b="1" dirty="0" smtClean="0"/>
              <a:t>8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Jun, 2017, 10 pm ET for 2 hours</a:t>
            </a:r>
          </a:p>
          <a:p>
            <a:pPr lvl="1">
              <a:buNone/>
            </a:pPr>
            <a:r>
              <a:rPr lang="en-US" altLang="zh-CN" b="1" dirty="0" smtClean="0"/>
              <a:t>     (9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Jun,  2017, 10 am </a:t>
            </a:r>
            <a:r>
              <a:rPr lang="en-US" altLang="zh-CN" b="1" dirty="0"/>
              <a:t>Beijing </a:t>
            </a:r>
            <a:r>
              <a:rPr lang="en-US" altLang="zh-CN" b="1" dirty="0" smtClean="0"/>
              <a:t>Time)</a:t>
            </a:r>
          </a:p>
          <a:p>
            <a:pPr lvl="1"/>
            <a:r>
              <a:rPr lang="en-US" altLang="zh-CN" sz="2400" b="1" dirty="0" smtClean="0"/>
              <a:t>15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Jun, 2017, 10 pm ET for 2 hours</a:t>
            </a:r>
          </a:p>
          <a:p>
            <a:pPr lvl="1">
              <a:buNone/>
            </a:pPr>
            <a:r>
              <a:rPr lang="en-US" altLang="zh-CN" b="1" dirty="0" smtClean="0"/>
              <a:t>     (16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Jun,  2017, 10 am Beijing Time)</a:t>
            </a:r>
          </a:p>
          <a:p>
            <a:pPr lvl="1"/>
            <a:r>
              <a:rPr lang="en-US" altLang="zh-CN" sz="2400" b="1" dirty="0" smtClean="0"/>
              <a:t>22</a:t>
            </a:r>
            <a:r>
              <a:rPr lang="en-US" altLang="zh-CN" sz="2400" b="1" baseline="30000" dirty="0" smtClean="0"/>
              <a:t>nd</a:t>
            </a:r>
            <a:r>
              <a:rPr lang="en-US" altLang="zh-CN" sz="2400" b="1" dirty="0" smtClean="0"/>
              <a:t>    Jun, 2017, 10 pm ET for 2 hours</a:t>
            </a:r>
          </a:p>
          <a:p>
            <a:pPr lvl="1">
              <a:buNone/>
            </a:pPr>
            <a:r>
              <a:rPr lang="en-US" altLang="zh-CN" b="1" dirty="0" smtClean="0"/>
              <a:t>     (23</a:t>
            </a:r>
            <a:r>
              <a:rPr lang="en-US" altLang="zh-CN" b="1" baseline="30000" dirty="0" smtClean="0"/>
              <a:t>rd</a:t>
            </a:r>
            <a:r>
              <a:rPr lang="en-US" altLang="zh-CN" b="1" dirty="0" smtClean="0"/>
              <a:t>  Jun,  2017, 10 am Beijing Time)</a:t>
            </a:r>
          </a:p>
          <a:p>
            <a:pPr lvl="1"/>
            <a:r>
              <a:rPr lang="en-US" altLang="zh-CN" sz="2400" b="1" dirty="0" smtClean="0"/>
              <a:t>29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  Jun, 2017,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11 pm </a:t>
            </a:r>
            <a:r>
              <a:rPr lang="en-US" altLang="zh-CN" sz="2400" b="1" dirty="0" smtClean="0"/>
              <a:t>ET for 2 hours</a:t>
            </a:r>
          </a:p>
          <a:p>
            <a:pPr lvl="1">
              <a:buNone/>
            </a:pPr>
            <a:r>
              <a:rPr lang="en-US" altLang="zh-CN" b="1" dirty="0" smtClean="0"/>
              <a:t>     (30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 Jun,  2017, </a:t>
            </a:r>
            <a:r>
              <a:rPr lang="en-US" altLang="zh-CN" b="1" dirty="0" smtClean="0">
                <a:solidFill>
                  <a:srgbClr val="FF0000"/>
                </a:solidFill>
              </a:rPr>
              <a:t>11 am </a:t>
            </a:r>
            <a:r>
              <a:rPr lang="en-US" altLang="zh-CN" b="1" dirty="0" smtClean="0"/>
              <a:t>Beijing Time)</a:t>
            </a:r>
          </a:p>
          <a:p>
            <a:pPr lvl="1"/>
            <a:r>
              <a:rPr lang="en-US" altLang="zh-CN" sz="2400" b="1" dirty="0" smtClean="0"/>
              <a:t>6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  July, 2017, 10 pm ET for 2 hours</a:t>
            </a:r>
          </a:p>
          <a:p>
            <a:pPr lvl="1">
              <a:buNone/>
            </a:pPr>
            <a:r>
              <a:rPr lang="en-US" altLang="zh-CN" b="1" dirty="0" smtClean="0"/>
              <a:t>     (7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 July,  2017, 10 am Beijing Time)</a:t>
            </a:r>
          </a:p>
          <a:p>
            <a:pPr lvl="1">
              <a:buNone/>
            </a:pPr>
            <a:endParaRPr lang="en-US" altLang="zh-CN" b="1" dirty="0" smtClean="0"/>
          </a:p>
          <a:p>
            <a:pPr lvl="1">
              <a:buNone/>
            </a:pPr>
            <a:endParaRPr lang="en-US" altLang="zh-CN" b="1" dirty="0" smtClean="0"/>
          </a:p>
          <a:p>
            <a:pPr lvl="1">
              <a:buNone/>
            </a:pPr>
            <a:endParaRPr lang="en-US" altLang="zh-CN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May 2017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10600" cy="511730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</a:t>
            </a:r>
            <a:r>
              <a:rPr lang="en-US" sz="3600" dirty="0" smtClean="0"/>
              <a:t>May Closing </a:t>
            </a:r>
            <a:r>
              <a:rPr lang="en-US" sz="3600" dirty="0"/>
              <a:t>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2017-05-11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08000" y="2459038"/>
          <a:ext cx="81565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59038"/>
                        <a:ext cx="8156575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 smtClean="0">
                <a:solidFill>
                  <a:schemeClr val="tx1"/>
                </a:solidFill>
              </a:rPr>
              <a:t>TGak</a:t>
            </a:r>
            <a:r>
              <a:rPr lang="en-US" sz="1800" dirty="0" smtClean="0">
                <a:solidFill>
                  <a:schemeClr val="tx1"/>
                </a:solidFill>
              </a:rPr>
              <a:t> meeting May 2017 in </a:t>
            </a:r>
            <a:r>
              <a:rPr lang="en-US" sz="1800" dirty="0" err="1" smtClean="0">
                <a:solidFill>
                  <a:schemeClr val="tx1"/>
                </a:solidFill>
              </a:rPr>
              <a:t>Daejeon</a:t>
            </a:r>
            <a:r>
              <a:rPr lang="en-US" sz="1800" dirty="0" smtClean="0">
                <a:solidFill>
                  <a:schemeClr val="tx1"/>
                </a:solidFill>
              </a:rPr>
              <a:t>, Korea.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11-17-0838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51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Closing Report</a:t>
            </a:r>
            <a:endParaRPr lang="en-GB" sz="36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The initial Sponsor Ballot on P802.11ak Draft 4.0 ran until 1pm Thursday this week, </a:t>
            </a:r>
            <a:r>
              <a:rPr lang="en-GB" sz="2400" dirty="0" err="1" smtClean="0"/>
              <a:t>Daejeon</a:t>
            </a:r>
            <a:r>
              <a:rPr lang="en-GB" sz="2400" dirty="0" smtClean="0"/>
              <a:t> time.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11ak passed sponsor Ballot and </a:t>
            </a:r>
            <a:r>
              <a:rPr lang="en-GB" sz="2400" dirty="0" err="1" smtClean="0"/>
              <a:t>TGak</a:t>
            </a:r>
            <a:r>
              <a:rPr lang="en-GB" sz="2400" dirty="0" smtClean="0"/>
              <a:t> has been working on draft resolutions for some of the 165 comments received.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</a:t>
            </a:r>
            <a:r>
              <a:rPr lang="en-GB" sz="2400" dirty="0"/>
              <a:t>annotated agenda is in 11-</a:t>
            </a:r>
            <a:r>
              <a:rPr lang="en-GB" sz="2400" dirty="0" smtClean="0"/>
              <a:t>17/0643r5.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minutes </a:t>
            </a:r>
            <a:r>
              <a:rPr lang="en-GB" sz="2400" dirty="0"/>
              <a:t>will be in 11-</a:t>
            </a:r>
            <a:r>
              <a:rPr lang="en-GB" sz="2400" dirty="0" smtClean="0"/>
              <a:t>17/0810.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11-17-0838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7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Motion</a:t>
            </a:r>
            <a:endParaRPr lang="en-GB" sz="36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	Moved</a:t>
            </a:r>
            <a:r>
              <a:rPr lang="en-GB" sz="2800" dirty="0"/>
              <a:t>, to liaise the following draft to ISO/IEC JTC1/SC6 under the PSDO agreement: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2400" dirty="0"/>
              <a:t>P802.11ak D4.0</a:t>
            </a:r>
          </a:p>
          <a:p>
            <a:pPr lvl="1">
              <a:lnSpc>
                <a:spcPct val="80000"/>
              </a:lnSpc>
            </a:pP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 smtClean="0"/>
              <a:t>Moved: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Seconded: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Results: </a:t>
            </a:r>
          </a:p>
          <a:p>
            <a:pPr lvl="1">
              <a:lnSpc>
                <a:spcPct val="80000"/>
              </a:lnSpc>
            </a:pP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 smtClean="0"/>
              <a:t>[In TG  Moved</a:t>
            </a:r>
            <a:r>
              <a:rPr lang="en-GB" sz="2400" dirty="0"/>
              <a:t>: Mark </a:t>
            </a:r>
            <a:r>
              <a:rPr lang="en-GB" sz="2400" dirty="0" smtClean="0"/>
              <a:t>Hamilton   Seconded</a:t>
            </a:r>
            <a:r>
              <a:rPr lang="en-GB" sz="2400" dirty="0"/>
              <a:t>: Jon </a:t>
            </a:r>
            <a:r>
              <a:rPr lang="en-GB" sz="2400" dirty="0" err="1"/>
              <a:t>Rosdahl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Yes: 3    No: 1    Abstain: </a:t>
            </a:r>
            <a:r>
              <a:rPr lang="en-GB" sz="2400" dirty="0" smtClean="0"/>
              <a:t>1]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11-17-0838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4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500826" y="6475413"/>
            <a:ext cx="2041512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53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</a:t>
            </a:r>
            <a:r>
              <a:rPr lang="en-GB" sz="2400" dirty="0" smtClean="0"/>
              <a:t>1 hour teleconferences </a:t>
            </a:r>
            <a:r>
              <a:rPr lang="en-US" sz="2400" dirty="0" smtClean="0"/>
              <a:t>until the July 2017 </a:t>
            </a:r>
            <a:r>
              <a:rPr lang="en-US" sz="2400" dirty="0"/>
              <a:t>802.11 meeting on </a:t>
            </a:r>
            <a:r>
              <a:rPr lang="en-US" sz="2400" dirty="0" smtClean="0"/>
              <a:t>Mondays May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June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June 26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9am </a:t>
            </a:r>
            <a:r>
              <a:rPr lang="en-US" sz="2400" dirty="0"/>
              <a:t>Eastern US Time</a:t>
            </a:r>
            <a:r>
              <a:rPr lang="en-US" sz="2400" dirty="0" smtClean="0"/>
              <a:t>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July 2017 </a:t>
            </a:r>
            <a:r>
              <a:rPr lang="en-GB" sz="2800" dirty="0"/>
              <a:t>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Sponsor Ballot comments.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If resolutions complete, go to Sponsor Ballot recirculation.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11-17-0838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5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0AA6CC1-B35F-400A-AD97-617E7B9F358A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2017-05-11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19113" y="2271713"/>
          <a:ext cx="77676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4" imgW="8146441" imgH="2306595" progId="Word.Document.8">
                  <p:embed/>
                </p:oleObj>
              </mc:Choice>
              <mc:Fallback>
                <p:oleObj name="Document" r:id="rId4" imgW="8146441" imgH="230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71713"/>
                        <a:ext cx="7767637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11-17-0821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22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A842C95A-9891-4D85-99F3-CBA09F6CADDF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May 2017, Daejeon, South Korea.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11-17-0821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16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53C9A94-B312-452C-97DA-880A7EDB2DCC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Summary</a:t>
            </a:r>
          </a:p>
          <a:p>
            <a:pPr lvl="1">
              <a:defRPr/>
            </a:pPr>
            <a:r>
              <a:rPr lang="en-GB" altLang="en-US" sz="2400" dirty="0"/>
              <a:t>6 meeting slots this week</a:t>
            </a:r>
          </a:p>
          <a:p>
            <a:pPr lvl="1">
              <a:defRPr/>
            </a:pPr>
            <a:r>
              <a:rPr lang="en-GB" altLang="en-US" sz="2400" dirty="0"/>
              <a:t>Re-circulation sponsor ballot comment resolution</a:t>
            </a:r>
          </a:p>
          <a:p>
            <a:pPr lvl="1">
              <a:defRPr/>
            </a:pPr>
            <a:r>
              <a:rPr lang="en-GB" altLang="en-US" sz="2400" dirty="0"/>
              <a:t>All comments resolved</a:t>
            </a:r>
          </a:p>
          <a:p>
            <a:pPr lvl="1">
              <a:defRPr/>
            </a:pPr>
            <a:r>
              <a:rPr lang="en-GB" altLang="en-US" sz="2400" dirty="0"/>
              <a:t>Will start 2</a:t>
            </a:r>
            <a:r>
              <a:rPr lang="en-GB" altLang="en-US" sz="2400" baseline="30000" dirty="0"/>
              <a:t>nd</a:t>
            </a:r>
            <a:r>
              <a:rPr lang="en-GB" altLang="en-US" sz="2400" dirty="0"/>
              <a:t> re-circulation sponsor ballot with D9.0 when it has been prepared by the technical editor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/>
              <a:t>Plans for July 2017</a:t>
            </a:r>
            <a:endParaRPr lang="en-GB" dirty="0"/>
          </a:p>
          <a:p>
            <a:pPr lvl="1"/>
            <a:r>
              <a:rPr lang="en-GB" sz="2400" dirty="0"/>
              <a:t>Sponsor ballot comment resolution</a:t>
            </a:r>
          </a:p>
          <a:p>
            <a:pPr lvl="1"/>
            <a:r>
              <a:rPr lang="en-GB" sz="2400" dirty="0"/>
              <a:t>Conditional/unconditional request to forward draft to </a:t>
            </a:r>
            <a:r>
              <a:rPr lang="en-GB" sz="2400" dirty="0" err="1"/>
              <a:t>RevCom</a:t>
            </a:r>
            <a:r>
              <a:rPr lang="en-GB" sz="2400" dirty="0"/>
              <a:t> at Friday EC meeting.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11-17-0821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72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TGax May 2017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2017-05-11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May 2017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/>
          <a:lstStyle/>
          <a:p>
            <a:r>
              <a:rPr lang="en-CA" dirty="0" smtClean="0"/>
              <a:t>Continued</a:t>
            </a:r>
            <a:r>
              <a:rPr lang="en-CA" dirty="0"/>
              <a:t> </a:t>
            </a:r>
            <a:r>
              <a:rPr lang="en-CA" dirty="0" smtClean="0"/>
              <a:t>with the comment resolution on draft D1.0.</a:t>
            </a:r>
          </a:p>
          <a:p>
            <a:pPr lvl="1"/>
            <a:r>
              <a:rPr lang="en-CA" dirty="0" smtClean="0"/>
              <a:t>Good progress during the ad hoc meeting and this meeting.</a:t>
            </a:r>
          </a:p>
          <a:p>
            <a:pPr lvl="1"/>
            <a:r>
              <a:rPr lang="en-CA" dirty="0" smtClean="0"/>
              <a:t>Resolutions of over 900 comments were approved.</a:t>
            </a:r>
          </a:p>
          <a:p>
            <a:pPr lvl="1"/>
            <a:r>
              <a:rPr lang="en-CA" dirty="0" smtClean="0"/>
              <a:t>The TG Editor is planning to produce draft D1.3 based on resolved comments</a:t>
            </a:r>
          </a:p>
          <a:p>
            <a:r>
              <a:rPr lang="en-CA" dirty="0" smtClean="0"/>
              <a:t>Discussed the need to produce a reference waveform generator similar to that for HT and VHT – looking for volunteers</a:t>
            </a:r>
          </a:p>
          <a:p>
            <a:r>
              <a:rPr lang="en-CA" dirty="0" smtClean="0"/>
              <a:t>No ad hoc meeting is planned for June/July.</a:t>
            </a:r>
          </a:p>
          <a:p>
            <a:pPr lvl="1"/>
            <a:r>
              <a:rPr lang="en-CA" dirty="0" smtClean="0"/>
              <a:t>Increase the frequency of the TG calls during the week of June 26</a:t>
            </a:r>
          </a:p>
          <a:p>
            <a:r>
              <a:rPr lang="en-CA" sz="2000" dirty="0" smtClean="0"/>
              <a:t>The agenda is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mentor.ieee.org/802.11/dcn/17/11-17-0555-05-00ax-tgax-may-2017-meeting-agenda.pptx</a:t>
            </a:r>
            <a:r>
              <a:rPr lang="en-CA" sz="2000" dirty="0" smtClean="0"/>
              <a:t> </a:t>
            </a:r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89" y="684216"/>
            <a:ext cx="7200000" cy="5657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65" y="630899"/>
            <a:ext cx="2785151" cy="218850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2017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Continue with the resolution of comments on draft D1.0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Already Approved (please don’t delete)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May 25			10:00 – 12:00 ET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May 18			20:00 – 22:00 ET</a:t>
            </a:r>
          </a:p>
          <a:p>
            <a:endParaRPr lang="en-US" altLang="en-US" dirty="0"/>
          </a:p>
          <a:p>
            <a:r>
              <a:rPr lang="en-US" altLang="en-US" u="sng" dirty="0"/>
              <a:t>New Set of </a:t>
            </a:r>
            <a:r>
              <a:rPr lang="en-US" altLang="en-US" u="sng" dirty="0" err="1"/>
              <a:t>Telecons</a:t>
            </a:r>
            <a:r>
              <a:rPr lang="en-US" altLang="en-US" u="sng" dirty="0"/>
              <a:t>:</a:t>
            </a:r>
          </a:p>
          <a:p>
            <a:r>
              <a:rPr lang="en-US" dirty="0"/>
              <a:t>June 1 , June 15, June 26, June </a:t>
            </a:r>
            <a:r>
              <a:rPr lang="en-US" dirty="0" smtClean="0"/>
              <a:t>28 </a:t>
            </a:r>
            <a:r>
              <a:rPr lang="en-US" dirty="0"/>
              <a:t>	20:00 – 22:00 ET</a:t>
            </a:r>
          </a:p>
          <a:p>
            <a:r>
              <a:rPr lang="en-US" dirty="0"/>
              <a:t>June 8, June 22, June 27, June 29, July 20	10:00 – 12:00 ET</a:t>
            </a:r>
          </a:p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CEABADB8-5A4C-41BA-BB8A-5E8D6A18A25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 b="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May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2017-05-12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B57A7B59-4241-42DA-BCB7-9A600BE9D7EE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 b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May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9EA0ADBB-6969-4DCA-8261-AE582E6DDACA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b="0" smtClean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33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Draft amendment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Comment resolution for CC24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Significant progress was made in the development of draft amendment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Comment resolution started</a:t>
            </a:r>
          </a:p>
          <a:p>
            <a:pPr lvl="1" algn="just"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en-US" altLang="en-US"/>
              <a:t>105 CIDs are resolved and approved</a:t>
            </a:r>
          </a:p>
          <a:p>
            <a:pPr lvl="1"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2E649E45-7653-4320-827B-F24AD3B2E422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 b="0" smtClean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July 2017 plenary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draft amendment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Comment resolution for Draft 0.3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A6828937-1CE8-4200-9535-2B4F55A24E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 b="0" smtClean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May 24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May 31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June 7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June 14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June 21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June 28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May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2017-05-11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0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</a:t>
            </a:r>
            <a:r>
              <a:rPr lang="en-US" dirty="0" smtClean="0"/>
              <a:t>Next </a:t>
            </a:r>
            <a:r>
              <a:rPr lang="en-US" dirty="0"/>
              <a:t>Generation Positioning </a:t>
            </a:r>
            <a:r>
              <a:rPr lang="en-US" dirty="0" smtClean="0"/>
              <a:t>closing </a:t>
            </a:r>
            <a:r>
              <a:rPr lang="en-US" dirty="0"/>
              <a:t>report for the </a:t>
            </a:r>
            <a:r>
              <a:rPr lang="en-US" dirty="0" smtClean="0"/>
              <a:t>Daejeon Korea meeting</a:t>
            </a:r>
            <a:r>
              <a:rPr lang="en-US" dirty="0"/>
              <a:t>, </a:t>
            </a:r>
            <a:r>
              <a:rPr lang="en-US" dirty="0" smtClean="0"/>
              <a:t>March 2017.</a:t>
            </a:r>
            <a:endParaRPr lang="en-US" dirty="0"/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278688" cy="44656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and adopted text to Spec. Framework on following topics: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MU measurement resource allocation in unassociated and associated modes.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MU Negotiation Resource </a:t>
            </a:r>
            <a:r>
              <a:rPr lang="en-US" dirty="0"/>
              <a:t>allocation </a:t>
            </a:r>
            <a:r>
              <a:rPr lang="en-US" dirty="0" smtClean="0"/>
              <a:t>in </a:t>
            </a:r>
            <a:r>
              <a:rPr lang="en-US" b="0" dirty="0" smtClean="0"/>
              <a:t>the unassociated mode.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Negotiation and Trigger Frame </a:t>
            </a:r>
            <a:r>
              <a:rPr lang="en-US" dirty="0" err="1" smtClean="0"/>
              <a:t>frame</a:t>
            </a:r>
            <a:r>
              <a:rPr lang="en-US" dirty="0" smtClean="0"/>
              <a:t> formats.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Measurement resource multiplexing techniques (OFDMA, P-Matrix, TDMA).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Scalable Location.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Secured measurements execution and secured context establishment in the unassociated mode.</a:t>
            </a:r>
          </a:p>
          <a:p>
            <a:pPr marL="312738" indent="-312738">
              <a:buFont typeface="Arial" panose="020B0604020202020204" pitchFamily="34" charset="0"/>
              <a:buChar char="•"/>
            </a:pPr>
            <a:r>
              <a:rPr lang="en-US" b="0" dirty="0" smtClean="0"/>
              <a:t>Total of 14 submissions considered and discussed.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38" y="1156749"/>
            <a:ext cx="3497892" cy="5403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" y="1156749"/>
            <a:ext cx="4715895" cy="522843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278688" cy="4465613"/>
          </a:xfrm>
        </p:spPr>
        <p:txBody>
          <a:bodyPr/>
          <a:lstStyle/>
          <a:p>
            <a:pPr marL="312738" indent="-312738">
              <a:buFont typeface="Arial" panose="020B0604020202020204" pitchFamily="34" charset="0"/>
              <a:buChar char="•"/>
            </a:pPr>
            <a:r>
              <a:rPr lang="en-US" b="0" dirty="0" smtClean="0"/>
              <a:t>Approve FRD and initiate 45 days FRD comment collection to be resolved till end of the next </a:t>
            </a:r>
            <a:r>
              <a:rPr lang="en-US" b="0" dirty="0" err="1" smtClean="0"/>
              <a:t>FtF</a:t>
            </a:r>
            <a:r>
              <a:rPr lang="en-US" b="0" dirty="0"/>
              <a:t> </a:t>
            </a:r>
            <a:r>
              <a:rPr lang="en-US" b="0" dirty="0" smtClean="0"/>
              <a:t>(July).</a:t>
            </a:r>
          </a:p>
          <a:p>
            <a:pPr marL="312738" indent="-312738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  <a:r>
              <a:rPr lang="en-US" dirty="0" smtClean="0"/>
              <a:t>For The July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.</a:t>
            </a:r>
            <a:r>
              <a:rPr lang="en-US" dirty="0"/>
              <a:t> Complete 45 day comment collection for TG approved FRD.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Complete subsequent comment resolution by the end of the July IEEE 802.11 WG meeting.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SFD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technical proposals.</a:t>
            </a:r>
            <a:br>
              <a:rPr lang="en-US" dirty="0"/>
            </a:br>
            <a:r>
              <a:rPr lang="en-US" altLang="en-US" b="0" dirty="0" smtClean="0"/>
              <a:t> </a:t>
            </a:r>
            <a:endParaRPr lang="en-US" altLang="en-US" b="0" dirty="0"/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mtClean="0"/>
              <a:t>May 31</a:t>
            </a:r>
            <a:r>
              <a:rPr lang="en-US" altLang="en-US" baseline="30000" smtClean="0"/>
              <a:t>st</a:t>
            </a:r>
            <a:r>
              <a:rPr lang="en-US" altLang="en-US" smtClean="0"/>
              <a:t> (Wed</a:t>
            </a:r>
            <a:r>
              <a:rPr lang="en-US" altLang="en-US"/>
              <a:t>.) </a:t>
            </a:r>
            <a:r>
              <a:rPr lang="en-US" altLang="en-US" smtClean="0"/>
              <a:t>11:00AM </a:t>
            </a:r>
            <a:r>
              <a:rPr lang="en-US" altLang="en-US" dirty="0"/>
              <a:t>ET for 1hr. </a:t>
            </a:r>
            <a:r>
              <a:rPr lang="en-US" altLang="en-US" b="0" dirty="0" smtClean="0"/>
              <a:t> </a:t>
            </a:r>
            <a:endParaRPr lang="en-US" altLang="en-US" b="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TGba</a:t>
            </a:r>
            <a:br>
              <a:rPr lang="en-US" altLang="en-US" smtClean="0"/>
            </a:br>
            <a:r>
              <a:rPr lang="en-US" altLang="en-US" smtClean="0"/>
              <a:t>May 2017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A2EFFA8A-7167-418E-923E-A9433BB231E3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b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2017-05-11</a:t>
            </a:r>
            <a:endParaRPr lang="en-GB" sz="2000" b="0" kern="0" dirty="0"/>
          </a:p>
        </p:txBody>
      </p: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781050" y="3057525"/>
          <a:ext cx="75057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4" imgW="8248712" imgH="3013376" progId="Word.Document.8">
                  <p:embed/>
                </p:oleObj>
              </mc:Choice>
              <mc:Fallback>
                <p:oleObj name="Document" r:id="rId4" imgW="8248712" imgH="3013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057525"/>
                        <a:ext cx="75057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628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TGba closing report for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CE132B9C-DB74-4A8B-AAB3-D787BA5DAC4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382000" cy="4646613"/>
          </a:xfrm>
        </p:spPr>
        <p:txBody>
          <a:bodyPr/>
          <a:lstStyle/>
          <a:p>
            <a:r>
              <a:rPr lang="en-US" altLang="en-US" sz="2200" smtClean="0"/>
              <a:t>Reviewed technical presentations (33 out of 43 submissions)</a:t>
            </a:r>
          </a:p>
          <a:p>
            <a:pPr lvl="1"/>
            <a:r>
              <a:rPr lang="en-US" altLang="en-US" sz="2200" smtClean="0"/>
              <a:t>PHY and MAC</a:t>
            </a:r>
          </a:p>
          <a:p>
            <a:pPr lvl="1"/>
            <a:r>
              <a:rPr lang="en-US" altLang="en-US" sz="2200" smtClean="0"/>
              <a:t>Made progress reaching consensus on basic design of PHY/MAC</a:t>
            </a:r>
          </a:p>
          <a:p>
            <a:r>
              <a:rPr lang="en-US" altLang="en-US" sz="2200" smtClean="0"/>
              <a:t>Approved TGba Spec Framework Document (SFD)</a:t>
            </a:r>
          </a:p>
          <a:p>
            <a:r>
              <a:rPr lang="en-US" altLang="en-US" sz="2200" smtClean="0"/>
              <a:t>Reviewed TGba task group documents</a:t>
            </a:r>
          </a:p>
          <a:p>
            <a:pPr lvl="1"/>
            <a:r>
              <a:rPr lang="en-US" altLang="en-US" sz="2200" smtClean="0"/>
              <a:t>Usage model document</a:t>
            </a:r>
          </a:p>
          <a:p>
            <a:pPr lvl="1"/>
            <a:r>
              <a:rPr lang="en-US" altLang="en-US" sz="2200" smtClean="0"/>
              <a:t>Simulation Scenarios and Evaluation Methodology Document</a:t>
            </a:r>
          </a:p>
          <a:p>
            <a:r>
              <a:rPr lang="en-US" altLang="en-US" sz="2200" smtClean="0"/>
              <a:t>Reviewed the TG timeline</a:t>
            </a:r>
          </a:p>
          <a:p>
            <a:r>
              <a:rPr lang="en-US" altLang="en-US" sz="2200" smtClean="0"/>
              <a:t>Set goals for the July 2017 meeting and teleconference schedule</a:t>
            </a:r>
          </a:p>
          <a:p>
            <a:r>
              <a:rPr lang="en-US" altLang="en-US" sz="2200" smtClean="0"/>
              <a:t>Agenda: see doc.: IEEE 802.11-17/545r11</a:t>
            </a:r>
          </a:p>
          <a:p>
            <a:endParaRPr lang="en-US" altLang="en-US" sz="2200" smtClean="0"/>
          </a:p>
          <a:p>
            <a:endParaRPr lang="en-US" altLang="en-US" sz="2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349635A-C4D6-4D6B-8A1A-5770828CBB2C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July 2017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Review technical presentations</a:t>
            </a:r>
          </a:p>
          <a:p>
            <a:pPr lvl="1">
              <a:defRPr/>
            </a:pPr>
            <a:r>
              <a:rPr lang="en-US" altLang="en-US" dirty="0"/>
              <a:t>Reach consensus on more details of PHY and MAC designs</a:t>
            </a:r>
          </a:p>
          <a:p>
            <a:pPr lvl="1">
              <a:defRPr/>
            </a:pPr>
            <a:r>
              <a:rPr lang="en-US" altLang="en-US" dirty="0"/>
              <a:t>Prioritize submissions: give higher priority to the basic operation of WUR (i.e. a single WUR packet transmission and reception)</a:t>
            </a:r>
          </a:p>
          <a:p>
            <a:pPr>
              <a:defRPr/>
            </a:pPr>
            <a:r>
              <a:rPr lang="en-US" altLang="en-US" dirty="0"/>
              <a:t>Work on TGba task group documents</a:t>
            </a:r>
          </a:p>
          <a:p>
            <a:pPr lvl="1">
              <a:defRPr/>
            </a:pPr>
            <a:r>
              <a:rPr lang="en-US" altLang="en-US" dirty="0"/>
              <a:t>Use case document (editor: </a:t>
            </a:r>
            <a:r>
              <a:rPr lang="en-US" altLang="en-US" dirty="0" err="1"/>
              <a:t>RossYu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Functional requirement document (</a:t>
            </a:r>
            <a:r>
              <a:rPr lang="en-US" altLang="en-US" dirty="0" err="1"/>
              <a:t>editor:Ming</a:t>
            </a:r>
            <a:r>
              <a:rPr lang="en-US" altLang="en-US" dirty="0"/>
              <a:t> </a:t>
            </a:r>
            <a:r>
              <a:rPr lang="en-US" altLang="en-US" dirty="0" err="1"/>
              <a:t>Gan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Evaluation methodology and simulation scenario document (editor: Shahrnaz Azizi)</a:t>
            </a:r>
          </a:p>
          <a:p>
            <a:pPr lvl="1">
              <a:defRPr/>
            </a:pPr>
            <a:r>
              <a:rPr lang="en-US" altLang="en-US" dirty="0"/>
              <a:t>Spec framework document (editor: Po-Kai Huang)</a:t>
            </a:r>
          </a:p>
          <a:p>
            <a:pPr>
              <a:defRPr/>
            </a:pPr>
            <a:r>
              <a:rPr lang="en-US" altLang="en-US" dirty="0"/>
              <a:t>Review TG timeline</a:t>
            </a:r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0FFD80A6-FC6A-4238-A5B8-F6A2BD0B78B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3 teleconference calls (each 2 hours)</a:t>
            </a:r>
          </a:p>
          <a:p>
            <a:pPr marL="685800" lvl="2" indent="-342900"/>
            <a:r>
              <a:rPr lang="en-US" altLang="en-US" sz="2400" b="1" smtClean="0"/>
              <a:t>June 05 (Monday), 10:00  ET</a:t>
            </a:r>
          </a:p>
          <a:p>
            <a:pPr marL="685800" lvl="2" indent="-342900"/>
            <a:r>
              <a:rPr lang="en-US" altLang="en-US" sz="2400" b="1" smtClean="0"/>
              <a:t>June 19 (Monday), 17:00  ET</a:t>
            </a:r>
          </a:p>
          <a:p>
            <a:pPr marL="685800" lvl="2" indent="-342900"/>
            <a:r>
              <a:rPr lang="en-US" altLang="en-US" sz="2400" b="1" smtClean="0"/>
              <a:t>June 26 (Monday), 23:00 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65192411-5704-45F2-A5EA-31BBA73A2665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5E0B46A6-B09E-4876-B1F0-95B890842A4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mtClean="0"/>
              <a:t>Light Communications Topic Interest Group May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2017-05-11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1513" y="2667000"/>
          <a:ext cx="91265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Document" r:id="rId4" imgW="8216847" imgH="1061847" progId="Word.Document.8">
                  <p:embed/>
                </p:oleObj>
              </mc:Choice>
              <mc:Fallback>
                <p:oleObj name="Document" r:id="rId4" imgW="8216847" imgH="1061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667000"/>
                        <a:ext cx="91265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11-17-0505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5718611-B7ED-4E23-9DFF-EB2F00862E1C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 b="0" smtClean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/>
              <a:t>This presentation contains the IEEE 802.11 Light Communications Topic Interest Group closing report for the May 2017 session.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11-17-0505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(May ‘17)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2017-09-15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0225" y="2506663"/>
          <a:ext cx="7847013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4" imgW="8593900" imgH="2812386" progId="Word.Document.8">
                  <p:embed/>
                </p:oleObj>
              </mc:Choice>
              <mc:Fallback>
                <p:oleObj name="Document" r:id="rId4" imgW="8593900" imgH="28123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506663"/>
                        <a:ext cx="7847013" cy="2557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38015E86-E630-4903-A3C9-E85154F5A75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 b="0" smtClean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96913" y="1676400"/>
            <a:ext cx="77612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ITU-R contribution</a:t>
            </a:r>
          </a:p>
          <a:p>
            <a:pPr lvl="1">
              <a:defRPr/>
            </a:pPr>
            <a:r>
              <a:rPr lang="en-US" altLang="en-US" sz="1600" dirty="0"/>
              <a:t>The group agreed on the content to be sent to the ITU-R SG1 WP1A as a contribution from the IEEE with support from the 802.11 WG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Tutorial request</a:t>
            </a:r>
          </a:p>
          <a:p>
            <a:pPr lvl="1">
              <a:defRPr/>
            </a:pPr>
            <a:r>
              <a:rPr lang="en-US" altLang="en-US" sz="1600" dirty="0"/>
              <a:t>The TIG requests a tutorial slot at the July plenary to provide an updated on Light Communications to the wider IEEE 802 community.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Content</a:t>
            </a:r>
          </a:p>
          <a:p>
            <a:pPr lvl="1">
              <a:defRPr/>
            </a:pPr>
            <a:r>
              <a:rPr lang="en-US" altLang="en-US" sz="1600" dirty="0"/>
              <a:t>The draft report outline in doc. 11-17/0023r7 was improved</a:t>
            </a:r>
          </a:p>
          <a:p>
            <a:pPr lvl="1">
              <a:defRPr/>
            </a:pPr>
            <a:r>
              <a:rPr lang="en-US" altLang="en-US" sz="1600" dirty="0"/>
              <a:t>The contribution from Swiss regulator OFCOM was presented and the relevant text with a recommendation on the license exempt nature of LC was included in doc. 11-17/0023r7</a:t>
            </a:r>
          </a:p>
          <a:p>
            <a:pPr lvl="1">
              <a:defRPr/>
            </a:pPr>
            <a:r>
              <a:rPr lang="en-US" altLang="en-US" sz="1600" dirty="0"/>
              <a:t>The economic consideration for LC was presented doc. 11-17/0803r1 and the relevant text was included in doc. 11-17/0023r7.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Motion</a:t>
            </a:r>
            <a:endParaRPr lang="en-US" altLang="en-US" sz="1800" dirty="0"/>
          </a:p>
          <a:p>
            <a:pPr lvl="1">
              <a:defRPr/>
            </a:pPr>
            <a:r>
              <a:rPr lang="en-US" altLang="en-US" sz="1600" dirty="0"/>
              <a:t>Doc. 11-17/0023r7 will be sent for comment collection from the 802.11 WG will be issued with a 20 day circulation ballot passed unanimously.</a:t>
            </a:r>
            <a:endParaRPr lang="en-US" altLang="en-US" dirty="0"/>
          </a:p>
          <a:p>
            <a:pPr marL="457200" lvl="1" indent="0">
              <a:buFontTx/>
              <a:buNone/>
              <a:defRPr/>
            </a:pPr>
            <a:r>
              <a:rPr lang="en-US" altLang="en-US" sz="1600" b="1" dirty="0"/>
              <a:t>Minutes of the meeting are available as doc. 11-17/0827r0.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achieved its objective in the Daejeon Meeting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11-17-0505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6FDB3696-AB8B-451B-8A31-EC2C14687A58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200" b="0" smtClean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approved the following calendar for conference calls and meeting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609600" y="6015038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>
              <a:buFontTx/>
              <a:buNone/>
            </a:pPr>
            <a:endParaRPr lang="en-US" altLang="en-US" sz="16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744663"/>
          <a:ext cx="7858125" cy="136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120335509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493423940"/>
                    </a:ext>
                  </a:extLst>
                </a:gridCol>
                <a:gridCol w="4124325">
                  <a:extLst>
                    <a:ext uri="{9D8B030D-6E8A-4147-A177-3AD203B41FA5}">
                      <a16:colId xmlns:a16="http://schemas.microsoft.com/office/drawing/2014/main" xmlns="" val="3134852588"/>
                    </a:ext>
                  </a:extLst>
                </a:gridCol>
              </a:tblGrid>
              <a:tr h="365803">
                <a:tc>
                  <a:txBody>
                    <a:bodyPr/>
                    <a:lstStyle/>
                    <a:p>
                      <a:r>
                        <a:rPr lang="en-GB" sz="1800" dirty="0"/>
                        <a:t>Date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Location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3913637621"/>
                  </a:ext>
                </a:extLst>
              </a:tr>
              <a:tr h="35937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With 10 day notice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349888755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r>
                        <a:rPr lang="en-GB" sz="1600" dirty="0"/>
                        <a:t>9 – 14 Jul. 2017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Plenary – Berlin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Final review and sign-off of TIG report on all sections</a:t>
                      </a:r>
                    </a:p>
                    <a:p>
                      <a:r>
                        <a:rPr lang="en-GB" sz="1200" dirty="0"/>
                        <a:t>WG and EC LC Study Group approval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Tutorial to wider 802 on Light Communications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xmlns="" val="21133529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11-17-0505 by Nikola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Serafimovski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pureLiFi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82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RR-TAG (802.18) </a:t>
            </a:r>
            <a:r>
              <a:rPr lang="en-US" sz="2800" dirty="0" smtClean="0">
                <a:latin typeface="Times New Roman" charset="0"/>
              </a:rPr>
              <a:t>Liaison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2017-03-17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/>
          </p:nvPr>
        </p:nvGraphicFramePr>
        <p:xfrm>
          <a:off x="495300" y="3136900"/>
          <a:ext cx="79121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Document" r:id="rId4" imgW="8360368" imgH="2521810" progId="Word.Document.8">
                  <p:embed/>
                </p:oleObj>
              </mc:Choice>
              <mc:Fallback>
                <p:oleObj name="Document" r:id="rId4" imgW="8360368" imgH="2521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9121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1/5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11-17-0828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Rich Kennedy (HPE)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</a:t>
            </a:r>
            <a:r>
              <a:rPr lang="en-US" b="0" dirty="0" smtClean="0">
                <a:latin typeface="Times New Roman" charset="0"/>
              </a:rPr>
              <a:t>presents an IEEE </a:t>
            </a:r>
            <a:r>
              <a:rPr lang="en-US" b="0" dirty="0">
                <a:latin typeface="Times New Roman" charset="0"/>
              </a:rPr>
              <a:t>802.18 Radio Regulatory Technical Advisory Group (RR-TAG) </a:t>
            </a:r>
            <a:r>
              <a:rPr lang="en-US" b="0" dirty="0" smtClean="0">
                <a:latin typeface="Times New Roman" charset="0"/>
              </a:rPr>
              <a:t>liaison to the 802.11 WG.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83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414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/5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11-17-0828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Rich Kennedy (HPE)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Approve Vancouver minutes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Discussion items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Regulatory work in progress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Status of completed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Actions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LS from </a:t>
            </a:r>
            <a:r>
              <a:rPr lang="en-GB" dirty="0"/>
              <a:t>IEEE 802 to the ITU-R on light communications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Advancing the 6 GHz effort in the US and 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AOB and Adjourn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/5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11-17-0828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Rich Kennedy (HPE)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74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799"/>
            <a:ext cx="7772400" cy="4646613"/>
          </a:xfrm>
        </p:spPr>
        <p:txBody>
          <a:bodyPr/>
          <a:lstStyle/>
          <a:p>
            <a:r>
              <a:rPr lang="en-US" sz="2000" dirty="0" smtClean="0"/>
              <a:t>Provided regulatory updates for the </a:t>
            </a:r>
            <a:r>
              <a:rPr lang="en-US" sz="2000" smtClean="0"/>
              <a:t>US and EU</a:t>
            </a:r>
            <a:endParaRPr lang="en-US" sz="2000" dirty="0" smtClean="0"/>
          </a:p>
          <a:p>
            <a:r>
              <a:rPr lang="en-US" sz="2000" dirty="0" smtClean="0"/>
              <a:t>Developed a contribution to ITU-R to cover IEEE 802 light communications standards and projects, and to indicate that no radio regulations are needed, and that they should be classified as license exempt</a:t>
            </a:r>
          </a:p>
          <a:p>
            <a:r>
              <a:rPr lang="en-US" sz="2000" dirty="0" smtClean="0"/>
              <a:t>Completed work on </a:t>
            </a:r>
            <a:r>
              <a:rPr lang="en-US" sz="2000" dirty="0">
                <a:cs typeface="Arial" panose="020B0604020202020204" pitchFamily="34" charset="0"/>
              </a:rPr>
              <a:t>Draft Perspectives on WRC-19 Agenda </a:t>
            </a:r>
            <a:r>
              <a:rPr lang="en-US" sz="2000" dirty="0" smtClean="0">
                <a:cs typeface="Arial" panose="020B0604020202020204" pitchFamily="34" charset="0"/>
              </a:rPr>
              <a:t>Items, to be forwarded to Glenn Parsons for his comments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4/5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11-17-0828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Rich Kennedy (HPE)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148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Links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199"/>
            <a:ext cx="7772400" cy="4875213"/>
          </a:xfrm>
        </p:spPr>
        <p:txBody>
          <a:bodyPr/>
          <a:lstStyle/>
          <a:p>
            <a:r>
              <a:rPr lang="en-US" sz="2000" dirty="0" smtClean="0"/>
              <a:t>18-17-0075-00-0000-proposed-contribution-to-itu-r-wp-1a-comment-on-working-document-towards-a-preliminary-draft-new-report-itu-r-sm-visible-light</a:t>
            </a:r>
          </a:p>
          <a:p>
            <a:r>
              <a:rPr lang="en-US" sz="2000" dirty="0"/>
              <a:t>18-17-0076-02-0000-proposed-revision-of-itu-r-wp-1a-comment-on-working-document-towards-a-preliminary-draft-new-report-itu-r-sm-visible-light (1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18-17-0073-00-0000-ieee802-positions-on-wrc19-agenda-items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1/55of 11-17-0828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Rich Kennedy (HPE)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796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/>
              <a:t>802.24 Vertical Applications </a:t>
            </a:r>
            <a:br>
              <a:rPr lang="en-GB" dirty="0"/>
            </a:br>
            <a:r>
              <a:rPr lang="en-GB" dirty="0"/>
              <a:t>Technical Advisory Group</a:t>
            </a:r>
            <a:br>
              <a:rPr lang="en-GB" dirty="0"/>
            </a:br>
            <a:r>
              <a:rPr lang="en-GB" dirty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2017-05-11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/>
              <a:t>Slide </a:t>
            </a:r>
            <a:fld id="{5C54AB6B-C76C-43C0-8CF9-4AA7315BEFF1}" type="slidenum">
              <a:rPr lang="en-GB" smtClean="0"/>
              <a:pPr/>
              <a:t>87</a:t>
            </a:fld>
            <a:endParaRPr lang="en-GB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 of 11-17-0831 by Tim Godfrey, EPRI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50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29711"/>
            <a:ext cx="8134672" cy="3823625"/>
          </a:xfrm>
        </p:spPr>
        <p:txBody>
          <a:bodyPr>
            <a:normAutofit fontScale="92500"/>
          </a:bodyPr>
          <a:lstStyle/>
          <a:p>
            <a:r>
              <a:rPr lang="en-US" dirty="0"/>
              <a:t>802.24.1 Smart Grid Task Group (meeting this week)</a:t>
            </a:r>
          </a:p>
          <a:p>
            <a:pPr lvl="1"/>
            <a:r>
              <a:rPr lang="en-US" dirty="0"/>
              <a:t>Internal / external coordination in matters related application of IEEE 802 standards for Smart Grid </a:t>
            </a:r>
          </a:p>
          <a:p>
            <a:pPr lvl="1"/>
            <a:r>
              <a:rPr lang="en-US" dirty="0"/>
              <a:t>802.24.1 TG meets at Plenaries and Wireless Interims</a:t>
            </a:r>
          </a:p>
          <a:p>
            <a:r>
              <a:rPr lang="en-US" dirty="0"/>
              <a:t>May Agenda		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24-17-0011r0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Meeting Report 		</a:t>
            </a:r>
            <a:r>
              <a:rPr lang="en-US" dirty="0">
                <a:hlinkClick r:id="rId3"/>
              </a:rPr>
              <a:t>24-17-0012r1</a:t>
            </a:r>
            <a:endParaRPr lang="en-US" dirty="0"/>
          </a:p>
          <a:p>
            <a:r>
              <a:rPr lang="en-US" dirty="0"/>
              <a:t>Minutes			</a:t>
            </a:r>
            <a:r>
              <a:rPr lang="en-US" dirty="0">
                <a:hlinkClick r:id="rId4"/>
              </a:rPr>
              <a:t>24-17-0013r0</a:t>
            </a:r>
            <a:endParaRPr lang="en-US" dirty="0"/>
          </a:p>
          <a:p>
            <a:r>
              <a:rPr lang="en-US" dirty="0"/>
              <a:t>Output Documents </a:t>
            </a:r>
          </a:p>
          <a:p>
            <a:pPr lvl="1"/>
            <a:r>
              <a:rPr lang="en-US" dirty="0"/>
              <a:t>Wireless Characteristics Matrix update for NISTIR 7761 </a:t>
            </a:r>
            <a:r>
              <a:rPr lang="en-US" dirty="0">
                <a:hlinkClick r:id="rId5"/>
              </a:rPr>
              <a:t>24-17-0004-r6</a:t>
            </a:r>
            <a:endParaRPr lang="en-US" dirty="0"/>
          </a:p>
          <a:p>
            <a:pPr lvl="1"/>
            <a:r>
              <a:rPr lang="en-US" dirty="0"/>
              <a:t>TSN Utility Applications White Paper </a:t>
            </a:r>
            <a:r>
              <a:rPr lang="en-US" dirty="0">
                <a:hlinkClick r:id="rId6"/>
              </a:rPr>
              <a:t>24-17-0006r2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88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835696" y="1412776"/>
            <a:ext cx="5616624" cy="936104"/>
            <a:chOff x="827584" y="1412776"/>
            <a:chExt cx="7704856" cy="1440160"/>
          </a:xfrm>
        </p:grpSpPr>
        <p:sp>
          <p:nvSpPr>
            <p:cNvPr id="4" name="Rectangle 3"/>
            <p:cNvSpPr/>
            <p:nvPr/>
          </p:nvSpPr>
          <p:spPr bwMode="auto">
            <a:xfrm>
              <a:off x="2051720" y="1412776"/>
              <a:ext cx="518457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802.24 Vertical Applications TAG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27584" y="2348880"/>
              <a:ext cx="374441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802.24.1 Smart Grid TG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788024" y="2348880"/>
              <a:ext cx="374441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>
                  <a:solidFill>
                    <a:schemeClr val="bg1">
                      <a:lumMod val="65000"/>
                    </a:schemeClr>
                  </a:solidFill>
                </a:rPr>
                <a:t>802.24.2 IoT TG</a:t>
              </a:r>
            </a:p>
          </p:txBody>
        </p:sp>
        <p:cxnSp>
          <p:nvCxnSpPr>
            <p:cNvPr id="10" name="Elbow Connector 9"/>
            <p:cNvCxnSpPr>
              <a:stCxn id="4" idx="2"/>
              <a:endCxn id="7" idx="0"/>
            </p:cNvCxnSpPr>
            <p:nvPr/>
          </p:nvCxnSpPr>
          <p:spPr bwMode="auto">
            <a:xfrm rot="5400000">
              <a:off x="3455876" y="1160748"/>
              <a:ext cx="432048" cy="1944216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2" name="Elbow Connector 11"/>
            <p:cNvCxnSpPr>
              <a:stCxn id="4" idx="2"/>
              <a:endCxn id="8" idx="0"/>
            </p:cNvCxnSpPr>
            <p:nvPr/>
          </p:nvCxnSpPr>
          <p:spPr bwMode="auto">
            <a:xfrm rot="16200000" flipH="1">
              <a:off x="5436096" y="1124744"/>
              <a:ext cx="432048" cy="2016224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1" name="Rectangle 10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 of 11-17-0831 by Tim Godfrey, EPRI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58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2017-05-10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1813" y="2286000"/>
          <a:ext cx="8186737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4" imgW="8257888" imgH="2550332" progId="Word.Document.8">
                  <p:embed/>
                </p:oleObj>
              </mc:Choice>
              <mc:Fallback>
                <p:oleObj name="Document" r:id="rId4" imgW="8257888" imgH="2550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process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599"/>
            <a:ext cx="7772400" cy="4722813"/>
          </a:xfrm>
        </p:spPr>
        <p:txBody>
          <a:bodyPr/>
          <a:lstStyle/>
          <a:p>
            <a:r>
              <a:rPr lang="en-US" sz="2000" dirty="0" smtClean="0"/>
              <a:t>Publication editor creates a marked up PDF with editorial changes highlighted</a:t>
            </a:r>
          </a:p>
          <a:p>
            <a:r>
              <a:rPr lang="en-US" sz="2000" dirty="0" smtClean="0"/>
              <a:t>802.11 technical editor forms a review committee, usual the task group editor and one other person associated with 802.11 editing</a:t>
            </a:r>
          </a:p>
          <a:p>
            <a:r>
              <a:rPr lang="en-US" sz="2000" dirty="0" smtClean="0"/>
              <a:t>Each member of the committee should review each change proposed by the publication editor</a:t>
            </a:r>
          </a:p>
          <a:p>
            <a:r>
              <a:rPr lang="en-US" sz="2000" dirty="0" smtClean="0"/>
              <a:t>Pay particular attention to</a:t>
            </a:r>
          </a:p>
          <a:p>
            <a:pPr lvl="1"/>
            <a:r>
              <a:rPr lang="en-US" sz="1800" dirty="0" smtClean="0"/>
              <a:t>Reconstructed sentences</a:t>
            </a:r>
          </a:p>
          <a:p>
            <a:pPr lvl="1"/>
            <a:r>
              <a:rPr lang="en-US" sz="1800" dirty="0" smtClean="0"/>
              <a:t>Tables with number changes</a:t>
            </a:r>
          </a:p>
          <a:p>
            <a:pPr lvl="1"/>
            <a:r>
              <a:rPr lang="en-US" sz="1800" dirty="0" smtClean="0"/>
              <a:t>ANA assignments</a:t>
            </a:r>
          </a:p>
          <a:p>
            <a:r>
              <a:rPr lang="en-US" sz="2000" dirty="0" smtClean="0"/>
              <a:t>The review process is complete when all publication changes have been reviewed</a:t>
            </a:r>
          </a:p>
          <a:p>
            <a:r>
              <a:rPr lang="en-US" sz="2000" dirty="0" smtClean="0"/>
              <a:t>Action: WG editor to update editor’s guide to include publication process</a:t>
            </a:r>
          </a:p>
          <a:p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49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May 2017.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July </a:t>
            </a:r>
            <a:r>
              <a:rPr lang="en-US" dirty="0"/>
              <a:t>16-21, </a:t>
            </a:r>
            <a:r>
              <a:rPr lang="en-US" dirty="0" smtClean="0"/>
              <a:t>2017 – Prague </a:t>
            </a:r>
          </a:p>
          <a:p>
            <a:pPr lvl="1"/>
            <a:r>
              <a:rPr lang="en-US" dirty="0" smtClean="0"/>
              <a:t>November 12-17, 2017</a:t>
            </a:r>
            <a:r>
              <a:rPr lang="en-US" dirty="0"/>
              <a:t> – </a:t>
            </a:r>
            <a:r>
              <a:rPr lang="en-US" dirty="0" smtClean="0"/>
              <a:t>Singapore </a:t>
            </a:r>
          </a:p>
          <a:p>
            <a:pPr lvl="1"/>
            <a:r>
              <a:rPr lang="en-US" dirty="0" smtClean="0"/>
              <a:t>March 18-23, 2018 – London</a:t>
            </a:r>
          </a:p>
          <a:p>
            <a:pPr lvl="1"/>
            <a:r>
              <a:rPr lang="en-US" dirty="0" smtClean="0"/>
              <a:t>July 22-27, </a:t>
            </a:r>
            <a:r>
              <a:rPr lang="en-US" dirty="0"/>
              <a:t>2018 –  </a:t>
            </a:r>
            <a:r>
              <a:rPr lang="en-US" dirty="0" smtClean="0"/>
              <a:t>San Francisco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Tutorial request: present 802.11/.15 updates in Nov </a:t>
            </a:r>
            <a:r>
              <a:rPr lang="en-US" sz="1600" dirty="0"/>
              <a:t>2016, see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mentor.ieee.org/802.11/dcn/16/11-16-0500-01-0000-ietf-95-wireless-tutorial-802-11-overview.pptx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Face to Face meeting held March 31, 2017; IPWAVE added to coordination list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meeting: 15 July 2017, Prague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</a:t>
            </a:r>
            <a:r>
              <a:rPr lang="en-US" sz="1600" u="sng" dirty="0" smtClean="0">
                <a:hlinkClick r:id="rId6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during July 2017 plenary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529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YANG </a:t>
            </a:r>
            <a:r>
              <a:rPr lang="en-US" dirty="0"/>
              <a:t>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www.ietf.org/blog/2017/04/yang-catalog-latest-development-ietf-98-hackathon/Insights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>
                <a:hlinkClick r:id="rId4"/>
              </a:rPr>
              <a:t>https://yangcatalog.org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tools.ietf.org/html/draft-perkins-intarea-multicast-ieee802-02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New: See</a:t>
            </a:r>
            <a:r>
              <a:rPr lang="en-US" sz="2000" b="1" dirty="0" smtClean="0"/>
              <a:t> </a:t>
            </a:r>
            <a:r>
              <a:rPr lang="en-GB" sz="2000" dirty="0">
                <a:hlinkClick r:id="rId6"/>
              </a:rPr>
              <a:t>https://www.ietf.org/proceedings/98/slides/slides-98-intarea-80211-multicast-testbed-and-results-00.pdf</a:t>
            </a:r>
            <a:r>
              <a:rPr lang="en-GB" sz="2000" dirty="0"/>
              <a:t> </a:t>
            </a:r>
            <a:r>
              <a:rPr lang="en-GB" sz="2000" dirty="0" smtClean="0"/>
              <a:t>; </a:t>
            </a:r>
            <a:r>
              <a:rPr lang="en-GB" sz="2000" dirty="0" err="1" smtClean="0"/>
              <a:t>TGmd</a:t>
            </a:r>
            <a:r>
              <a:rPr lang="en-GB" sz="2000" dirty="0" smtClean="0"/>
              <a:t> teleconference planned with the authors</a:t>
            </a:r>
            <a:endParaRPr lang="en-GB" sz="2000" dirty="0"/>
          </a:p>
          <a:p>
            <a:pPr lvl="1">
              <a:lnSpc>
                <a:spcPct val="80000"/>
              </a:lnSpc>
            </a:pPr>
            <a:endParaRPr lang="en-US" sz="1600" b="1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IETF March 27-31, 2017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66800" y="2875632"/>
          <a:ext cx="6977557" cy="2807838"/>
        </p:xfrm>
        <a:graphic>
          <a:graphicData uri="http://schemas.openxmlformats.org/drawingml/2006/table">
            <a:tbl>
              <a:tblPr/>
              <a:tblGrid>
                <a:gridCol w="1524000"/>
                <a:gridCol w="5453557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4"/>
                        </a:rPr>
                        <a:t>wugh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WGs Using GitHub (</a:t>
                      </a:r>
                      <a:r>
                        <a:rPr lang="en-US" b="0" dirty="0" err="1" smtClean="0"/>
                        <a:t>wugh</a:t>
                      </a:r>
                      <a:r>
                        <a:rPr lang="en-US" b="0" dirty="0" smtClean="0"/>
                        <a:t>) </a:t>
                      </a:r>
                      <a:endParaRPr lang="en-US" b="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hlinkClick r:id="rId5"/>
                        </a:rPr>
                        <a:t>iasa20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IETF Administrative Support Activity 2.0 (IASA 2.0) Virtual Workshops;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IASA 2.0 process seeks to address which administrative arrangements will best support the IETF going forward.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6"/>
                        </a:rPr>
                        <a:t>casm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Coordinated Address Space Management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7"/>
                        </a:rPr>
                        <a:t>teep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Protocol for Dynamic Trusted Execution Environment Enablement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Recently approved IETF Charters 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Approved: IPv6 </a:t>
            </a:r>
            <a:r>
              <a:rPr lang="en-US" sz="2000" dirty="0"/>
              <a:t>over Low Power Wide-Area Networks (</a:t>
            </a:r>
            <a:r>
              <a:rPr lang="en-US" sz="2000" dirty="0" err="1"/>
              <a:t>lpwan</a:t>
            </a:r>
            <a:r>
              <a:rPr lang="en-US" sz="2000" dirty="0" smtClean="0"/>
              <a:t>),  see </a:t>
            </a:r>
            <a:r>
              <a:rPr lang="en-US" sz="2000" u="sng" dirty="0">
                <a:hlinkClick r:id="rId3"/>
              </a:rPr>
              <a:t>https://datatracker.ietf.org/doc/charter-ietf-lpwan/</a:t>
            </a:r>
            <a:r>
              <a:rPr lang="en-US" sz="2000" dirty="0"/>
              <a:t> </a:t>
            </a:r>
            <a:r>
              <a:rPr lang="en-US" sz="2000" dirty="0" smtClean="0"/>
              <a:t>and also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tools.ietf.org/html/draft-farrell-lpwan-overview-04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u="sng" dirty="0" smtClean="0"/>
          </a:p>
          <a:p>
            <a:r>
              <a:rPr lang="en-US" sz="2000" dirty="0" smtClean="0"/>
              <a:t>Approved: IP </a:t>
            </a:r>
            <a:r>
              <a:rPr lang="en-US" sz="2000" dirty="0"/>
              <a:t>Wireless Access in Vehicular Environments (</a:t>
            </a:r>
            <a:r>
              <a:rPr lang="en-US" sz="2000" dirty="0" err="1"/>
              <a:t>ipwave</a:t>
            </a:r>
            <a:r>
              <a:rPr lang="en-US" sz="2000" dirty="0" smtClean="0"/>
              <a:t>), </a:t>
            </a:r>
            <a:r>
              <a:rPr lang="en-US" sz="2000" dirty="0"/>
              <a:t>see </a:t>
            </a:r>
            <a:r>
              <a:rPr lang="en-US" sz="2000" dirty="0">
                <a:hlinkClick r:id="rId5"/>
              </a:rPr>
              <a:t>https://datatracker.ietf.org/doc/charter-ietf-ipwave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and also </a:t>
            </a:r>
            <a:r>
              <a:rPr lang="en-US" sz="2000" dirty="0">
                <a:hlinkClick r:id="rId6"/>
              </a:rPr>
              <a:t>https://datatracker.ietf.org/wg/its/documents/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IRTF Drafts of interest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Recall PKEX removed from 11ai, modified protocol review and discussion in IRTF: Password-authenticated </a:t>
            </a:r>
            <a:r>
              <a:rPr lang="en-US" sz="2000" dirty="0"/>
              <a:t>protocol to allow two devices to exchange "raw" (uncertified) public keys and establish trust that the keys belong to their respective identities </a:t>
            </a:r>
            <a:r>
              <a:rPr lang="en-US" sz="2000" dirty="0" smtClean="0"/>
              <a:t>(PKEX) see </a:t>
            </a: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www.ietf.org/id/draft-harkins-pkex-03.txt</a:t>
            </a:r>
            <a:r>
              <a:rPr lang="en-US" sz="2000" u="sng" dirty="0" smtClean="0"/>
              <a:t> .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u="sng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BABEL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BABEL: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3"/>
              </a:rPr>
              <a:t>https://</a:t>
            </a:r>
            <a:r>
              <a:rPr lang="en-GB" sz="1800" b="0" dirty="0" smtClean="0">
                <a:hlinkClick r:id="rId3"/>
              </a:rPr>
              <a:t>tools.ietf.org/wg/babel/charters</a:t>
            </a:r>
            <a:r>
              <a:rPr lang="en-GB" sz="1800" b="0" dirty="0" smtClean="0"/>
              <a:t> </a:t>
            </a:r>
            <a:endParaRPr lang="en-GB" sz="1800" dirty="0"/>
          </a:p>
          <a:p>
            <a:pPr lvl="1"/>
            <a:r>
              <a:rPr lang="en-US" sz="1600" dirty="0"/>
              <a:t>Focus: The Working Group will focus on moving the Babel protocol to IETF Proposed Standard with IETF review. This includes clarifying </a:t>
            </a:r>
            <a:r>
              <a:rPr lang="en-US" sz="1600" dirty="0">
                <a:hlinkClick r:id="rId4"/>
              </a:rPr>
              <a:t>RFC 6126</a:t>
            </a:r>
            <a:r>
              <a:rPr lang="en-US" sz="1600" dirty="0"/>
              <a:t> and integrating </a:t>
            </a:r>
            <a:r>
              <a:rPr lang="en-US" sz="1600" dirty="0">
                <a:hlinkClick r:id="rId5"/>
              </a:rPr>
              <a:t>RFC 7557</a:t>
            </a:r>
            <a:r>
              <a:rPr lang="en-US" sz="1600" dirty="0"/>
              <a:t> and feedback provided by independent implementations, and resolving comments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dirty="0"/>
              <a:t>Babel [</a:t>
            </a:r>
            <a:r>
              <a:rPr lang="en-US" sz="1600" dirty="0">
                <a:hlinkClick r:id="rId4" tooltip="&quot;The Babel Routing Protocol&quot;"/>
              </a:rPr>
              <a:t>RFC6126</a:t>
            </a:r>
            <a:r>
              <a:rPr lang="en-US" sz="1600" dirty="0"/>
              <a:t>] is a loop-avoiding distance-vector routing protocol that aims to be robust in a variety of environments.</a:t>
            </a:r>
            <a:endParaRPr lang="en-US" sz="1600" dirty="0" smtClean="0"/>
          </a:p>
          <a:p>
            <a:r>
              <a:rPr lang="en-US" sz="1800" dirty="0" smtClean="0"/>
              <a:t>Of interest: </a:t>
            </a:r>
            <a:r>
              <a:rPr lang="en-US" sz="1800" b="1" dirty="0">
                <a:hlinkClick r:id="rId6"/>
              </a:rPr>
              <a:t>https://</a:t>
            </a:r>
            <a:r>
              <a:rPr lang="en-US" sz="1800" b="1" dirty="0" smtClean="0">
                <a:hlinkClick r:id="rId6"/>
              </a:rPr>
              <a:t>tools.ietf.org/html/draft-ietf-babel-applicability-01</a:t>
            </a:r>
            <a:r>
              <a:rPr lang="en-US" sz="1800" b="1" dirty="0" smtClean="0"/>
              <a:t> :</a:t>
            </a:r>
          </a:p>
          <a:p>
            <a:pPr lvl="1"/>
            <a:r>
              <a:rPr lang="en-US" sz="1600" dirty="0"/>
              <a:t>Babel is able to deal with both classical, prefix-based ("Internet- style") routing and flat ("mesh-style") routing over non-transitive link technologies. Because of that, it has seen a number of </a:t>
            </a:r>
            <a:r>
              <a:rPr lang="en-US" sz="1600" dirty="0" err="1"/>
              <a:t>succesful</a:t>
            </a:r>
            <a:r>
              <a:rPr lang="en-US" sz="1600" dirty="0"/>
              <a:t> deployments in medium-sized hybrid networks, networks that combine a wired, aggregated backbone with </a:t>
            </a:r>
            <a:r>
              <a:rPr lang="en-US" sz="1600" dirty="0" err="1"/>
              <a:t>meshy</a:t>
            </a:r>
            <a:r>
              <a:rPr lang="en-US" sz="1600" dirty="0"/>
              <a:t> wireless bits at the edges. No other routing protocol known to us is similarly robust and efficient in this particular type of network.</a:t>
            </a:r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86467</TotalTime>
  <Words>9161</Words>
  <Application>Microsoft Office PowerPoint</Application>
  <PresentationFormat>On-screen Show (4:3)</PresentationFormat>
  <Paragraphs>1777</Paragraphs>
  <Slides>109</Slides>
  <Notes>80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20" baseType="lpstr">
      <vt:lpstr>Arial Unicode MS</vt:lpstr>
      <vt:lpstr>MS Gothic</vt:lpstr>
      <vt:lpstr>MS PGothic</vt:lpstr>
      <vt:lpstr>MS PGothic</vt:lpstr>
      <vt:lpstr>Arial</vt:lpstr>
      <vt:lpstr>굴림</vt:lpstr>
      <vt:lpstr>굴림</vt:lpstr>
      <vt:lpstr>Times New Roman</vt:lpstr>
      <vt:lpstr>Wingdings</vt:lpstr>
      <vt:lpstr>Default Design</vt:lpstr>
      <vt:lpstr>Document</vt:lpstr>
      <vt:lpstr>802.11 May 2017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Meeting (May ‘17)</vt:lpstr>
      <vt:lpstr>Publication process discussion</vt:lpstr>
      <vt:lpstr>Volunteer Editor Contacts</vt:lpstr>
      <vt:lpstr>Editor Amendment Ordering</vt:lpstr>
      <vt:lpstr>Draft Development Snapshot</vt:lpstr>
      <vt:lpstr>PowerPoint Presentation</vt:lpstr>
      <vt:lpstr>PowerPoint Presentation</vt:lpstr>
      <vt:lpstr>802.11 AANI SC – May 2017</vt:lpstr>
      <vt:lpstr>PowerPoint Presentation</vt:lpstr>
      <vt:lpstr>ARC Closing Report </vt:lpstr>
      <vt:lpstr>Abstract</vt:lpstr>
      <vt:lpstr>Work Completed</vt:lpstr>
      <vt:lpstr>Work Completed (cont)</vt:lpstr>
      <vt:lpstr>Teleconference(s)</vt:lpstr>
      <vt:lpstr>July 2017 Plans</vt:lpstr>
      <vt:lpstr>WNG SC Closing Report</vt:lpstr>
      <vt:lpstr>Abstract</vt:lpstr>
      <vt:lpstr>PowerPoint Presentation</vt:lpstr>
      <vt:lpstr>IEEE 802.11 PDED ad hoc closing report in Daejeon in May 2017</vt:lpstr>
      <vt:lpstr>The PDED ad hoc achieved all its goals in Daejeon in May 2017 … almost!</vt:lpstr>
      <vt:lpstr>The PDED ad hoc approved a LS to ETSI BRAN</vt:lpstr>
      <vt:lpstr>The 802.11 WG will consider a LS to ETSI BRAN</vt:lpstr>
      <vt:lpstr>The PDED ad hoc still has outstanding work to complete into the future …</vt:lpstr>
      <vt:lpstr>… but does not have consensus on the appropriate structure in which to operate </vt:lpstr>
      <vt:lpstr>The question of the future of the PDED ad hoc is now up to the 802.11 WG Chair and the 802.11 WG</vt:lpstr>
      <vt:lpstr>The 802.11 WG could consider a motion to transition the PDED ad hoc to a Coexistence SC</vt:lpstr>
      <vt:lpstr>IEEE 802 JTC1 Standing Committee May 2017 (Daejeon) closing report</vt:lpstr>
      <vt:lpstr>The IEEE 802 JTC1 SC focused on executing the PSDO process in Daejeon in May 2017</vt:lpstr>
      <vt:lpstr>The IEEE 802 JTC1 SC will focus on executing the PSDO process in Berlin in July 2017</vt:lpstr>
      <vt:lpstr>TGmd May 2017 Closing Report</vt:lpstr>
      <vt:lpstr>Abstract</vt:lpstr>
      <vt:lpstr>Work completed this week - 1 </vt:lpstr>
      <vt:lpstr>Work completed this week -2 </vt:lpstr>
      <vt:lpstr>Plans for May - July </vt:lpstr>
      <vt:lpstr>References</vt:lpstr>
      <vt:lpstr>IEEE 802.11aj May Closing Report</vt:lpstr>
      <vt:lpstr>Abstract</vt:lpstr>
      <vt:lpstr>Work Completed (1/2)</vt:lpstr>
      <vt:lpstr>Work Completed (2/2)</vt:lpstr>
      <vt:lpstr>Plan for July meeting</vt:lpstr>
      <vt:lpstr>Conference Call Time</vt:lpstr>
      <vt:lpstr>PowerPoint Presentation</vt:lpstr>
      <vt:lpstr>TGak May Closing Report </vt:lpstr>
      <vt:lpstr>TGak Closing Report</vt:lpstr>
      <vt:lpstr>Motion</vt:lpstr>
      <vt:lpstr>TGak Closing Report</vt:lpstr>
      <vt:lpstr>TGaq Closing Report</vt:lpstr>
      <vt:lpstr>Abstract</vt:lpstr>
      <vt:lpstr>PowerPoint Presentation</vt:lpstr>
      <vt:lpstr>TGax May 2017 Closing Report</vt:lpstr>
      <vt:lpstr>Abstract</vt:lpstr>
      <vt:lpstr>Work Completed</vt:lpstr>
      <vt:lpstr>July 2017 Goals</vt:lpstr>
      <vt:lpstr>Conference Call Times</vt:lpstr>
      <vt:lpstr>Task Group AY  May 2017 Closing Report</vt:lpstr>
      <vt:lpstr>Abstract</vt:lpstr>
      <vt:lpstr>PowerPoint Presentation</vt:lpstr>
      <vt:lpstr>PowerPoint Presentation</vt:lpstr>
      <vt:lpstr>PowerPoint Presentation</vt:lpstr>
      <vt:lpstr>TGaz Next Generation Positioning  May Closing Report</vt:lpstr>
      <vt:lpstr>Abstract</vt:lpstr>
      <vt:lpstr>Work Completed This Week</vt:lpstr>
      <vt:lpstr>Work Completed This Week</vt:lpstr>
      <vt:lpstr>Goals For The July Meeting</vt:lpstr>
      <vt:lpstr>Teleconference Schedule</vt:lpstr>
      <vt:lpstr>TGba May 2017 Closing Report</vt:lpstr>
      <vt:lpstr>Abstract</vt:lpstr>
      <vt:lpstr>Work Completed</vt:lpstr>
      <vt:lpstr>Goal for July 2017</vt:lpstr>
      <vt:lpstr>Teleconference Call Schedule</vt:lpstr>
      <vt:lpstr>Light Communications Topic Interest Group May 2017 Closing Report</vt:lpstr>
      <vt:lpstr>PowerPoint Presentation</vt:lpstr>
      <vt:lpstr>PowerPoint Presentation</vt:lpstr>
      <vt:lpstr>PowerPoint Presentation</vt:lpstr>
      <vt:lpstr>RR-TAG (802.18) Liaison</vt:lpstr>
      <vt:lpstr>Overview</vt:lpstr>
      <vt:lpstr>Agenda</vt:lpstr>
      <vt:lpstr>Actions</vt:lpstr>
      <vt:lpstr>Document Links</vt:lpstr>
      <vt:lpstr>802.24 Vertical Applications  Technical Advisory Group Liaison Report</vt:lpstr>
      <vt:lpstr>802.24 Update</vt:lpstr>
      <vt:lpstr>IEEE 802.11-IETF Liaison Report</vt:lpstr>
      <vt:lpstr>Abstract</vt:lpstr>
      <vt:lpstr>IETF Meetings</vt:lpstr>
      <vt:lpstr>IETF- IEEE 802 Liaison Activity  </vt:lpstr>
      <vt:lpstr>YANG Model Catalog</vt:lpstr>
      <vt:lpstr>Multicast Topics</vt:lpstr>
      <vt:lpstr>IETF BOFs IETF March 27-31, 2017</vt:lpstr>
      <vt:lpstr>Recently approved IETF Charters </vt:lpstr>
      <vt:lpstr>IRTF Drafts of interest</vt:lpstr>
      <vt:lpstr>BABEL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Active Queue Management (AQM)</vt:lpstr>
    </vt:vector>
  </TitlesOfParts>
  <Company>Aruba Networks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May 2017</cp:keywords>
  <cp:lastModifiedBy>Stanley, Dorothy</cp:lastModifiedBy>
  <cp:revision>1461</cp:revision>
  <cp:lastPrinted>1998-02-10T13:28:06Z</cp:lastPrinted>
  <dcterms:created xsi:type="dcterms:W3CDTF">1998-02-10T13:07:52Z</dcterms:created>
  <dcterms:modified xsi:type="dcterms:W3CDTF">2017-05-11T20:52:48Z</dcterms:modified>
</cp:coreProperties>
</file>