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69" r:id="rId2"/>
    <p:sldId id="270" r:id="rId3"/>
    <p:sldId id="360" r:id="rId4"/>
    <p:sldId id="509" r:id="rId5"/>
    <p:sldId id="478" r:id="rId6"/>
    <p:sldId id="496" r:id="rId7"/>
    <p:sldId id="481" r:id="rId8"/>
    <p:sldId id="499" r:id="rId9"/>
    <p:sldId id="497" r:id="rId10"/>
    <p:sldId id="498" r:id="rId11"/>
    <p:sldId id="486" r:id="rId12"/>
    <p:sldId id="275" r:id="rId13"/>
    <p:sldId id="382" r:id="rId14"/>
    <p:sldId id="501" r:id="rId15"/>
    <p:sldId id="513" r:id="rId16"/>
    <p:sldId id="516" r:id="rId17"/>
    <p:sldId id="518" r:id="rId18"/>
    <p:sldId id="521" r:id="rId19"/>
    <p:sldId id="517" r:id="rId20"/>
    <p:sldId id="520" r:id="rId21"/>
    <p:sldId id="459" r:id="rId22"/>
    <p:sldId id="512" r:id="rId23"/>
    <p:sldId id="508" r:id="rId24"/>
    <p:sldId id="505" r:id="rId25"/>
    <p:sldId id="506" r:id="rId26"/>
    <p:sldId id="301" r:id="rId2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74" autoAdjust="0"/>
    <p:restoredTop sz="97869" autoAdjust="0"/>
  </p:normalViewPr>
  <p:slideViewPr>
    <p:cSldViewPr>
      <p:cViewPr>
        <p:scale>
          <a:sx n="80" d="100"/>
          <a:sy n="80" d="100"/>
        </p:scale>
        <p:origin x="-480" y="-3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mr-IN" smtClean="0"/>
              <a:t>doc.: IEEE 802.11-17/0562r3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mr-IN" smtClean="0"/>
              <a:t>doc.: IEEE 802.11-17/0562r3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mr-IN" sz="1400" smtClean="0"/>
              <a:t>doc.: IEEE 802.11-17/0562r3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2017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1880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doc.: IEEE 802.11-17/0562r3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doc.: IEEE 802.11-17/0562r3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4313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8239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8239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8239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doc.: IEEE 802.11-17/0562r3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431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mr-IN" sz="1400" smtClean="0"/>
              <a:t>doc.: IEEE 802.11-17/0562r3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2017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0298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9601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82391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doc.: IEEE 802.11-17/0562r3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doc.: IEEE 802.11-17/0562r3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6857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2848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321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096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802.11-17/0562r3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mentor.ieee.org/802.11/dcn/17/11-17-0612-01-0jtc-resolution-of-comments-from-n16608.docx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mentor.ieee.org/802.11/dcn/17/11-17-0790-02-00lc-lc-liaison-statement-to-itu-r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7/11-17-0634-04-0000-proposed-ls-to-etsi-bran-wrt-802-11-exception.docx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s://mentor.ieee.org/802.11/dcn/17/11-17-0629-01-0jtc-proposed-reponse-to-comment-on-802-11-60-day-ballot.docx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s://mentor.ieee.org/802.11/dcn/17/11-17-0612-01-0jtc-resolution-of-comments-from-n16608.docx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hyperlink" Target="https://mentor.ieee.org/802.11/dcn/17/11-17-0378-01-AANI-reply-ls-to-reply-ls-from-3gpp-ran2-on-estimated-throughput-11-17-315r0.docx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hyperlink" Target="https://mentor.ieee.org/802.11/dcn/17/11-17-0738-02-0000-proposed-ls-to-3gpp-ran4-on-sir-for-below-ed-tests.docx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mentor.ieee.org/802.11/dcn/17/11-17-0378-01-AANI-reply-ls-to-reply-ls-from-3gpp-ran2-on-estimated-throughput-11-17-315r0.docx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mentor.ieee.org/802.11/dcn/17/11-17-0738-02-0000-proposed-ls-to-3gpp-ran4-on-sir-for-below-ed-tests.docx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mentor.ieee.org/802.11/dcn/17/11-17-0629-01-0jtc-proposed-reponse-to-comment-on-802-11-60-day-ballot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2017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May 2017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2017-05-10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2290403"/>
              </p:ext>
            </p:extLst>
          </p:nvPr>
        </p:nvGraphicFramePr>
        <p:xfrm>
          <a:off x="538163" y="2659063"/>
          <a:ext cx="7534275" cy="181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65" name="Document" r:id="rId5" imgW="8534400" imgH="2057400" progId="Word.Document.8">
                  <p:embed/>
                </p:oleObj>
              </mc:Choice>
              <mc:Fallback>
                <p:oleObj name="Document" r:id="rId5" imgW="8534400" imgH="20574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2659063"/>
                        <a:ext cx="7534275" cy="1817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 to ISO/IEC/JTC1 Ballot comments: 802.11ai-2016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AU" sz="2800" dirty="0" smtClean="0"/>
              <a:t>A</a:t>
            </a:r>
            <a:r>
              <a:rPr lang="en-AU" sz="2800" b="1" dirty="0" smtClean="0">
                <a:ea typeface="+mn-ea"/>
                <a:cs typeface="+mn-cs"/>
              </a:rPr>
              <a:t>pprove </a:t>
            </a:r>
            <a:r>
              <a:rPr lang="en-AU" sz="2800" b="1" dirty="0">
                <a:ea typeface="+mn-ea"/>
                <a:cs typeface="+mn-cs"/>
              </a:rPr>
              <a:t>the text </a:t>
            </a:r>
            <a:r>
              <a:rPr lang="en-AU" sz="2800" b="1" dirty="0" smtClean="0">
                <a:ea typeface="+mn-ea"/>
                <a:cs typeface="+mn-cs"/>
              </a:rPr>
              <a:t>in </a:t>
            </a:r>
            <a:r>
              <a:rPr lang="en-AU" sz="2800" b="1" dirty="0" smtClean="0">
                <a:ea typeface="+mn-ea"/>
                <a:cs typeface="+mn-cs"/>
                <a:hlinkClick r:id="rId3"/>
              </a:rPr>
              <a:t>11-17-0612-01</a:t>
            </a:r>
            <a:r>
              <a:rPr lang="en-AU" sz="2800" b="1" dirty="0" smtClean="0">
                <a:ea typeface="+mn-ea"/>
                <a:cs typeface="+mn-cs"/>
              </a:rPr>
              <a:t> as </a:t>
            </a:r>
            <a:r>
              <a:rPr lang="en-AU" sz="2800" b="1" dirty="0">
                <a:ea typeface="+mn-ea"/>
                <a:cs typeface="+mn-cs"/>
              </a:rPr>
              <a:t>the response to the comments </a:t>
            </a:r>
            <a:r>
              <a:rPr lang="en-AU" sz="2800" b="1" dirty="0" smtClean="0">
                <a:ea typeface="+mn-ea"/>
                <a:cs typeface="+mn-cs"/>
              </a:rPr>
              <a:t>on IEEE </a:t>
            </a:r>
            <a:r>
              <a:rPr lang="en-AU" sz="2800" b="1" dirty="0" err="1" smtClean="0">
                <a:ea typeface="+mn-ea"/>
                <a:cs typeface="+mn-cs"/>
              </a:rPr>
              <a:t>Std</a:t>
            </a:r>
            <a:r>
              <a:rPr lang="en-AU" sz="2800" b="1" dirty="0" smtClean="0">
                <a:ea typeface="+mn-ea"/>
                <a:cs typeface="+mn-cs"/>
              </a:rPr>
              <a:t> 802.11ai-2016 </a:t>
            </a:r>
            <a:r>
              <a:rPr lang="en-AU" sz="2800" b="1" dirty="0">
                <a:ea typeface="+mn-ea"/>
                <a:cs typeface="+mn-cs"/>
              </a:rPr>
              <a:t>during the 60-day ballot in ISO/IEC JTC1 under the PSDO agreement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Moved: </a:t>
            </a:r>
            <a:r>
              <a:rPr lang="en-US" dirty="0" smtClean="0"/>
              <a:t>Andrew Myles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Seconded: </a:t>
            </a:r>
            <a:r>
              <a:rPr lang="en-US" dirty="0" smtClean="0"/>
              <a:t>Dan Harkins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Result: 56-0-3 Passes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JTC1/SC6 SC: Moved: Dan Harkins Seconded: Stuart Kerry Result: 5-0-0</a:t>
            </a:r>
            <a:endParaRPr lang="en-US" sz="1800" dirty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665425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 TIG </a:t>
            </a:r>
            <a:r>
              <a:rPr lang="en-GB" dirty="0" smtClean="0"/>
              <a:t>ITU-R </a:t>
            </a:r>
            <a:r>
              <a:rPr lang="en-GB" dirty="0"/>
              <a:t>SG1 WP1A </a:t>
            </a:r>
            <a:r>
              <a:rPr lang="en-US" dirty="0" smtClean="0"/>
              <a:t>Liaison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GB" dirty="0" smtClean="0"/>
              <a:t>Approve the liaison </a:t>
            </a:r>
            <a:r>
              <a:rPr lang="en-GB" dirty="0"/>
              <a:t>in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mentor.ieee.org/802.11/dcn/17/11-17-0790-02-00lc-lc-liaison-statement-to-itu-r.docx</a:t>
            </a:r>
            <a:r>
              <a:rPr lang="en-GB" dirty="0" smtClean="0"/>
              <a:t> , granting the WG chair editorial license, and send to 802.18 for consideration to forward to ITU-R </a:t>
            </a:r>
            <a:r>
              <a:rPr lang="en-GB" dirty="0"/>
              <a:t>SG1 </a:t>
            </a:r>
            <a:r>
              <a:rPr lang="en-GB" dirty="0" smtClean="0"/>
              <a:t>WP1A. 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Moved</a:t>
            </a:r>
            <a:r>
              <a:rPr lang="en-AU" dirty="0"/>
              <a:t>: </a:t>
            </a:r>
            <a:r>
              <a:rPr lang="en-AU" dirty="0" smtClean="0"/>
              <a:t>Nikola </a:t>
            </a:r>
            <a:r>
              <a:rPr lang="en-AU" dirty="0" err="1" smtClean="0"/>
              <a:t>Serafimovski</a:t>
            </a:r>
            <a:endParaRPr lang="en-AU" dirty="0"/>
          </a:p>
          <a:p>
            <a:r>
              <a:rPr lang="en-AU" dirty="0"/>
              <a:t>Seconded</a:t>
            </a:r>
            <a:r>
              <a:rPr lang="en-AU" dirty="0" smtClean="0"/>
              <a:t>: Jon </a:t>
            </a:r>
            <a:r>
              <a:rPr lang="en-AU" dirty="0" err="1" smtClean="0"/>
              <a:t>Notor</a:t>
            </a:r>
            <a:endParaRPr lang="en-AU" dirty="0" smtClean="0"/>
          </a:p>
          <a:p>
            <a:r>
              <a:rPr lang="en-AU" dirty="0" smtClean="0"/>
              <a:t>Result: 20-12-44 Passes</a:t>
            </a: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637308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472171"/>
              </p:ext>
            </p:extLst>
          </p:nvPr>
        </p:nvGraphicFramePr>
        <p:xfrm>
          <a:off x="152400" y="856019"/>
          <a:ext cx="8839200" cy="4935181"/>
        </p:xfrm>
        <a:graphic>
          <a:graphicData uri="http://schemas.openxmlformats.org/drawingml/2006/table">
            <a:tbl>
              <a:tblPr/>
              <a:tblGrid>
                <a:gridCol w="1524000"/>
                <a:gridCol w="4343400"/>
                <a:gridCol w="1558227"/>
                <a:gridCol w="1413573"/>
              </a:tblGrid>
              <a:tr h="352658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1,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28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June 8, 15, 22,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July 6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June 29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May 22,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June 12, 26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 May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26, June 2, 16, 23, 30, July 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058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June 1, 15, Mon June 26, Wed June 28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June 8, 22, Tues June 27, Thurs June 29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July 20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 May 24, 31, June 7, 14, 21, 28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 May 31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77627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June 5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June 19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June 26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058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 May 30</a:t>
                      </a:r>
                    </a:p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June 23, June 30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May 30, June 27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63562" y="5955268"/>
            <a:ext cx="865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Move to approve:    Seconded:   Result:  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AANI Liaison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GB" dirty="0" smtClean="0"/>
              <a:t>Moved, Approve </a:t>
            </a:r>
            <a:r>
              <a:rPr lang="en-GB" dirty="0"/>
              <a:t>the liaison statement in 11-16/1574r3 from IEEE </a:t>
            </a:r>
            <a:r>
              <a:rPr lang="en-GB" dirty="0" smtClean="0"/>
              <a:t>802.11 </a:t>
            </a:r>
            <a:r>
              <a:rPr lang="en-GB" dirty="0"/>
              <a:t>to 3GPP SA Requesting Status and Information on WLAN integration in 3GPP </a:t>
            </a:r>
            <a:r>
              <a:rPr lang="en-GB" dirty="0" err="1"/>
              <a:t>NextGen</a:t>
            </a:r>
            <a:r>
              <a:rPr lang="en-GB" dirty="0"/>
              <a:t> System, granting the WG chair editorial license.</a:t>
            </a:r>
          </a:p>
          <a:p>
            <a:endParaRPr lang="en-GB" dirty="0"/>
          </a:p>
          <a:p>
            <a:r>
              <a:rPr lang="en-GB" dirty="0"/>
              <a:t>Moved</a:t>
            </a:r>
            <a:r>
              <a:rPr lang="en-GB" dirty="0" smtClean="0"/>
              <a:t>: Joseph Levy (on behalf of AANI)</a:t>
            </a:r>
          </a:p>
          <a:p>
            <a:r>
              <a:rPr lang="en-GB" dirty="0" smtClean="0"/>
              <a:t>Seconded: </a:t>
            </a:r>
          </a:p>
          <a:p>
            <a:pPr lvl="0"/>
            <a:endParaRPr lang="en-US" sz="2000" dirty="0" smtClean="0"/>
          </a:p>
          <a:p>
            <a:pPr lvl="0"/>
            <a:endParaRPr lang="en-US" sz="2000" dirty="0"/>
          </a:p>
          <a:p>
            <a:pPr lvl="0"/>
            <a:r>
              <a:rPr lang="en-US" sz="2000" dirty="0" smtClean="0"/>
              <a:t>[In SC, 9-0-1]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796192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PDED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WG motion</a:t>
            </a:r>
          </a:p>
          <a:p>
            <a:pPr lvl="1"/>
            <a:r>
              <a:rPr lang="en-AU" i="1" dirty="0"/>
              <a:t>The IEEE 802.11 WG approves a LS using the text contained in </a:t>
            </a:r>
            <a:r>
              <a:rPr lang="en-AU" i="1" dirty="0">
                <a:hlinkClick r:id="rId2"/>
              </a:rPr>
              <a:t>11-17-0634-04</a:t>
            </a:r>
            <a:r>
              <a:rPr lang="en-AU" i="1" dirty="0"/>
              <a:t> be sent to ETSI BRAN after 6 June 2017 and before 17 June 2017 </a:t>
            </a:r>
          </a:p>
          <a:p>
            <a:pPr lvl="1"/>
            <a:r>
              <a:rPr lang="en-AU" dirty="0"/>
              <a:t>Moved:</a:t>
            </a:r>
          </a:p>
          <a:p>
            <a:pPr lvl="1"/>
            <a:r>
              <a:rPr lang="en-AU" dirty="0"/>
              <a:t>Seconded: </a:t>
            </a:r>
          </a:p>
          <a:p>
            <a:pPr lvl="1"/>
            <a:r>
              <a:rPr lang="en-AU" dirty="0"/>
              <a:t>Result:</a:t>
            </a:r>
          </a:p>
          <a:p>
            <a:pPr lvl="1"/>
            <a:r>
              <a:rPr lang="en-AU" dirty="0"/>
              <a:t>Note: this LS needs to be approved by the 802 EC on 6 June, but needs to be submitted to ETSI BRAN by 19 </a:t>
            </a:r>
            <a:r>
              <a:rPr lang="en-AU" dirty="0" smtClean="0"/>
              <a:t>June</a:t>
            </a:r>
          </a:p>
          <a:p>
            <a:pPr lvl="1"/>
            <a:endParaRPr lang="en-AU" dirty="0"/>
          </a:p>
          <a:p>
            <a:r>
              <a:rPr lang="en-US" dirty="0" smtClean="0"/>
              <a:t>[in ad hoc, 14-1-3]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270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Liaise 11ak Draft 4.0</a:t>
            </a:r>
            <a:br>
              <a:rPr lang="en-US" dirty="0" smtClean="0"/>
            </a:br>
            <a:r>
              <a:rPr lang="en-US" dirty="0" smtClean="0"/>
              <a:t>to ISO/IEC JTC1/SC6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800" dirty="0"/>
              <a:t>Moved, to liaise the following draft to ISO/IEC JTC1/SC6 </a:t>
            </a:r>
            <a:r>
              <a:rPr lang="en-GB" sz="2800" dirty="0" smtClean="0"/>
              <a:t>for information under </a:t>
            </a:r>
            <a:r>
              <a:rPr lang="en-GB" sz="2800" dirty="0"/>
              <a:t>the PSDO agreement: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GB" sz="2400" dirty="0"/>
              <a:t>P802.11ak D4.0</a:t>
            </a:r>
          </a:p>
          <a:p>
            <a:pPr lvl="1">
              <a:lnSpc>
                <a:spcPct val="80000"/>
              </a:lnSpc>
            </a:pP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Moved: </a:t>
            </a:r>
            <a:r>
              <a:rPr lang="en-GB" sz="2400" dirty="0" smtClean="0"/>
              <a:t>Donald Eastlake</a:t>
            </a: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Seconded: </a:t>
            </a:r>
            <a:r>
              <a:rPr lang="en-GB" sz="2400" dirty="0" smtClean="0"/>
              <a:t>Jon </a:t>
            </a:r>
            <a:r>
              <a:rPr lang="en-GB" sz="2400" dirty="0" err="1" smtClean="0"/>
              <a:t>Rosdahl</a:t>
            </a: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Results: </a:t>
            </a:r>
          </a:p>
          <a:p>
            <a:pPr lvl="1">
              <a:lnSpc>
                <a:spcPct val="80000"/>
              </a:lnSpc>
            </a:pP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[In TG  Moved: Mark Hamilton   Seconded: Jon </a:t>
            </a:r>
            <a:r>
              <a:rPr lang="en-GB" sz="2400" dirty="0" err="1"/>
              <a:t>Rosdahl</a:t>
            </a: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Yes: 3    No: 1    Abstain: 1]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40085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PDED Continuation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WG </a:t>
            </a:r>
            <a:r>
              <a:rPr lang="en-AU" dirty="0"/>
              <a:t>motion</a:t>
            </a:r>
          </a:p>
          <a:p>
            <a:pPr lvl="1"/>
            <a:r>
              <a:rPr lang="en-AU" i="1" dirty="0"/>
              <a:t>The IEEE 802.11 WG approves transitioning the PDED ad hoc to the Coexistence Standing Committee with scope  </a:t>
            </a:r>
          </a:p>
          <a:p>
            <a:pPr lvl="2"/>
            <a:r>
              <a:rPr lang="en-AU" i="1" dirty="0"/>
              <a:t>Discuss the use of PD, ED or other coexistence mechanisms with the goal of promoting “fair access” to unlicensed spectrum for all technologies including  IEEE 802.11</a:t>
            </a:r>
          </a:p>
          <a:p>
            <a:pPr lvl="2"/>
            <a:r>
              <a:rPr lang="en-AU" i="1" dirty="0"/>
              <a:t>Promote an environment that enables IEEE 802.11ax to have “fair access” to global unlicensed spectrum in the 5GHz band</a:t>
            </a:r>
          </a:p>
          <a:p>
            <a:pPr lvl="1"/>
            <a:r>
              <a:rPr lang="en-AU" dirty="0"/>
              <a:t>Moved</a:t>
            </a:r>
            <a:r>
              <a:rPr lang="en-AU" dirty="0" smtClean="0"/>
              <a:t>: Andrew Myles</a:t>
            </a:r>
            <a:endParaRPr lang="en-AU" dirty="0"/>
          </a:p>
          <a:p>
            <a:pPr lvl="1"/>
            <a:r>
              <a:rPr lang="en-AU" dirty="0"/>
              <a:t>Seconded</a:t>
            </a:r>
            <a:r>
              <a:rPr lang="en-AU" dirty="0" smtClean="0"/>
              <a:t>: Nikola </a:t>
            </a:r>
            <a:r>
              <a:rPr lang="en-AU" dirty="0" err="1" smtClean="0"/>
              <a:t>Serafimovski</a:t>
            </a:r>
            <a:endParaRPr lang="en-AU" dirty="0"/>
          </a:p>
          <a:p>
            <a:pPr lvl="1"/>
            <a:r>
              <a:rPr lang="en-AU" dirty="0"/>
              <a:t>Result: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065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Re-Affirmation of Andrew Myles as Coexistence Standing Committee Chair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Moved, to re-affirm Andrew Myles as Chair of the Coexistence Standing Committee.</a:t>
            </a:r>
          </a:p>
          <a:p>
            <a:pPr lvl="1"/>
            <a:r>
              <a:rPr lang="en-US" dirty="0" smtClean="0"/>
              <a:t>Mover: Mark Hamilton</a:t>
            </a:r>
          </a:p>
          <a:p>
            <a:pPr lvl="1"/>
            <a:r>
              <a:rPr lang="en-US" dirty="0" smtClean="0"/>
              <a:t>Seconder: Dan Harkins</a:t>
            </a:r>
          </a:p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069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Liaise 11aj Draft 5.0</a:t>
            </a:r>
            <a:br>
              <a:rPr lang="en-US" dirty="0" smtClean="0"/>
            </a:br>
            <a:r>
              <a:rPr lang="en-US" dirty="0" smtClean="0"/>
              <a:t>to ISO/IEC JTC1/SC6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800" dirty="0"/>
              <a:t>Moved, to liaise the following draft to ISO/IEC JTC1/SC6 </a:t>
            </a:r>
            <a:r>
              <a:rPr lang="en-GB" sz="2800" dirty="0" smtClean="0"/>
              <a:t>for information under </a:t>
            </a:r>
            <a:r>
              <a:rPr lang="en-GB" sz="2800" dirty="0"/>
              <a:t>the PSDO agreement: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GB" sz="2400" dirty="0" smtClean="0"/>
              <a:t>P802.11aj D5.0</a:t>
            </a:r>
            <a:endParaRPr lang="en-GB" sz="2400" dirty="0"/>
          </a:p>
          <a:p>
            <a:pPr lvl="1">
              <a:lnSpc>
                <a:spcPct val="80000"/>
              </a:lnSpc>
            </a:pP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Moved: </a:t>
            </a:r>
            <a:r>
              <a:rPr lang="en-GB" sz="2400" dirty="0" err="1" smtClean="0"/>
              <a:t>Jiamin</a:t>
            </a:r>
            <a:r>
              <a:rPr lang="en-GB" sz="2400" dirty="0" smtClean="0"/>
              <a:t> Chen</a:t>
            </a: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Seconded: </a:t>
            </a:r>
            <a:r>
              <a:rPr lang="en-GB" sz="2400" dirty="0" smtClean="0"/>
              <a:t>Jon </a:t>
            </a:r>
            <a:r>
              <a:rPr lang="en-GB" sz="2400" dirty="0" err="1" smtClean="0"/>
              <a:t>Rosdahl</a:t>
            </a: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Results: </a:t>
            </a:r>
          </a:p>
          <a:p>
            <a:pPr lvl="1">
              <a:lnSpc>
                <a:spcPct val="80000"/>
              </a:lnSpc>
            </a:pP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37878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2017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May 2017 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containing motions for </a:t>
            </a:r>
            <a:r>
              <a:rPr lang="en-US" dirty="0" smtClean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R1: at conclusion of </a:t>
            </a:r>
            <a:r>
              <a:rPr lang="en-US" dirty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dirty="0" smtClean="0"/>
              <a:t>R2: </a:t>
            </a:r>
            <a:r>
              <a:rPr lang="en-US" dirty="0"/>
              <a:t>containing motions for </a:t>
            </a:r>
            <a:r>
              <a:rPr lang="en-US" dirty="0" smtClean="0"/>
              <a:t>Friday </a:t>
            </a:r>
            <a:r>
              <a:rPr lang="en-US" dirty="0"/>
              <a:t>WG11 plenary</a:t>
            </a:r>
          </a:p>
          <a:p>
            <a:pPr lvl="1"/>
            <a:r>
              <a:rPr lang="en-US" dirty="0" smtClean="0"/>
              <a:t>R3: </a:t>
            </a:r>
            <a:r>
              <a:rPr lang="en-US" dirty="0"/>
              <a:t>at conclusion of  Friday WG11 </a:t>
            </a:r>
            <a:r>
              <a:rPr lang="en-US" dirty="0" smtClean="0"/>
              <a:t>plenary</a:t>
            </a:r>
          </a:p>
          <a:p>
            <a:pPr lvl="1"/>
            <a:r>
              <a:rPr lang="en-US" dirty="0" smtClean="0"/>
              <a:t>R4: Includes EC motions (Plenary only)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Liaise 11aq Draft 8.0</a:t>
            </a:r>
            <a:br>
              <a:rPr lang="en-US" dirty="0" smtClean="0"/>
            </a:br>
            <a:r>
              <a:rPr lang="en-US" dirty="0" smtClean="0"/>
              <a:t>to ISO/IEC JTC1/SC6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800" dirty="0"/>
              <a:t>Moved, to liaise the following draft to ISO/IEC JTC1/SC6 </a:t>
            </a:r>
            <a:r>
              <a:rPr lang="en-GB" sz="2800" dirty="0" smtClean="0"/>
              <a:t>for information under </a:t>
            </a:r>
            <a:r>
              <a:rPr lang="en-GB" sz="2800" dirty="0"/>
              <a:t>the PSDO agreement: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GB" sz="2400" dirty="0" smtClean="0"/>
              <a:t>P802.11aq D8.0</a:t>
            </a:r>
            <a:endParaRPr lang="en-GB" sz="2400" dirty="0"/>
          </a:p>
          <a:p>
            <a:pPr lvl="1">
              <a:lnSpc>
                <a:spcPct val="80000"/>
              </a:lnSpc>
            </a:pP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Moved: </a:t>
            </a:r>
            <a:r>
              <a:rPr lang="en-GB" sz="2400" dirty="0" smtClean="0"/>
              <a:t>Stephen McCann</a:t>
            </a: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Seconded: </a:t>
            </a:r>
            <a:r>
              <a:rPr lang="en-GB" sz="2400" dirty="0" smtClean="0"/>
              <a:t>Jon </a:t>
            </a:r>
            <a:r>
              <a:rPr lang="en-GB" sz="2400" dirty="0" err="1" smtClean="0"/>
              <a:t>Rosdahl</a:t>
            </a: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Results: </a:t>
            </a:r>
          </a:p>
          <a:p>
            <a:pPr>
              <a:lnSpc>
                <a:spcPct val="80000"/>
              </a:lnSpc>
            </a:pPr>
            <a:r>
              <a:rPr lang="en-GB" sz="3200" dirty="0" smtClean="0">
                <a:solidFill>
                  <a:srgbClr val="FF0000"/>
                </a:solidFill>
              </a:rPr>
              <a:t>This Motion was Withdrawn&lt;&lt;&lt;&lt;&lt;&lt;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965358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Friday– EC Motions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3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x.xxx</a:t>
            </a:r>
            <a:r>
              <a:rPr lang="en-US" dirty="0"/>
              <a:t> Approve ISO/IEC JTC1 Comment </a:t>
            </a:r>
            <a:r>
              <a:rPr lang="en-US" dirty="0" smtClean="0"/>
              <a:t>responses re: 802.11-2016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US" dirty="0"/>
              <a:t>Approve liaison of the following comment responses to ISO/IEC JTC1/SC6 under the PSDO agreement: </a:t>
            </a:r>
            <a:endParaRPr lang="en-US" dirty="0" smtClean="0"/>
          </a:p>
          <a:p>
            <a:pPr lvl="1"/>
            <a:r>
              <a:rPr lang="en-US" sz="2200" b="1" dirty="0" smtClean="0"/>
              <a:t>802.11-2016, </a:t>
            </a:r>
            <a:r>
              <a:rPr lang="en-GB" sz="2200" b="1" dirty="0">
                <a:hlinkClick r:id="rId3"/>
              </a:rPr>
              <a:t>https://</a:t>
            </a:r>
            <a:r>
              <a:rPr lang="en-GB" sz="2200" b="1" dirty="0" smtClean="0">
                <a:hlinkClick r:id="rId3"/>
              </a:rPr>
              <a:t>mentor.ieee.org/802.11/dcn/17/11-17-0629-01-0jtc-proposed-reponse-to-comment-on-802-11-60-day-ballot.docx</a:t>
            </a:r>
            <a:r>
              <a:rPr lang="en-GB" sz="2200" b="1" dirty="0" smtClean="0"/>
              <a:t> </a:t>
            </a:r>
            <a:r>
              <a:rPr lang="en-US" sz="2200" b="1" dirty="0"/>
              <a:t>	</a:t>
            </a:r>
          </a:p>
          <a:p>
            <a:pPr lvl="1"/>
            <a:r>
              <a:rPr lang="en-GB" sz="2200" b="1" dirty="0" smtClean="0"/>
              <a:t>WG11 </a:t>
            </a:r>
            <a:r>
              <a:rPr lang="en-GB" sz="2200" b="1" dirty="0"/>
              <a:t>Result (y/n/a): </a:t>
            </a:r>
          </a:p>
          <a:p>
            <a:pPr lvl="1"/>
            <a:endParaRPr lang="en-AU" b="1" dirty="0"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</a:t>
            </a:r>
            <a:r>
              <a:rPr lang="en-US" dirty="0"/>
              <a:t>: Adrian Stephens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Seconded: Jon </a:t>
            </a:r>
            <a:r>
              <a:rPr lang="en-US" dirty="0" err="1"/>
              <a:t>Rosdahl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Result: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294386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x.xxx</a:t>
            </a:r>
            <a:r>
              <a:rPr lang="en-US" dirty="0"/>
              <a:t> Approve ISO/IEC JTC1 Comment </a:t>
            </a:r>
            <a:r>
              <a:rPr lang="en-US" dirty="0" smtClean="0"/>
              <a:t>responses re: 802.11ai-2016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US" dirty="0"/>
              <a:t>Approve liaison of the following comment responses to ISO/IEC JTC1/SC6 under the PSDO agreement: </a:t>
            </a:r>
            <a:endParaRPr lang="en-US" dirty="0" smtClean="0"/>
          </a:p>
          <a:p>
            <a:pPr lvl="1"/>
            <a:r>
              <a:rPr lang="en-US" sz="2200" b="1" dirty="0" smtClean="0"/>
              <a:t>802.11ai-2016, </a:t>
            </a:r>
            <a:r>
              <a:rPr lang="en-GB" sz="2200" b="1" dirty="0">
                <a:hlinkClick r:id="rId3"/>
              </a:rPr>
              <a:t>https://</a:t>
            </a:r>
            <a:r>
              <a:rPr lang="en-GB" sz="2200" b="1" dirty="0" smtClean="0">
                <a:hlinkClick r:id="rId3"/>
              </a:rPr>
              <a:t>mentor.ieee.org/802.11/dcn/17/11-17-0612-01-0jtc-resolution-of-comments-from-n16608.docx</a:t>
            </a:r>
            <a:r>
              <a:rPr lang="en-GB" sz="2200" b="1" dirty="0" smtClean="0"/>
              <a:t> </a:t>
            </a:r>
            <a:endParaRPr lang="en-US" sz="2200" b="1" dirty="0" smtClean="0"/>
          </a:p>
          <a:p>
            <a:pPr lvl="1"/>
            <a:r>
              <a:rPr lang="en-GB" sz="2200" b="1" dirty="0" smtClean="0"/>
              <a:t>WG11 Result (y/n/a): </a:t>
            </a:r>
          </a:p>
          <a:p>
            <a:pPr lvl="1"/>
            <a:endParaRPr lang="en-AU" b="1" dirty="0"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</a:t>
            </a:r>
            <a:r>
              <a:rPr lang="en-US" dirty="0"/>
              <a:t>: Adrian Stephens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Seconded: Jon </a:t>
            </a:r>
            <a:r>
              <a:rPr lang="en-US" dirty="0" err="1"/>
              <a:t>Rosdahl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Result: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883479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x.xxx</a:t>
            </a:r>
            <a:r>
              <a:rPr lang="en-US" dirty="0" smtClean="0"/>
              <a:t> Information Item: 3GPP RAN WG2 Liaison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GB" dirty="0" smtClean="0"/>
              <a:t>WG11 approved the liaison </a:t>
            </a:r>
            <a:r>
              <a:rPr lang="en-GB" dirty="0"/>
              <a:t>in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mentor.ieee.org/802.11/dcn/17/11-17-0378-01-AANI-reply-ls-to-reply-ls-from-3gpp-ran2-on-estimated-throughput-11-17-315r0.docx</a:t>
            </a:r>
            <a:r>
              <a:rPr lang="en-GB" dirty="0" smtClean="0"/>
              <a:t>, granting the WG chair editorial license</a:t>
            </a:r>
          </a:p>
          <a:p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WG11 result (y/n/a):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746037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x.xxx</a:t>
            </a:r>
            <a:r>
              <a:rPr lang="en-US" dirty="0" smtClean="0"/>
              <a:t> Information Item: 3GPP RAN4 Liaison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GB" dirty="0" smtClean="0"/>
              <a:t>WG11 approved the liaison in </a:t>
            </a:r>
            <a:r>
              <a:rPr lang="en-GB" dirty="0" smtClean="0">
                <a:hlinkClick r:id="rId3"/>
              </a:rPr>
              <a:t>https://mentor.ieee.org/802.11/dcn/17/11-17-0738-02-0000-proposed-ls-to-3gpp-ran4-on-sir-for-below-ed-tests.docx</a:t>
            </a:r>
            <a:r>
              <a:rPr lang="en-GB" dirty="0" smtClean="0"/>
              <a:t>, granting the WG chair editorial license</a:t>
            </a:r>
          </a:p>
          <a:p>
            <a:endParaRPr lang="en-AU" dirty="0" smtClean="0"/>
          </a:p>
          <a:p>
            <a:r>
              <a:rPr lang="en-AU" dirty="0" smtClean="0"/>
              <a:t>WG11 result (y/n/a):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07857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Chair Confirmation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pPr lvl="0"/>
            <a:r>
              <a:rPr lang="en-US" dirty="0"/>
              <a:t>C</a:t>
            </a:r>
            <a:r>
              <a:rPr lang="en-US" dirty="0" smtClean="0"/>
              <a:t>onfirm  </a:t>
            </a:r>
            <a:r>
              <a:rPr lang="en-US" altLang="en-US" dirty="0" smtClean="0"/>
              <a:t>Dorothy Stanley </a:t>
            </a:r>
            <a:r>
              <a:rPr lang="en-US" dirty="0" smtClean="0"/>
              <a:t>as </a:t>
            </a:r>
            <a:r>
              <a:rPr lang="en-US" dirty="0" err="1" smtClean="0"/>
              <a:t>TGmd</a:t>
            </a:r>
            <a:r>
              <a:rPr lang="en-US" dirty="0" smtClean="0"/>
              <a:t> chair.</a:t>
            </a:r>
          </a:p>
          <a:p>
            <a:pPr lvl="0"/>
            <a:endParaRPr lang="en-US" dirty="0"/>
          </a:p>
          <a:p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GB" dirty="0" smtClean="0"/>
              <a:t>Stuart Kerry </a:t>
            </a:r>
          </a:p>
          <a:p>
            <a:r>
              <a:rPr lang="en-GB" dirty="0" smtClean="0"/>
              <a:t>Seconded: Lei Wang</a:t>
            </a:r>
          </a:p>
          <a:p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Unanimous</a:t>
            </a:r>
          </a:p>
          <a:p>
            <a:pPr lvl="0"/>
            <a:endParaRPr lang="en-US" dirty="0"/>
          </a:p>
          <a:p>
            <a:endParaRPr lang="en-US" sz="2000" i="1" dirty="0" smtClean="0"/>
          </a:p>
          <a:p>
            <a:endParaRPr lang="en-US" sz="2000" i="1" dirty="0"/>
          </a:p>
          <a:p>
            <a:r>
              <a:rPr lang="en-US" sz="2000" i="1" dirty="0" smtClean="0"/>
              <a:t>From 11-14-629r19, section 4.2: “</a:t>
            </a:r>
            <a:r>
              <a:rPr lang="en-US" sz="2000" i="1" dirty="0"/>
              <a:t>The TG Chair shall be appointed by the WG Chair and confirmed by a WG majority approval. The TG Chair is re-affirmed every 2 years: one session after the WG Chair is </a:t>
            </a:r>
            <a:r>
              <a:rPr lang="en-US" sz="2000" i="1" dirty="0" smtClean="0"/>
              <a:t>elected.”</a:t>
            </a:r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599308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Vice-Chair Confirmation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pPr lvl="0"/>
            <a:r>
              <a:rPr lang="en-US" dirty="0"/>
              <a:t>C</a:t>
            </a:r>
            <a:r>
              <a:rPr lang="en-US" dirty="0" smtClean="0"/>
              <a:t>onfirm  </a:t>
            </a:r>
            <a:r>
              <a:rPr lang="en-US" altLang="en-US" dirty="0" smtClean="0"/>
              <a:t>Mark Hamilton </a:t>
            </a:r>
            <a:r>
              <a:rPr lang="en-US" dirty="0" smtClean="0"/>
              <a:t>as </a:t>
            </a:r>
            <a:r>
              <a:rPr lang="en-US" dirty="0" err="1" smtClean="0"/>
              <a:t>TGmd</a:t>
            </a:r>
            <a:r>
              <a:rPr lang="en-US" dirty="0" smtClean="0"/>
              <a:t> vice-chair.</a:t>
            </a:r>
          </a:p>
          <a:p>
            <a:pPr lvl="0"/>
            <a:endParaRPr lang="en-US" dirty="0"/>
          </a:p>
          <a:p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US" dirty="0" smtClean="0"/>
              <a:t>Dorothy Stanley on behalf of </a:t>
            </a:r>
            <a:r>
              <a:rPr lang="en-US" dirty="0" err="1" smtClean="0"/>
              <a:t>TGmd</a:t>
            </a:r>
            <a:endParaRPr lang="en-US" dirty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Unanimous</a:t>
            </a:r>
          </a:p>
          <a:p>
            <a:pPr lvl="0"/>
            <a:endParaRPr lang="en-US" dirty="0"/>
          </a:p>
          <a:p>
            <a:r>
              <a:rPr lang="en-US" sz="2000" i="1" dirty="0" err="1" smtClean="0"/>
              <a:t>TGmd</a:t>
            </a:r>
            <a:r>
              <a:rPr lang="en-US" sz="2000" i="1" dirty="0" smtClean="0"/>
              <a:t> result: Unanimous</a:t>
            </a:r>
          </a:p>
          <a:p>
            <a:r>
              <a:rPr lang="en-US" sz="2000" i="1" dirty="0" smtClean="0"/>
              <a:t>From 11-14-629r19, section 4.3: “</a:t>
            </a:r>
            <a:r>
              <a:rPr lang="en-US" sz="2000" i="1" dirty="0"/>
              <a:t>TG Vice-Chair is elected by a TG majority approval and confirmed by a WG majority approval.  The TG Vice-Chair is reaffirmed every 2 years; one session after the WG Chair is elected</a:t>
            </a:r>
            <a:r>
              <a:rPr lang="en-US" sz="2000" i="1" dirty="0" smtClean="0"/>
              <a:t>.”</a:t>
            </a:r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15016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Vice-Chair Confirmation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pPr lvl="0"/>
            <a:r>
              <a:rPr lang="en-US" dirty="0"/>
              <a:t>C</a:t>
            </a:r>
            <a:r>
              <a:rPr lang="en-US" dirty="0" smtClean="0"/>
              <a:t>onfirm  </a:t>
            </a:r>
            <a:r>
              <a:rPr lang="en-US" altLang="en-US" dirty="0" smtClean="0"/>
              <a:t>Michael </a:t>
            </a:r>
            <a:r>
              <a:rPr lang="en-US" altLang="en-US" dirty="0" err="1" smtClean="0"/>
              <a:t>Montemurro</a:t>
            </a:r>
            <a:r>
              <a:rPr lang="en-US" altLang="en-US" dirty="0" smtClean="0"/>
              <a:t> </a:t>
            </a:r>
            <a:r>
              <a:rPr lang="en-US" dirty="0" smtClean="0"/>
              <a:t>as </a:t>
            </a:r>
            <a:r>
              <a:rPr lang="en-US" dirty="0" err="1" smtClean="0"/>
              <a:t>TGmd</a:t>
            </a:r>
            <a:r>
              <a:rPr lang="en-US" dirty="0" smtClean="0"/>
              <a:t> vice-chair.</a:t>
            </a:r>
          </a:p>
          <a:p>
            <a:pPr lvl="0"/>
            <a:endParaRPr lang="en-US" dirty="0"/>
          </a:p>
          <a:p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US" dirty="0" smtClean="0"/>
              <a:t>Dorothy Stanley on behalf of </a:t>
            </a:r>
            <a:r>
              <a:rPr lang="en-US" dirty="0" err="1" smtClean="0"/>
              <a:t>TGmd</a:t>
            </a:r>
            <a:endParaRPr lang="en-US" dirty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Unanimous</a:t>
            </a:r>
          </a:p>
          <a:p>
            <a:pPr lvl="0"/>
            <a:endParaRPr lang="en-US" dirty="0"/>
          </a:p>
          <a:p>
            <a:r>
              <a:rPr lang="en-US" sz="2000" i="1" dirty="0" smtClean="0"/>
              <a:t>TG result: Unanimous</a:t>
            </a:r>
          </a:p>
          <a:p>
            <a:r>
              <a:rPr lang="en-US" sz="2000" i="1" dirty="0" smtClean="0"/>
              <a:t>From 11-14-629r19, section 4.3: “</a:t>
            </a:r>
            <a:r>
              <a:rPr lang="en-US" sz="2000" i="1" dirty="0"/>
              <a:t>TG Vice-Chair is elected by a TG majority approval and confirmed by a WG majority approval.  The TG Vice-Chair is reaffirmed every 2 years; one session after the WG Chair is elected</a:t>
            </a:r>
            <a:r>
              <a:rPr lang="en-US" sz="2000" i="1" dirty="0" smtClean="0"/>
              <a:t>.”</a:t>
            </a:r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850612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AANI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r>
              <a:rPr lang="en-AU" dirty="0" smtClean="0"/>
              <a:t>Approve the liaison statement in </a:t>
            </a:r>
            <a:r>
              <a:rPr lang="en-AU" dirty="0" smtClean="0">
                <a:hlinkClick r:id="rId3"/>
              </a:rPr>
              <a:t>11-17-378-01</a:t>
            </a:r>
            <a:r>
              <a:rPr lang="en-AU" dirty="0" smtClean="0"/>
              <a:t> from </a:t>
            </a:r>
            <a:r>
              <a:rPr lang="en-AU" dirty="0"/>
              <a:t>IEEE 802 to 3GPP </a:t>
            </a:r>
            <a:r>
              <a:rPr lang="en-AU" dirty="0" smtClean="0"/>
              <a:t>RAN WG2 in response to the liaison received in 11-17-0315, granting the WG chair editorial license.</a:t>
            </a:r>
          </a:p>
          <a:p>
            <a:endParaRPr lang="en-US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US" dirty="0" smtClean="0"/>
              <a:t>Joseph Levy</a:t>
            </a:r>
          </a:p>
          <a:p>
            <a:pPr lvl="0"/>
            <a:r>
              <a:rPr lang="en-GB" dirty="0" smtClean="0"/>
              <a:t>Seconded: Nikola </a:t>
            </a:r>
            <a:r>
              <a:rPr lang="en-GB" dirty="0" err="1" smtClean="0"/>
              <a:t>Serafimovski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76-0-10 Passes</a:t>
            </a:r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7228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PDED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r>
              <a:rPr lang="en-AU" dirty="0" smtClean="0"/>
              <a:t>Approve the liaison statement in </a:t>
            </a:r>
            <a:r>
              <a:rPr lang="en-AU" dirty="0" smtClean="0">
                <a:hlinkClick r:id="rId3"/>
              </a:rPr>
              <a:t>11-17-738-02</a:t>
            </a:r>
            <a:r>
              <a:rPr lang="en-AU" dirty="0" smtClean="0"/>
              <a:t> from </a:t>
            </a:r>
            <a:r>
              <a:rPr lang="en-AU" dirty="0"/>
              <a:t>IEEE 802 to 3GPP </a:t>
            </a:r>
            <a:r>
              <a:rPr lang="en-AU" dirty="0" smtClean="0"/>
              <a:t>RAN4 </a:t>
            </a:r>
            <a:r>
              <a:rPr lang="en-AU" dirty="0"/>
              <a:t>in relation to </a:t>
            </a:r>
            <a:r>
              <a:rPr lang="en-AU" dirty="0" smtClean="0"/>
              <a:t>SIR for below ED tests in Wi-Fi </a:t>
            </a:r>
            <a:r>
              <a:rPr lang="en-AU" dirty="0"/>
              <a:t>/LAA coexistence testing</a:t>
            </a:r>
            <a:r>
              <a:rPr lang="en-AU" dirty="0" smtClean="0"/>
              <a:t>, granting the WG chair editorial license</a:t>
            </a:r>
          </a:p>
          <a:p>
            <a:endParaRPr lang="en-AU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US" dirty="0" smtClean="0"/>
              <a:t>Andrew Myles</a:t>
            </a:r>
          </a:p>
          <a:p>
            <a:pPr lvl="0"/>
            <a:r>
              <a:rPr lang="en-GB" dirty="0" smtClean="0"/>
              <a:t>Seconded: </a:t>
            </a:r>
            <a:r>
              <a:rPr lang="en-GB" dirty="0" err="1" smtClean="0"/>
              <a:t>Vinko</a:t>
            </a:r>
            <a:r>
              <a:rPr lang="en-GB" dirty="0" smtClean="0"/>
              <a:t> Erceg</a:t>
            </a:r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64-0-12 Passes</a:t>
            </a:r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r>
              <a:rPr lang="en-US" dirty="0" smtClean="0"/>
              <a:t>PDED result: 15-0-7 Passes</a:t>
            </a:r>
            <a:endParaRPr lang="en-US" sz="2000" i="1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014453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 to ISO/IEC/JTC1 Ballot comments: 802.11-2016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AU" sz="2800" dirty="0" smtClean="0"/>
              <a:t>A</a:t>
            </a:r>
            <a:r>
              <a:rPr lang="en-AU" sz="2800" b="1" dirty="0" smtClean="0">
                <a:ea typeface="+mn-ea"/>
                <a:cs typeface="+mn-cs"/>
              </a:rPr>
              <a:t>pprove </a:t>
            </a:r>
            <a:r>
              <a:rPr lang="en-AU" sz="2800" b="1" dirty="0">
                <a:ea typeface="+mn-ea"/>
                <a:cs typeface="+mn-cs"/>
              </a:rPr>
              <a:t>the text in </a:t>
            </a:r>
            <a:r>
              <a:rPr lang="en-AU" sz="2800" b="1" dirty="0" smtClean="0">
                <a:ea typeface="+mn-ea"/>
                <a:cs typeface="+mn-cs"/>
                <a:hlinkClick r:id="rId3"/>
              </a:rPr>
              <a:t>11-17-0629-01</a:t>
            </a:r>
            <a:r>
              <a:rPr lang="en-AU" sz="2800" b="1" dirty="0" smtClean="0">
                <a:ea typeface="+mn-ea"/>
                <a:cs typeface="+mn-cs"/>
              </a:rPr>
              <a:t> as </a:t>
            </a:r>
            <a:r>
              <a:rPr lang="en-AU" sz="2800" b="1" dirty="0">
                <a:ea typeface="+mn-ea"/>
                <a:cs typeface="+mn-cs"/>
              </a:rPr>
              <a:t>the response to the comments </a:t>
            </a:r>
            <a:r>
              <a:rPr lang="en-AU" sz="2800" b="1" dirty="0" smtClean="0">
                <a:ea typeface="+mn-ea"/>
                <a:cs typeface="+mn-cs"/>
              </a:rPr>
              <a:t>on </a:t>
            </a:r>
            <a:r>
              <a:rPr lang="en-AU" sz="2800" b="1" dirty="0">
                <a:ea typeface="+mn-ea"/>
                <a:cs typeface="+mn-cs"/>
              </a:rPr>
              <a:t>IEEE </a:t>
            </a:r>
            <a:r>
              <a:rPr lang="en-AU" sz="2800" b="1" dirty="0" err="1" smtClean="0">
                <a:ea typeface="+mn-ea"/>
                <a:cs typeface="+mn-cs"/>
              </a:rPr>
              <a:t>Std</a:t>
            </a:r>
            <a:r>
              <a:rPr lang="en-AU" sz="2800" b="1" dirty="0" smtClean="0">
                <a:ea typeface="+mn-ea"/>
                <a:cs typeface="+mn-cs"/>
              </a:rPr>
              <a:t> 802.11-2016 </a:t>
            </a:r>
            <a:r>
              <a:rPr lang="en-AU" sz="2800" b="1" dirty="0">
                <a:ea typeface="+mn-ea"/>
                <a:cs typeface="+mn-cs"/>
              </a:rPr>
              <a:t>during the 60-day ballot in ISO/IEC JTC1 under the PSDO agreement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Moved: </a:t>
            </a:r>
            <a:r>
              <a:rPr lang="en-US" dirty="0" smtClean="0"/>
              <a:t>Andrew Myles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Seconded: </a:t>
            </a:r>
            <a:r>
              <a:rPr lang="en-US" dirty="0" smtClean="0"/>
              <a:t>Dan Harkins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Result: 41-0-1 Passes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JTC1/SC6 SC: Moved: Dan Harkins Seconded: Stuart Kerry Result: 5-0-0</a:t>
            </a:r>
            <a:endParaRPr lang="en-US" sz="1800" dirty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166199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121917</TotalTime>
  <Words>2335</Words>
  <Application>Microsoft Macintosh PowerPoint</Application>
  <PresentationFormat>On-screen Show (4:3)</PresentationFormat>
  <Paragraphs>396</Paragraphs>
  <Slides>26</Slides>
  <Notes>23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Default Design</vt:lpstr>
      <vt:lpstr>Document</vt:lpstr>
      <vt:lpstr>802.11 May 2017 WG Motions</vt:lpstr>
      <vt:lpstr>Abstract</vt:lpstr>
      <vt:lpstr>Wednesday</vt:lpstr>
      <vt:lpstr>TGmd Chair Confirmation </vt:lpstr>
      <vt:lpstr>TGmd Vice-Chair Confirmation - 1</vt:lpstr>
      <vt:lpstr>TGmd Vice-Chair Confirmation - 2</vt:lpstr>
      <vt:lpstr>AANI Motion</vt:lpstr>
      <vt:lpstr>PDED Motion</vt:lpstr>
      <vt:lpstr>Response to ISO/IEC/JTC1 Ballot comments: 802.11-2016</vt:lpstr>
      <vt:lpstr>Response to ISO/IEC/JTC1 Ballot comments: 802.11ai-2016</vt:lpstr>
      <vt:lpstr>LC  TIG ITU-R SG1 WP1A Liaison Statement</vt:lpstr>
      <vt:lpstr>Friday</vt:lpstr>
      <vt:lpstr>PowerPoint Presentation</vt:lpstr>
      <vt:lpstr>AANI Liaison</vt:lpstr>
      <vt:lpstr>PDED Motion</vt:lpstr>
      <vt:lpstr>Liaise 11ak Draft 4.0 to ISO/IEC JTC1/SC6</vt:lpstr>
      <vt:lpstr>PDED Continuation Motion</vt:lpstr>
      <vt:lpstr>Re-Affirmation of Andrew Myles as Coexistence Standing Committee Chair</vt:lpstr>
      <vt:lpstr>Liaise 11aj Draft 5.0 to ISO/IEC JTC1/SC6</vt:lpstr>
      <vt:lpstr>Liaise 11aq Draft 8.0 to ISO/IEC JTC1/SC6</vt:lpstr>
      <vt:lpstr>Friday– EC Motions</vt:lpstr>
      <vt:lpstr>x.xxx Approve ISO/IEC JTC1 Comment responses re: 802.11-2016</vt:lpstr>
      <vt:lpstr>x.xxx Approve ISO/IEC JTC1 Comment responses re: 802.11ai-2016</vt:lpstr>
      <vt:lpstr>x.xxx Information Item: 3GPP RAN WG2 Liaison</vt:lpstr>
      <vt:lpstr>x.xxx Information Item: 3GPP RAN4 Liaison</vt:lpstr>
      <vt:lpstr>References</vt:lpstr>
    </vt:vector>
  </TitlesOfParts>
  <Company>HPE-Aruba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May 2017 IEEE 802.11 WG motions</cp:keywords>
  <cp:lastModifiedBy>Donald Eastlake</cp:lastModifiedBy>
  <cp:revision>2360</cp:revision>
  <cp:lastPrinted>1998-02-10T13:28:06Z</cp:lastPrinted>
  <dcterms:created xsi:type="dcterms:W3CDTF">1998-02-10T13:07:52Z</dcterms:created>
  <dcterms:modified xsi:type="dcterms:W3CDTF">2017-05-12T00:49:28Z</dcterms:modified>
</cp:coreProperties>
</file>