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71" r:id="rId2"/>
    <p:sldId id="272" r:id="rId3"/>
    <p:sldId id="304" r:id="rId4"/>
    <p:sldId id="273" r:id="rId5"/>
    <p:sldId id="274" r:id="rId6"/>
    <p:sldId id="275" r:id="rId7"/>
    <p:sldId id="276" r:id="rId8"/>
    <p:sldId id="363" r:id="rId9"/>
    <p:sldId id="307" r:id="rId10"/>
    <p:sldId id="291" r:id="rId11"/>
    <p:sldId id="327" r:id="rId12"/>
    <p:sldId id="278" r:id="rId13"/>
    <p:sldId id="357" r:id="rId14"/>
    <p:sldId id="365" r:id="rId15"/>
    <p:sldId id="326" r:id="rId16"/>
    <p:sldId id="361" r:id="rId17"/>
    <p:sldId id="325" r:id="rId18"/>
    <p:sldId id="305" r:id="rId19"/>
    <p:sldId id="289" r:id="rId20"/>
    <p:sldId id="297" r:id="rId21"/>
    <p:sldId id="303" r:id="rId22"/>
    <p:sldId id="364" r:id="rId23"/>
  </p:sldIdLst>
  <p:sldSz cx="9144000" cy="6858000" type="screen4x3"/>
  <p:notesSz cx="6858000" cy="92964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orothy Stanley" initials="D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22" autoAdjust="0"/>
    <p:restoredTop sz="95608" autoAdjust="0"/>
  </p:normalViewPr>
  <p:slideViewPr>
    <p:cSldViewPr>
      <p:cViewPr>
        <p:scale>
          <a:sx n="60" d="100"/>
          <a:sy n="60" d="100"/>
        </p:scale>
        <p:origin x="780"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3822" y="-78"/>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4458" y="17575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802.11-17/0561r0</a:t>
            </a:r>
            <a:endParaRPr lang="en-US" dirty="0"/>
          </a:p>
        </p:txBody>
      </p:sp>
      <p:sp>
        <p:nvSpPr>
          <p:cNvPr id="3075" name="Rectangle 3"/>
          <p:cNvSpPr>
            <a:spLocks noGrp="1" noChangeArrowheads="1"/>
          </p:cNvSpPr>
          <p:nvPr>
            <p:ph type="dt" sz="quarter" idx="1"/>
          </p:nvPr>
        </p:nvSpPr>
        <p:spPr bwMode="auto">
          <a:xfrm>
            <a:off x="687684" y="175750"/>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May 2017</a:t>
            </a:r>
            <a:endParaRPr lang="en-US" dirty="0"/>
          </a:p>
        </p:txBody>
      </p:sp>
      <p:sp>
        <p:nvSpPr>
          <p:cNvPr id="3076" name="Rectangle 4"/>
          <p:cNvSpPr>
            <a:spLocks noGrp="1" noChangeArrowheads="1"/>
          </p:cNvSpPr>
          <p:nvPr>
            <p:ph type="ftr" sz="quarter" idx="2"/>
          </p:nvPr>
        </p:nvSpPr>
        <p:spPr bwMode="auto">
          <a:xfrm>
            <a:off x="4154528" y="8997440"/>
            <a:ext cx="20942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smtClean="0"/>
              <a:t>Dorothy Stanley (HP Enterprise)</a:t>
            </a:r>
            <a:endParaRPr lang="en-US" dirty="0"/>
          </a:p>
        </p:txBody>
      </p:sp>
      <p:sp>
        <p:nvSpPr>
          <p:cNvPr id="3077" name="Rectangle 5"/>
          <p:cNvSpPr>
            <a:spLocks noGrp="1" noChangeArrowheads="1"/>
          </p:cNvSpPr>
          <p:nvPr>
            <p:ph type="sldNum" sz="quarter" idx="3"/>
          </p:nvPr>
        </p:nvSpPr>
        <p:spPr bwMode="auto">
          <a:xfrm>
            <a:off x="3093968" y="8997440"/>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9EAE64DA-2228-41CE-9098-6582A99B8B51}" type="slidenum">
              <a:rPr lang="en-US"/>
              <a:pPr>
                <a:defRPr/>
              </a:pPr>
              <a:t>‹#›</a:t>
            </a:fld>
            <a:endParaRPr lang="en-US"/>
          </a:p>
        </p:txBody>
      </p:sp>
      <p:sp>
        <p:nvSpPr>
          <p:cNvPr id="3078" name="Line 6"/>
          <p:cNvSpPr>
            <a:spLocks noChangeShapeType="1"/>
          </p:cNvSpPr>
          <p:nvPr/>
        </p:nvSpPr>
        <p:spPr bwMode="auto">
          <a:xfrm>
            <a:off x="686115" y="388013"/>
            <a:ext cx="548577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86114" y="8997440"/>
            <a:ext cx="718145" cy="184666"/>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86114" y="8986308"/>
            <a:ext cx="5638067"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5037029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16850" y="9623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802.11-17/0561r0</a:t>
            </a:r>
            <a:endParaRPr lang="en-US"/>
          </a:p>
        </p:txBody>
      </p:sp>
      <p:sp>
        <p:nvSpPr>
          <p:cNvPr id="2051" name="Rectangle 3"/>
          <p:cNvSpPr>
            <a:spLocks noGrp="1" noChangeArrowheads="1"/>
          </p:cNvSpPr>
          <p:nvPr>
            <p:ph type="dt" idx="1"/>
          </p:nvPr>
        </p:nvSpPr>
        <p:spPr bwMode="auto">
          <a:xfrm>
            <a:off x="646863" y="96239"/>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May 2017</a:t>
            </a:r>
            <a:endParaRPr lang="en-US"/>
          </a:p>
        </p:txBody>
      </p:sp>
      <p:sp>
        <p:nvSpPr>
          <p:cNvPr id="10244" name="Rectangle 4"/>
          <p:cNvSpPr>
            <a:spLocks noGrp="1" noRot="1" noChangeAspect="1" noChangeArrowheads="1" noTextEdit="1"/>
          </p:cNvSpPr>
          <p:nvPr>
            <p:ph type="sldImg" idx="2"/>
          </p:nvPr>
        </p:nvSpPr>
        <p:spPr bwMode="auto">
          <a:xfrm>
            <a:off x="1114425" y="703263"/>
            <a:ext cx="4629150"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3772" y="4416029"/>
            <a:ext cx="5030456" cy="4183857"/>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627338" y="9000621"/>
            <a:ext cx="15853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76570" y="9000621"/>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F4F34E98-D62A-4186-8764-CE3AA6FA445F}" type="slidenum">
              <a:rPr lang="en-US"/>
              <a:pPr>
                <a:defRPr/>
              </a:pPr>
              <a:t>‹#›</a:t>
            </a:fld>
            <a:endParaRPr lang="en-US"/>
          </a:p>
        </p:txBody>
      </p:sp>
      <p:sp>
        <p:nvSpPr>
          <p:cNvPr id="2056" name="Rectangle 8"/>
          <p:cNvSpPr>
            <a:spLocks noChangeArrowheads="1"/>
          </p:cNvSpPr>
          <p:nvPr/>
        </p:nvSpPr>
        <p:spPr bwMode="auto">
          <a:xfrm>
            <a:off x="715945" y="9000621"/>
            <a:ext cx="718145" cy="184666"/>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15945" y="8999030"/>
            <a:ext cx="542611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0583" y="297371"/>
            <a:ext cx="557683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99076864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US" smtClean="0"/>
              <a:t>doc.: IEEE 802.11-17/0561r0</a:t>
            </a:r>
            <a:endParaRPr lang="en-US"/>
          </a:p>
        </p:txBody>
      </p:sp>
      <p:sp>
        <p:nvSpPr>
          <p:cNvPr id="11267" name="Rectangle 3"/>
          <p:cNvSpPr>
            <a:spLocks noGrp="1" noChangeArrowheads="1"/>
          </p:cNvSpPr>
          <p:nvPr>
            <p:ph type="dt" sz="quarter" idx="1"/>
          </p:nvPr>
        </p:nvSpPr>
        <p:spPr>
          <a:noFill/>
        </p:spPr>
        <p:txBody>
          <a:bodyPr/>
          <a:lstStyle/>
          <a:p>
            <a:r>
              <a:rPr lang="en-US" smtClean="0"/>
              <a:t>May 2017</a:t>
            </a:r>
            <a:endParaRPr lang="en-US"/>
          </a:p>
        </p:txBody>
      </p:sp>
      <p:sp>
        <p:nvSpPr>
          <p:cNvPr id="11268" name="Rectangle 6"/>
          <p:cNvSpPr>
            <a:spLocks noGrp="1" noChangeArrowheads="1"/>
          </p:cNvSpPr>
          <p:nvPr>
            <p:ph type="ftr" sz="quarter" idx="4"/>
          </p:nvPr>
        </p:nvSpPr>
        <p:spPr>
          <a:noFill/>
        </p:spPr>
        <p:txBody>
          <a:bodyPr/>
          <a:lstStyle/>
          <a:p>
            <a:pPr lvl="4"/>
            <a:r>
              <a:rPr lang="en-US" smtClean="0"/>
              <a:t>Dorothy Stanley (HP Enterprise)</a:t>
            </a:r>
            <a:endParaRPr lang="en-US"/>
          </a:p>
        </p:txBody>
      </p:sp>
      <p:sp>
        <p:nvSpPr>
          <p:cNvPr id="11269" name="Rectangle 7"/>
          <p:cNvSpPr>
            <a:spLocks noGrp="1" noChangeArrowheads="1"/>
          </p:cNvSpPr>
          <p:nvPr>
            <p:ph type="sldNum" sz="quarter" idx="5"/>
          </p:nvPr>
        </p:nvSpPr>
        <p:spPr>
          <a:xfrm>
            <a:off x="3279163" y="9000621"/>
            <a:ext cx="415177" cy="184666"/>
          </a:xfrm>
          <a:noFill/>
        </p:spPr>
        <p:txBody>
          <a:bodyPr/>
          <a:lstStyle/>
          <a:p>
            <a:r>
              <a:rPr lang="en-US"/>
              <a:t>Page </a:t>
            </a:r>
            <a:fld id="{6D0DD3B1-FAAC-4237-A86B-E499F2492F54}" type="slidenum">
              <a:rPr lang="en-US"/>
              <a:pPr/>
              <a:t>1</a:t>
            </a:fld>
            <a:endParaRPr lang="en-US"/>
          </a:p>
        </p:txBody>
      </p:sp>
      <p:sp>
        <p:nvSpPr>
          <p:cNvPr id="11270" name="Rectangle 2"/>
          <p:cNvSpPr>
            <a:spLocks noGrp="1" noRot="1" noChangeAspect="1" noChangeArrowheads="1" noTextEdit="1"/>
          </p:cNvSpPr>
          <p:nvPr>
            <p:ph type="sldImg"/>
          </p:nvPr>
        </p:nvSpPr>
        <p:spPr>
          <a:xfrm>
            <a:off x="1114425" y="703263"/>
            <a:ext cx="4629150" cy="3473450"/>
          </a:xfrm>
          <a:ln/>
        </p:spPr>
      </p:sp>
      <p:sp>
        <p:nvSpPr>
          <p:cNvPr id="11271"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2168974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802.11-17/0561r0</a:t>
            </a:r>
            <a:endParaRPr lang="en-US"/>
          </a:p>
        </p:txBody>
      </p:sp>
      <p:sp>
        <p:nvSpPr>
          <p:cNvPr id="5" name="Date Placeholder 4"/>
          <p:cNvSpPr>
            <a:spLocks noGrp="1"/>
          </p:cNvSpPr>
          <p:nvPr>
            <p:ph type="dt" idx="11"/>
          </p:nvPr>
        </p:nvSpPr>
        <p:spPr/>
        <p:txBody>
          <a:bodyPr/>
          <a:lstStyle/>
          <a:p>
            <a:pPr>
              <a:defRPr/>
            </a:pPr>
            <a:r>
              <a:rPr lang="en-US" smtClean="0"/>
              <a:t>May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10</a:t>
            </a:fld>
            <a:endParaRPr lang="en-US"/>
          </a:p>
        </p:txBody>
      </p:sp>
    </p:spTree>
    <p:extLst>
      <p:ext uri="{BB962C8B-B14F-4D97-AF65-F5344CB8AC3E}">
        <p14:creationId xmlns:p14="http://schemas.microsoft.com/office/powerpoint/2010/main" val="17601627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802.11-17/0561r0</a:t>
            </a:r>
            <a:endParaRPr lang="en-US"/>
          </a:p>
        </p:txBody>
      </p:sp>
      <p:sp>
        <p:nvSpPr>
          <p:cNvPr id="5" name="Date Placeholder 4"/>
          <p:cNvSpPr>
            <a:spLocks noGrp="1"/>
          </p:cNvSpPr>
          <p:nvPr>
            <p:ph type="dt" idx="11"/>
          </p:nvPr>
        </p:nvSpPr>
        <p:spPr/>
        <p:txBody>
          <a:bodyPr/>
          <a:lstStyle/>
          <a:p>
            <a:pPr>
              <a:defRPr/>
            </a:pPr>
            <a:r>
              <a:rPr lang="en-US" smtClean="0"/>
              <a:t>May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17601627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802.11-17/0561r0</a:t>
            </a:r>
            <a:endParaRPr lang="en-US"/>
          </a:p>
        </p:txBody>
      </p:sp>
      <p:sp>
        <p:nvSpPr>
          <p:cNvPr id="5" name="Date Placeholder 4"/>
          <p:cNvSpPr>
            <a:spLocks noGrp="1"/>
          </p:cNvSpPr>
          <p:nvPr>
            <p:ph type="dt" idx="11"/>
          </p:nvPr>
        </p:nvSpPr>
        <p:spPr/>
        <p:txBody>
          <a:bodyPr/>
          <a:lstStyle/>
          <a:p>
            <a:pPr>
              <a:defRPr/>
            </a:pPr>
            <a:r>
              <a:rPr lang="en-US" smtClean="0"/>
              <a:t>May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39035714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802.11-17/0561r0</a:t>
            </a:r>
            <a:endParaRPr lang="en-US"/>
          </a:p>
        </p:txBody>
      </p:sp>
      <p:sp>
        <p:nvSpPr>
          <p:cNvPr id="5" name="Date Placeholder 4"/>
          <p:cNvSpPr>
            <a:spLocks noGrp="1"/>
          </p:cNvSpPr>
          <p:nvPr>
            <p:ph type="dt" idx="11"/>
          </p:nvPr>
        </p:nvSpPr>
        <p:spPr/>
        <p:txBody>
          <a:bodyPr/>
          <a:lstStyle/>
          <a:p>
            <a:pPr>
              <a:defRPr/>
            </a:pPr>
            <a:r>
              <a:rPr lang="en-US" smtClean="0"/>
              <a:t>May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802.11-17/0561r0</a:t>
            </a:r>
            <a:endParaRPr lang="en-US"/>
          </a:p>
        </p:txBody>
      </p:sp>
      <p:sp>
        <p:nvSpPr>
          <p:cNvPr id="5" name="Date Placeholder 4"/>
          <p:cNvSpPr>
            <a:spLocks noGrp="1"/>
          </p:cNvSpPr>
          <p:nvPr>
            <p:ph type="dt" idx="11"/>
          </p:nvPr>
        </p:nvSpPr>
        <p:spPr/>
        <p:txBody>
          <a:bodyPr/>
          <a:lstStyle/>
          <a:p>
            <a:pPr>
              <a:defRPr/>
            </a:pPr>
            <a:r>
              <a:rPr lang="en-US" smtClean="0"/>
              <a:t>May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2541588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802.11-17/0561r0</a:t>
            </a:r>
            <a:endParaRPr lang="en-US"/>
          </a:p>
        </p:txBody>
      </p:sp>
      <p:sp>
        <p:nvSpPr>
          <p:cNvPr id="5" name="Date Placeholder 4"/>
          <p:cNvSpPr>
            <a:spLocks noGrp="1"/>
          </p:cNvSpPr>
          <p:nvPr>
            <p:ph type="dt" idx="11"/>
          </p:nvPr>
        </p:nvSpPr>
        <p:spPr/>
        <p:txBody>
          <a:bodyPr/>
          <a:lstStyle/>
          <a:p>
            <a:pPr>
              <a:defRPr/>
            </a:pPr>
            <a:r>
              <a:rPr lang="en-US" smtClean="0"/>
              <a:t>May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802.11-17/0561r0</a:t>
            </a:r>
            <a:endParaRPr lang="en-US"/>
          </a:p>
        </p:txBody>
      </p:sp>
      <p:sp>
        <p:nvSpPr>
          <p:cNvPr id="5" name="Date Placeholder 4"/>
          <p:cNvSpPr>
            <a:spLocks noGrp="1"/>
          </p:cNvSpPr>
          <p:nvPr>
            <p:ph type="dt" idx="11"/>
          </p:nvPr>
        </p:nvSpPr>
        <p:spPr/>
        <p:txBody>
          <a:bodyPr/>
          <a:lstStyle/>
          <a:p>
            <a:pPr>
              <a:defRPr/>
            </a:pPr>
            <a:r>
              <a:rPr lang="en-US" smtClean="0"/>
              <a:t>May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802.11-17/0561r0</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May 2017</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Dorothy Stanley (HP Enterprise)</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17</a:t>
            </a:fld>
            <a:endParaRPr lang="en-US" altLang="en-US" sz="1200" b="0"/>
          </a:p>
        </p:txBody>
      </p:sp>
      <p:sp>
        <p:nvSpPr>
          <p:cNvPr id="26630" name="Rectangle 2"/>
          <p:cNvSpPr>
            <a:spLocks noGrp="1" noRot="1" noChangeAspect="1" noChangeArrowheads="1" noTextEdit="1"/>
          </p:cNvSpPr>
          <p:nvPr>
            <p:ph type="sldImg"/>
          </p:nvPr>
        </p:nvSpPr>
        <p:spPr>
          <a:xfrm>
            <a:off x="1114425" y="703263"/>
            <a:ext cx="462915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p>
        </p:txBody>
      </p:sp>
    </p:spTree>
    <p:extLst>
      <p:ext uri="{BB962C8B-B14F-4D97-AF65-F5344CB8AC3E}">
        <p14:creationId xmlns:p14="http://schemas.microsoft.com/office/powerpoint/2010/main" val="12193814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802.11-17/0561r0</a:t>
            </a:r>
            <a:endParaRPr lang="en-US"/>
          </a:p>
        </p:txBody>
      </p:sp>
      <p:sp>
        <p:nvSpPr>
          <p:cNvPr id="5" name="Date Placeholder 4"/>
          <p:cNvSpPr>
            <a:spLocks noGrp="1"/>
          </p:cNvSpPr>
          <p:nvPr>
            <p:ph type="dt" idx="11"/>
          </p:nvPr>
        </p:nvSpPr>
        <p:spPr/>
        <p:txBody>
          <a:bodyPr/>
          <a:lstStyle/>
          <a:p>
            <a:pPr>
              <a:defRPr/>
            </a:pPr>
            <a:r>
              <a:rPr lang="en-US" smtClean="0"/>
              <a:t>May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31336232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802.11-17/0561r0</a:t>
            </a:r>
            <a:endParaRPr lang="en-US"/>
          </a:p>
        </p:txBody>
      </p:sp>
      <p:sp>
        <p:nvSpPr>
          <p:cNvPr id="5" name="Date Placeholder 4"/>
          <p:cNvSpPr>
            <a:spLocks noGrp="1"/>
          </p:cNvSpPr>
          <p:nvPr>
            <p:ph type="dt" idx="11"/>
          </p:nvPr>
        </p:nvSpPr>
        <p:spPr/>
        <p:txBody>
          <a:bodyPr/>
          <a:lstStyle/>
          <a:p>
            <a:pPr>
              <a:defRPr/>
            </a:pPr>
            <a:r>
              <a:rPr lang="en-US" smtClean="0"/>
              <a:t>May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9056395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802.11-17/0561r0</a:t>
            </a:r>
            <a:endParaRPr lang="en-US"/>
          </a:p>
        </p:txBody>
      </p:sp>
      <p:sp>
        <p:nvSpPr>
          <p:cNvPr id="12291" name="Rectangle 3"/>
          <p:cNvSpPr>
            <a:spLocks noGrp="1" noChangeArrowheads="1"/>
          </p:cNvSpPr>
          <p:nvPr>
            <p:ph type="dt" sz="quarter" idx="1"/>
          </p:nvPr>
        </p:nvSpPr>
        <p:spPr>
          <a:noFill/>
        </p:spPr>
        <p:txBody>
          <a:bodyPr/>
          <a:lstStyle/>
          <a:p>
            <a:r>
              <a:rPr lang="en-US" smtClean="0"/>
              <a:t>May 2017</a:t>
            </a:r>
            <a:endParaRPr lang="en-US"/>
          </a:p>
        </p:txBody>
      </p:sp>
      <p:sp>
        <p:nvSpPr>
          <p:cNvPr id="12292" name="Rectangle 6"/>
          <p:cNvSpPr>
            <a:spLocks noGrp="1" noChangeArrowheads="1"/>
          </p:cNvSpPr>
          <p:nvPr>
            <p:ph type="ftr" sz="quarter" idx="4"/>
          </p:nvPr>
        </p:nvSpPr>
        <p:spPr>
          <a:noFill/>
        </p:spPr>
        <p:txBody>
          <a:bodyPr/>
          <a:lstStyle/>
          <a:p>
            <a:pPr lvl="4"/>
            <a:r>
              <a:rPr lang="en-US" smtClean="0"/>
              <a:t>Dorothy Stanley (HP Enterprise)</a:t>
            </a:r>
            <a:endParaRPr lang="en-US"/>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1114425" y="703263"/>
            <a:ext cx="4629150" cy="3473450"/>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extLst>
      <p:ext uri="{BB962C8B-B14F-4D97-AF65-F5344CB8AC3E}">
        <p14:creationId xmlns:p14="http://schemas.microsoft.com/office/powerpoint/2010/main" val="9750944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802.11-17/0561r0</a:t>
            </a:r>
            <a:endParaRPr lang="en-US"/>
          </a:p>
        </p:txBody>
      </p:sp>
      <p:sp>
        <p:nvSpPr>
          <p:cNvPr id="5" name="Date Placeholder 4"/>
          <p:cNvSpPr>
            <a:spLocks noGrp="1"/>
          </p:cNvSpPr>
          <p:nvPr>
            <p:ph type="dt" idx="11"/>
          </p:nvPr>
        </p:nvSpPr>
        <p:spPr/>
        <p:txBody>
          <a:bodyPr/>
          <a:lstStyle/>
          <a:p>
            <a:pPr>
              <a:defRPr/>
            </a:pPr>
            <a:r>
              <a:rPr lang="en-US" smtClean="0"/>
              <a:t>May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14839819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smtClean="0"/>
              <a:t>doc.: IEEE 802.11-17/0561r0</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smtClean="0"/>
              <a:t>May 2017</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smtClean="0"/>
              <a:t>Dorothy Stanley (HP Enterprise)</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32807356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802.11-17/0561r0</a:t>
            </a:r>
            <a:endParaRPr lang="en-US"/>
          </a:p>
        </p:txBody>
      </p:sp>
      <p:sp>
        <p:nvSpPr>
          <p:cNvPr id="5" name="Date Placeholder 4"/>
          <p:cNvSpPr>
            <a:spLocks noGrp="1"/>
          </p:cNvSpPr>
          <p:nvPr>
            <p:ph type="dt" idx="11"/>
          </p:nvPr>
        </p:nvSpPr>
        <p:spPr/>
        <p:txBody>
          <a:bodyPr/>
          <a:lstStyle/>
          <a:p>
            <a:pPr>
              <a:defRPr/>
            </a:pPr>
            <a:r>
              <a:rPr lang="en-US" smtClean="0"/>
              <a:t>May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19977927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802.11-17/0561r0</a:t>
            </a:r>
            <a:endParaRPr lang="en-US"/>
          </a:p>
        </p:txBody>
      </p:sp>
      <p:sp>
        <p:nvSpPr>
          <p:cNvPr id="5" name="Date Placeholder 4"/>
          <p:cNvSpPr>
            <a:spLocks noGrp="1"/>
          </p:cNvSpPr>
          <p:nvPr>
            <p:ph type="dt" idx="11"/>
          </p:nvPr>
        </p:nvSpPr>
        <p:spPr/>
        <p:txBody>
          <a:bodyPr/>
          <a:lstStyle/>
          <a:p>
            <a:pPr>
              <a:defRPr/>
            </a:pPr>
            <a:r>
              <a:rPr lang="en-US" smtClean="0"/>
              <a:t>May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28111691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2.1.1</a:t>
            </a:r>
            <a:endParaRPr lang="en-US" dirty="0"/>
          </a:p>
        </p:txBody>
      </p:sp>
      <p:sp>
        <p:nvSpPr>
          <p:cNvPr id="4" name="Header Placeholder 3"/>
          <p:cNvSpPr>
            <a:spLocks noGrp="1"/>
          </p:cNvSpPr>
          <p:nvPr>
            <p:ph type="hdr" sz="quarter" idx="10"/>
          </p:nvPr>
        </p:nvSpPr>
        <p:spPr/>
        <p:txBody>
          <a:bodyPr/>
          <a:lstStyle/>
          <a:p>
            <a:pPr>
              <a:defRPr/>
            </a:pPr>
            <a:r>
              <a:rPr lang="en-US" smtClean="0"/>
              <a:t>doc.: IEEE 802.11-17/0561r0</a:t>
            </a:r>
            <a:endParaRPr lang="en-US"/>
          </a:p>
        </p:txBody>
      </p:sp>
      <p:sp>
        <p:nvSpPr>
          <p:cNvPr id="5" name="Date Placeholder 4"/>
          <p:cNvSpPr>
            <a:spLocks noGrp="1"/>
          </p:cNvSpPr>
          <p:nvPr>
            <p:ph type="dt" idx="11"/>
          </p:nvPr>
        </p:nvSpPr>
        <p:spPr/>
        <p:txBody>
          <a:bodyPr/>
          <a:lstStyle/>
          <a:p>
            <a:pPr>
              <a:defRPr/>
            </a:pPr>
            <a:r>
              <a:rPr lang="en-US" smtClean="0"/>
              <a:t>May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4</a:t>
            </a:fld>
            <a:endParaRPr lang="en-US"/>
          </a:p>
        </p:txBody>
      </p:sp>
    </p:spTree>
    <p:extLst>
      <p:ext uri="{BB962C8B-B14F-4D97-AF65-F5344CB8AC3E}">
        <p14:creationId xmlns:p14="http://schemas.microsoft.com/office/powerpoint/2010/main" val="39520395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802.11-17/0561r0</a:t>
            </a:r>
            <a:endParaRPr lang="en-US"/>
          </a:p>
        </p:txBody>
      </p:sp>
      <p:sp>
        <p:nvSpPr>
          <p:cNvPr id="5" name="Date Placeholder 4"/>
          <p:cNvSpPr>
            <a:spLocks noGrp="1"/>
          </p:cNvSpPr>
          <p:nvPr>
            <p:ph type="dt" idx="11"/>
          </p:nvPr>
        </p:nvSpPr>
        <p:spPr/>
        <p:txBody>
          <a:bodyPr/>
          <a:lstStyle/>
          <a:p>
            <a:pPr>
              <a:defRPr/>
            </a:pPr>
            <a:r>
              <a:rPr lang="en-US" smtClean="0"/>
              <a:t>May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5</a:t>
            </a:fld>
            <a:endParaRPr lang="en-US"/>
          </a:p>
        </p:txBody>
      </p:sp>
    </p:spTree>
    <p:extLst>
      <p:ext uri="{BB962C8B-B14F-4D97-AF65-F5344CB8AC3E}">
        <p14:creationId xmlns:p14="http://schemas.microsoft.com/office/powerpoint/2010/main" val="40291100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802.11-17/0561r0</a:t>
            </a:r>
            <a:endParaRPr lang="en-US"/>
          </a:p>
        </p:txBody>
      </p:sp>
      <p:sp>
        <p:nvSpPr>
          <p:cNvPr id="5" name="Date Placeholder 4"/>
          <p:cNvSpPr>
            <a:spLocks noGrp="1"/>
          </p:cNvSpPr>
          <p:nvPr>
            <p:ph type="dt" idx="11"/>
          </p:nvPr>
        </p:nvSpPr>
        <p:spPr/>
        <p:txBody>
          <a:bodyPr/>
          <a:lstStyle/>
          <a:p>
            <a:pPr>
              <a:defRPr/>
            </a:pPr>
            <a:r>
              <a:rPr lang="en-US" smtClean="0"/>
              <a:t>May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6</a:t>
            </a:fld>
            <a:endParaRPr lang="en-US"/>
          </a:p>
        </p:txBody>
      </p:sp>
    </p:spTree>
    <p:extLst>
      <p:ext uri="{BB962C8B-B14F-4D97-AF65-F5344CB8AC3E}">
        <p14:creationId xmlns:p14="http://schemas.microsoft.com/office/powerpoint/2010/main" val="1678578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802.11-17/0561r0</a:t>
            </a:r>
            <a:endParaRPr lang="en-US"/>
          </a:p>
        </p:txBody>
      </p:sp>
      <p:sp>
        <p:nvSpPr>
          <p:cNvPr id="13315" name="Rectangle 3"/>
          <p:cNvSpPr>
            <a:spLocks noGrp="1" noChangeArrowheads="1"/>
          </p:cNvSpPr>
          <p:nvPr>
            <p:ph type="dt" sz="quarter" idx="1"/>
          </p:nvPr>
        </p:nvSpPr>
        <p:spPr>
          <a:noFill/>
        </p:spPr>
        <p:txBody>
          <a:bodyPr/>
          <a:lstStyle/>
          <a:p>
            <a:r>
              <a:rPr lang="en-US" smtClean="0"/>
              <a:t>May 2017</a:t>
            </a:r>
            <a:endParaRPr lang="en-US"/>
          </a:p>
        </p:txBody>
      </p:sp>
      <p:sp>
        <p:nvSpPr>
          <p:cNvPr id="13316" name="Rectangle 6"/>
          <p:cNvSpPr>
            <a:spLocks noGrp="1" noChangeArrowheads="1"/>
          </p:cNvSpPr>
          <p:nvPr>
            <p:ph type="ftr" sz="quarter" idx="4"/>
          </p:nvPr>
        </p:nvSpPr>
        <p:spPr>
          <a:noFill/>
        </p:spPr>
        <p:txBody>
          <a:bodyPr/>
          <a:lstStyle/>
          <a:p>
            <a:pPr lvl="4"/>
            <a:r>
              <a:rPr lang="en-US" smtClean="0"/>
              <a:t>Dorothy Stanley (HP Enterprise)</a:t>
            </a:r>
            <a:endParaRPr lang="en-US"/>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7</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7</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smtClean="0"/>
          </a:p>
        </p:txBody>
      </p:sp>
    </p:spTree>
    <p:extLst>
      <p:ext uri="{BB962C8B-B14F-4D97-AF65-F5344CB8AC3E}">
        <p14:creationId xmlns:p14="http://schemas.microsoft.com/office/powerpoint/2010/main" val="14977536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8</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8</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1939316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Shape 1"/>
          <p:cNvSpPr txBox="1">
            <a:spLocks noChangeArrowheads="1"/>
          </p:cNvSpPr>
          <p:nvPr/>
        </p:nvSpPr>
        <p:spPr bwMode="auto">
          <a:xfrm>
            <a:off x="0" y="0"/>
            <a:ext cx="0" cy="0"/>
          </a:xfrm>
          <a:prstGeom prst="rect">
            <a:avLst/>
          </a:prstGeom>
          <a:noFill/>
          <a:ln w="9525">
            <a:noFill/>
            <a:miter lim="800000"/>
            <a:headEnd/>
            <a:tailEnd/>
          </a:ln>
        </p:spPr>
        <p:txBody>
          <a:bodyPr lIns="91192" tIns="45591" rIns="91192" bIns="45591" anchorCtr="1"/>
          <a:lstStyle/>
          <a:p>
            <a:pPr algn="ctr"/>
            <a:fld id="{707BCB17-2216-4251-98E6-E0BD79E31066}" type="slidenum">
              <a:rPr lang="en-US" sz="1400">
                <a:solidFill>
                  <a:srgbClr val="FFFFFF"/>
                </a:solidFill>
                <a:latin typeface="Arial" pitchFamily="34" charset="0"/>
                <a:cs typeface="DejaVu Sans" pitchFamily="34" charset="0"/>
              </a:rPr>
              <a:pPr algn="ctr"/>
              <a:t>9</a:t>
            </a:fld>
            <a:endParaRPr lang="en-US">
              <a:solidFill>
                <a:srgbClr val="000000"/>
              </a:solidFill>
              <a:latin typeface="Arial" pitchFamily="34" charset="0"/>
              <a:cs typeface="DejaVu Sans" pitchFamily="34" charset="0"/>
            </a:endParaRPr>
          </a:p>
        </p:txBody>
      </p:sp>
      <p:sp>
        <p:nvSpPr>
          <p:cNvPr id="53251" name="CustomShape 2"/>
          <p:cNvSpPr>
            <a:spLocks noChangeArrowheads="1"/>
          </p:cNvSpPr>
          <p:nvPr/>
        </p:nvSpPr>
        <p:spPr bwMode="auto">
          <a:xfrm>
            <a:off x="3884613" y="8829966"/>
            <a:ext cx="2971800" cy="464820"/>
          </a:xfrm>
          <a:prstGeom prst="rect">
            <a:avLst/>
          </a:prstGeom>
          <a:noFill/>
          <a:ln w="9525">
            <a:noFill/>
            <a:miter lim="800000"/>
            <a:headEnd/>
            <a:tailEnd/>
          </a:ln>
        </p:spPr>
        <p:txBody>
          <a:bodyPr lIns="91192" tIns="47416" rIns="91192" bIns="47416" anchor="b"/>
          <a:lstStyle/>
          <a:p>
            <a:pPr algn="r"/>
            <a:fld id="{6E982711-15F3-4074-AE32-76C8958DD224}" type="slidenum">
              <a:rPr lang="en-US">
                <a:solidFill>
                  <a:srgbClr val="000000"/>
                </a:solidFill>
                <a:latin typeface="Arial" pitchFamily="34" charset="0"/>
                <a:cs typeface="DejaVu Sans" pitchFamily="34" charset="0"/>
              </a:rPr>
              <a:pPr algn="r"/>
              <a:t>9</a:t>
            </a:fld>
            <a:endParaRPr lang="en-US" dirty="0">
              <a:solidFill>
                <a:srgbClr val="000000"/>
              </a:solidFill>
              <a:latin typeface="Arial" pitchFamily="34" charset="0"/>
              <a:cs typeface="DejaVu Sans" pitchFamily="34" charset="0"/>
            </a:endParaRPr>
          </a:p>
        </p:txBody>
      </p:sp>
      <p:sp>
        <p:nvSpPr>
          <p:cNvPr id="53252" name="CustomShape 3"/>
          <p:cNvSpPr>
            <a:spLocks noChangeArrowheads="1"/>
          </p:cNvSpPr>
          <p:nvPr/>
        </p:nvSpPr>
        <p:spPr bwMode="auto">
          <a:xfrm>
            <a:off x="1143000" y="697230"/>
            <a:ext cx="4572000" cy="3486150"/>
          </a:xfrm>
          <a:prstGeom prst="rect">
            <a:avLst/>
          </a:prstGeom>
          <a:solidFill>
            <a:srgbClr val="FFFFFF"/>
          </a:solidFill>
          <a:ln w="9363">
            <a:solidFill>
              <a:srgbClr val="000000"/>
            </a:solidFill>
            <a:miter lim="800000"/>
            <a:headEnd/>
            <a:tailEnd/>
          </a:ln>
        </p:spPr>
        <p:txBody>
          <a:bodyPr lIns="92647" tIns="46324" rIns="92647" bIns="46324"/>
          <a:lstStyle/>
          <a:p>
            <a:endParaRPr lang="en-US">
              <a:solidFill>
                <a:srgbClr val="000000"/>
              </a:solidFill>
              <a:latin typeface="Arial" pitchFamily="34" charset="0"/>
              <a:cs typeface="DejaVu Sans" pitchFamily="34" charset="0"/>
            </a:endParaRPr>
          </a:p>
        </p:txBody>
      </p:sp>
      <p:sp>
        <p:nvSpPr>
          <p:cNvPr id="53253" name="PlaceHolder 4"/>
          <p:cNvSpPr txBox="1">
            <a:spLocks noGrp="1"/>
          </p:cNvSpPr>
          <p:nvPr>
            <p:ph type="body" sz="quarter" idx="1"/>
          </p:nvPr>
        </p:nvSpPr>
        <p:spPr bwMode="auto">
          <a:xfrm>
            <a:off x="685800" y="4415791"/>
            <a:ext cx="5486400" cy="4278604"/>
          </a:xfrm>
          <a:noFill/>
        </p:spPr>
        <p:txBody>
          <a:bodyPr numCol="1">
            <a:prstTxWarp prst="textNoShape">
              <a:avLst/>
            </a:prstTxWarp>
          </a:bodyPr>
          <a:lstStyle/>
          <a:p>
            <a:pPr eaLnBrk="1"/>
            <a:endParaRPr smtClean="0">
              <a:latin typeface="Arial" pitchFamily="34" charset="0"/>
              <a:cs typeface="DejaVu Sans" pitchFamily="34" charset="0"/>
            </a:endParaRPr>
          </a:p>
        </p:txBody>
      </p:sp>
    </p:spTree>
    <p:extLst>
      <p:ext uri="{BB962C8B-B14F-4D97-AF65-F5344CB8AC3E}">
        <p14:creationId xmlns:p14="http://schemas.microsoft.com/office/powerpoint/2010/main" val="24373248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94715A-9459-479D-A91A-AA0D18E7176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BDAB140-1F37-41A1-86FB-23042E79CF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FD90922-50F1-4D9A-A0A0-0AA119072222}" type="slidenum">
              <a:rPr lang="en-US"/>
              <a:pPr>
                <a:defRPr/>
              </a:pPr>
              <a:t>‹#›</a:t>
            </a:fld>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304800"/>
            <a:ext cx="1752600" cy="276999"/>
          </a:xfrm>
          <a:ln/>
        </p:spPr>
        <p:txBody>
          <a:bodyPr/>
          <a:lstStyle>
            <a:lvl1pPr>
              <a:defRPr/>
            </a:lvl1pPr>
          </a:lstStyle>
          <a:p>
            <a:pPr>
              <a:defRPr/>
            </a:pPr>
            <a:r>
              <a:rPr lang="en-US" smtClean="0"/>
              <a:t>May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34B414-E725-475F-8EFC-03D12F3C5E1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665287" cy="276999"/>
          </a:xfrm>
          <a:ln/>
        </p:spPr>
        <p:txBody>
          <a:bodyPr/>
          <a:lstStyle>
            <a:lvl1pPr>
              <a:defRPr/>
            </a:lvl1pPr>
          </a:lstStyle>
          <a:p>
            <a:pPr>
              <a:defRPr/>
            </a:pPr>
            <a:r>
              <a:rPr lang="en-US" smtClean="0"/>
              <a:t>May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7DC20B9-232F-45E3-915F-318DA7AF099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3CAF4A0-171B-47A7-BAFF-76E509FBC4B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08CBE8C2-2801-4446-8A57-44AC89C9FB9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5F1A9F3-FE6C-43A0-821F-45182110889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04800"/>
            <a:ext cx="1676400" cy="276999"/>
          </a:xfrm>
          <a:ln/>
        </p:spPr>
        <p:txBody>
          <a:bodyPr/>
          <a:lstStyle>
            <a:lvl1pPr>
              <a:defRPr/>
            </a:lvl1pPr>
          </a:lstStyle>
          <a:p>
            <a:pPr>
              <a:defRPr/>
            </a:pPr>
            <a:r>
              <a:rPr lang="en-US" smtClean="0"/>
              <a:t>May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F8DB7B0-6F79-49ED-8154-EC3DF24343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3008313" cy="6731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FE0FAA6-9929-41F0-9BE4-0F3ED59E90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CA38D67-E29A-48CE-9E94-4D8E3C833C5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8176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May 2017</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en-US" smtClean="0"/>
              <a:t>D. Stanley, HP Enterprise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A7DEFA53-F68A-4830-A981-09096874D339}"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802.11-17/0561r0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ec/dcn/16/ec-16-0201-00-00EC-ieee-802-lmsc-chairs-guidelines.pdf" TargetMode="External"/><Relationship Id="rId3" Type="http://schemas.openxmlformats.org/officeDocument/2006/relationships/hyperlink" Target="http://standards.ieee.org/board/aud/LMSC.pdf" TargetMode="External"/><Relationship Id="rId7" Type="http://schemas.openxmlformats.org/officeDocument/2006/relationships/hyperlink" Target="http://grouper.ieee.org/groups/802/PNP/approved/IEEE_802_LMSC_OM_approved_120725.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www.ieee802.org/PNP/approved/IEEE_802_WG_PandP_v19.pdf" TargetMode="External"/><Relationship Id="rId11" Type="http://schemas.openxmlformats.org/officeDocument/2006/relationships/hyperlink" Target="http://www.ieee802.org/devdocs.shtml" TargetMode="External"/><Relationship Id="rId5" Type="http://schemas.openxmlformats.org/officeDocument/2006/relationships/hyperlink" Target="https://mentor.ieee.org/802-ec/dcn/17/ec-17-0016-06-00EC-march-2017-rule-changes.pdf" TargetMode="External"/><Relationship Id="rId10" Type="http://schemas.openxmlformats.org/officeDocument/2006/relationships/hyperlink" Target="http://www.ieee802.org/11/Rules/rules.shtml" TargetMode="External"/><Relationship Id="rId4" Type="http://schemas.openxmlformats.org/officeDocument/2006/relationships/hyperlink" Target="http://www.ieee802.org/PNP/approved/IEEE_802_OM_v18.pdf" TargetMode="External"/><Relationship Id="rId9" Type="http://schemas.openxmlformats.org/officeDocument/2006/relationships/hyperlink" Target="https://mentor.ieee.org/802-ec/dcn/16/ec-16-0180-03-00EC-ieee-802-participation-slide.pptx"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4/11-14-0629-19-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mentor.ieee.org/802-ec/dcn/16/ec-16-0180-03-00EC-ieee-802-participation-slide.ppt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4/11-14-0629-19-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4/11-14-0629-19-0000-802-11-operations-manual.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ec/dcn/16/ec-16-0180-03-00EC-ieee-802-participation-slide.ppt"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ec/dcn/16/ec-16-0180-03-00EC-ieee-802-participation-slide.ppt"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85800" y="304800"/>
            <a:ext cx="1828800" cy="276999"/>
          </a:xfrm>
          <a:noFill/>
        </p:spPr>
        <p:txBody>
          <a:bodyPr/>
          <a:lstStyle/>
          <a:p>
            <a:r>
              <a:rPr lang="en-US" smtClean="0"/>
              <a:t>May 2017</a:t>
            </a:r>
            <a:endParaRPr lang="en-US" dirty="0"/>
          </a:p>
        </p:txBody>
      </p:sp>
      <p:sp>
        <p:nvSpPr>
          <p:cNvPr id="1028" name="Footer Placeholder 4"/>
          <p:cNvSpPr>
            <a:spLocks noGrp="1"/>
          </p:cNvSpPr>
          <p:nvPr>
            <p:ph type="ftr" sz="quarter" idx="11"/>
          </p:nvPr>
        </p:nvSpPr>
        <p:spPr>
          <a:noFill/>
        </p:spPr>
        <p:txBody>
          <a:bodyPr/>
          <a:lstStyle/>
          <a:p>
            <a:r>
              <a:rPr lang="en-US" smtClean="0"/>
              <a:t>D. Stanley, HP Enterprise</a:t>
            </a:r>
            <a:endParaRPr lang="en-US"/>
          </a:p>
        </p:txBody>
      </p:sp>
      <p:sp>
        <p:nvSpPr>
          <p:cNvPr id="1030" name="Rectangle 2"/>
          <p:cNvSpPr>
            <a:spLocks noGrp="1" noChangeArrowheads="1"/>
          </p:cNvSpPr>
          <p:nvPr>
            <p:ph type="title"/>
          </p:nvPr>
        </p:nvSpPr>
        <p:spPr>
          <a:xfrm>
            <a:off x="685800" y="685800"/>
            <a:ext cx="7772400" cy="762000"/>
          </a:xfrm>
          <a:noFill/>
        </p:spPr>
        <p:txBody>
          <a:bodyPr/>
          <a:lstStyle/>
          <a:p>
            <a:r>
              <a:rPr lang="en-US" dirty="0" smtClean="0"/>
              <a:t>2</a:t>
            </a:r>
            <a:r>
              <a:rPr lang="en-US" baseline="30000" dirty="0" smtClean="0"/>
              <a:t>nd</a:t>
            </a:r>
            <a:r>
              <a:rPr lang="en-US" dirty="0" smtClean="0"/>
              <a:t>  Vice Chair Report May 2017</a:t>
            </a:r>
          </a:p>
        </p:txBody>
      </p:sp>
      <p:sp>
        <p:nvSpPr>
          <p:cNvPr id="1031" name="Rectangle 3"/>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2017-05-07</a:t>
            </a:r>
          </a:p>
          <a:p>
            <a:pPr algn="ctr">
              <a:buFontTx/>
              <a:buNone/>
            </a:pPr>
            <a:endParaRPr lang="en-US" sz="2000" b="0" dirty="0" smtClean="0"/>
          </a:p>
        </p:txBody>
      </p:sp>
      <p:graphicFrame>
        <p:nvGraphicFramePr>
          <p:cNvPr id="1026" name="Object 4"/>
          <p:cNvGraphicFramePr>
            <a:graphicFrameLocks noChangeAspect="1"/>
          </p:cNvGraphicFramePr>
          <p:nvPr>
            <p:extLst>
              <p:ext uri="{D42A27DB-BD31-4B8C-83A1-F6EECF244321}">
                <p14:modId xmlns:p14="http://schemas.microsoft.com/office/powerpoint/2010/main" val="1409304665"/>
              </p:ext>
            </p:extLst>
          </p:nvPr>
        </p:nvGraphicFramePr>
        <p:xfrm>
          <a:off x="606425" y="2297113"/>
          <a:ext cx="7804150" cy="2614612"/>
        </p:xfrm>
        <a:graphic>
          <a:graphicData uri="http://schemas.openxmlformats.org/presentationml/2006/ole">
            <mc:AlternateContent xmlns:mc="http://schemas.openxmlformats.org/markup-compatibility/2006">
              <mc:Choice xmlns:v="urn:schemas-microsoft-com:vml" Requires="v">
                <p:oleObj spid="_x0000_s1313" name="Document" r:id="rId4" imgW="8239149" imgH="2760161" progId="Word.Document.8">
                  <p:embed/>
                </p:oleObj>
              </mc:Choice>
              <mc:Fallback>
                <p:oleObj name="Document" r:id="rId4" imgW="8239149" imgH="2760161" progId="Word.Document.8">
                  <p:embed/>
                  <p:pic>
                    <p:nvPicPr>
                      <p:cNvPr id="0" name="Object 4"/>
                      <p:cNvPicPr>
                        <a:picLocks noChangeAspect="1" noChangeArrowheads="1"/>
                      </p:cNvPicPr>
                      <p:nvPr/>
                    </p:nvPicPr>
                    <p:blipFill>
                      <a:blip r:embed="rId5"/>
                      <a:srcRect/>
                      <a:stretch>
                        <a:fillRect/>
                      </a:stretch>
                    </p:blipFill>
                    <p:spPr bwMode="auto">
                      <a:xfrm>
                        <a:off x="606425" y="2297113"/>
                        <a:ext cx="7804150" cy="26146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IEEE-SA </a:t>
            </a:r>
            <a:r>
              <a:rPr lang="en-US" dirty="0"/>
              <a:t>p</a:t>
            </a:r>
            <a:r>
              <a:rPr lang="en-US" dirty="0" smtClean="0"/>
              <a:t>olicy documents</a:t>
            </a:r>
            <a:endParaRPr lang="en-US" dirty="0"/>
          </a:p>
        </p:txBody>
      </p:sp>
      <p:sp>
        <p:nvSpPr>
          <p:cNvPr id="3" name="Content Placeholder 2"/>
          <p:cNvSpPr>
            <a:spLocks noGrp="1"/>
          </p:cNvSpPr>
          <p:nvPr>
            <p:ph idx="1"/>
          </p:nvPr>
        </p:nvSpPr>
        <p:spPr>
          <a:xfrm>
            <a:off x="685800" y="990600"/>
            <a:ext cx="8229600" cy="5562600"/>
          </a:xfrm>
        </p:spPr>
        <p:txBody>
          <a:bodyPr/>
          <a:lstStyle/>
          <a:p>
            <a:endParaRPr lang="en-US" dirty="0" smtClean="0"/>
          </a:p>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a:hlinkClick r:id="rId7"/>
              </a:rPr>
              <a:t>http://</a:t>
            </a:r>
            <a:r>
              <a:rPr lang="en-US" dirty="0" smtClean="0">
                <a:hlinkClick r:id="rId7"/>
              </a:rPr>
              <a:t>standards.ieee.org/develop/policies/bylaws/sect6-7.html#loa</a:t>
            </a:r>
            <a:r>
              <a:rPr lang="en-US" dirty="0" smtClean="0"/>
              <a:t> </a:t>
            </a:r>
          </a:p>
          <a:p>
            <a:pPr lvl="1"/>
            <a:r>
              <a:rPr lang="en-US" dirty="0" smtClean="0">
                <a:hlinkClick r:id="rId6"/>
              </a:rPr>
              <a:t>https</a:t>
            </a:r>
            <a:r>
              <a:rPr lang="en-US" dirty="0">
                <a:hlinkClick r:id="rId6"/>
              </a:rPr>
              <a:t>://development.standards.ieee.org/myproject/Public//mytools/mob/loa.pdf</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 documents</a:t>
            </a:r>
            <a:endParaRPr lang="en-US" dirty="0"/>
          </a:p>
        </p:txBody>
      </p:sp>
      <p:sp>
        <p:nvSpPr>
          <p:cNvPr id="3" name="Content Placeholder 2"/>
          <p:cNvSpPr>
            <a:spLocks noGrp="1"/>
          </p:cNvSpPr>
          <p:nvPr>
            <p:ph idx="1"/>
          </p:nvPr>
        </p:nvSpPr>
        <p:spPr>
          <a:xfrm>
            <a:off x="685800" y="1600200"/>
            <a:ext cx="7772400" cy="4800600"/>
          </a:xfrm>
        </p:spPr>
        <p:txBody>
          <a:bodyPr/>
          <a:lstStyle/>
          <a:p>
            <a:endParaRPr lang="en-US" dirty="0" smtClean="0"/>
          </a:p>
          <a:p>
            <a:r>
              <a:rPr lang="en-US" dirty="0" smtClean="0"/>
              <a:t>The current version of the IEEE-SA Standards Board Bylaws is available at: </a:t>
            </a:r>
          </a:p>
          <a:p>
            <a:pPr lvl="1">
              <a:buNone/>
            </a:pPr>
            <a:r>
              <a:rPr lang="en-US" sz="1600" dirty="0" smtClean="0">
                <a:hlinkClick r:id="rId3"/>
              </a:rPr>
              <a:t>http://standards.ieee.org/develop/policies/bylaws/index.html</a:t>
            </a:r>
            <a:r>
              <a:rPr lang="en-US" sz="1600" dirty="0" smtClean="0"/>
              <a:t> (HTML version) </a:t>
            </a:r>
          </a:p>
          <a:p>
            <a:pPr lvl="1">
              <a:buNone/>
            </a:pPr>
            <a:r>
              <a:rPr lang="en-US" sz="1600" dirty="0" smtClean="0">
                <a:hlinkClick r:id="rId4"/>
              </a:rPr>
              <a:t>http://standards.ieee.org/develop/policies/bylaws/sb_bylaws.pdf</a:t>
            </a:r>
            <a:r>
              <a:rPr lang="en-US" sz="1600" dirty="0" smtClean="0"/>
              <a:t> (PDF version)</a:t>
            </a:r>
            <a:r>
              <a:rPr lang="en-US" sz="1200" dirty="0" smtClean="0"/>
              <a:t> </a:t>
            </a:r>
          </a:p>
          <a:p>
            <a:pPr>
              <a:buNone/>
            </a:pPr>
            <a:r>
              <a:rPr lang="en-US" sz="1600" dirty="0" smtClean="0"/>
              <a:t/>
            </a:r>
            <a:br>
              <a:rPr lang="en-US" sz="1600" dirty="0" smtClean="0"/>
            </a:br>
            <a:endParaRPr lang="en-US" sz="1600" dirty="0" smtClean="0"/>
          </a:p>
          <a:p>
            <a:r>
              <a:rPr lang="en-US" dirty="0" smtClean="0"/>
              <a:t>The current version of the IEEE-SA Standards Board Operations Manual is available at: </a:t>
            </a:r>
          </a:p>
          <a:p>
            <a:pPr lvl="1">
              <a:buNone/>
            </a:pPr>
            <a:r>
              <a:rPr lang="en-US" sz="1600" dirty="0" smtClean="0">
                <a:hlinkClick r:id="rId5"/>
              </a:rPr>
              <a:t>http://standards.ieee.org/develop/policies/opman/index.html</a:t>
            </a:r>
            <a:r>
              <a:rPr lang="en-US" sz="1600" dirty="0" smtClean="0"/>
              <a:t> (HTML version) </a:t>
            </a:r>
          </a:p>
          <a:p>
            <a:pPr lvl="1">
              <a:buNone/>
            </a:pPr>
            <a:r>
              <a:rPr lang="en-US" sz="1600" dirty="0" smtClean="0">
                <a:hlinkClick r:id="rId6"/>
              </a:rPr>
              <a:t>http://standards.ieee.org/develop/policies/opman/sb_om.pdf</a:t>
            </a:r>
            <a:r>
              <a:rPr lang="en-US" sz="1600" dirty="0" smtClean="0"/>
              <a:t> (PDF version) </a:t>
            </a:r>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11</a:t>
            </a:fld>
            <a:endParaRPr lang="en-US"/>
          </a:p>
        </p:txBody>
      </p:sp>
    </p:spTree>
    <p:extLst>
      <p:ext uri="{BB962C8B-B14F-4D97-AF65-F5344CB8AC3E}">
        <p14:creationId xmlns:p14="http://schemas.microsoft.com/office/powerpoint/2010/main" val="41316977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May 2017</a:t>
            </a:r>
            <a:endParaRPr lang="en-US"/>
          </a:p>
        </p:txBody>
      </p:sp>
      <p:sp>
        <p:nvSpPr>
          <p:cNvPr id="8195" name="Footer Placeholder 4"/>
          <p:cNvSpPr>
            <a:spLocks noGrp="1"/>
          </p:cNvSpPr>
          <p:nvPr>
            <p:ph type="ftr" sz="quarter" idx="11"/>
          </p:nvPr>
        </p:nvSpPr>
        <p:spPr>
          <a:noFill/>
        </p:spPr>
        <p:txBody>
          <a:bodyPr/>
          <a:lstStyle/>
          <a:p>
            <a:r>
              <a:rPr lang="en-US" smtClean="0"/>
              <a:t>D. Stanley, HP Enterprise</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a:t>
            </a:r>
            <a:r>
              <a:rPr lang="en-US" dirty="0" smtClean="0"/>
              <a:t>802 rules </a:t>
            </a:r>
            <a:r>
              <a:rPr lang="en-US" dirty="0" smtClean="0"/>
              <a:t>documents </a:t>
            </a:r>
          </a:p>
        </p:txBody>
      </p:sp>
      <p:sp>
        <p:nvSpPr>
          <p:cNvPr id="8198" name="Rectangle 3"/>
          <p:cNvSpPr>
            <a:spLocks noGrp="1" noChangeArrowheads="1"/>
          </p:cNvSpPr>
          <p:nvPr>
            <p:ph type="body" idx="1"/>
          </p:nvPr>
        </p:nvSpPr>
        <p:spPr>
          <a:xfrm>
            <a:off x="685800" y="1371600"/>
            <a:ext cx="8382000" cy="5181600"/>
          </a:xfrm>
          <a:noFill/>
        </p:spPr>
        <p:txBody>
          <a:bodyPr/>
          <a:lstStyle/>
          <a:p>
            <a:r>
              <a:rPr lang="en-US" sz="2000" dirty="0"/>
              <a:t>IEEE 802 Policies &amp; Procedures </a:t>
            </a:r>
            <a:r>
              <a:rPr lang="en-US" sz="2000" dirty="0" smtClean="0"/>
              <a:t>(Approved June 2014)</a:t>
            </a:r>
            <a:endParaRPr lang="en-US" sz="2000" dirty="0"/>
          </a:p>
          <a:p>
            <a:pPr lvl="1"/>
            <a:r>
              <a:rPr lang="en-US" sz="1600" dirty="0" smtClean="0">
                <a:hlinkClick r:id="rId3"/>
              </a:rPr>
              <a:t>http</a:t>
            </a:r>
            <a:r>
              <a:rPr lang="en-US" sz="1600" dirty="0">
                <a:hlinkClick r:id="rId3"/>
              </a:rPr>
              <a:t>://standards.ieee.org/board/aud/LMSC.pdf</a:t>
            </a:r>
            <a:endParaRPr lang="en-US" sz="1600" dirty="0"/>
          </a:p>
          <a:p>
            <a:r>
              <a:rPr lang="en-US" sz="2000" dirty="0"/>
              <a:t>IEEE 802 Operations Manual </a:t>
            </a:r>
            <a:r>
              <a:rPr lang="en-US" sz="2000" dirty="0" smtClean="0"/>
              <a:t>(</a:t>
            </a:r>
            <a:r>
              <a:rPr lang="en-US" sz="2000" dirty="0" smtClean="0"/>
              <a:t>Approved 17 Mar</a:t>
            </a:r>
            <a:r>
              <a:rPr lang="en-US" sz="2000" dirty="0" smtClean="0"/>
              <a:t> 2017)</a:t>
            </a:r>
            <a:endParaRPr lang="en-US" sz="2000" dirty="0"/>
          </a:p>
          <a:p>
            <a:pPr lvl="1">
              <a:lnSpc>
                <a:spcPct val="80000"/>
              </a:lnSpc>
              <a:defRPr/>
            </a:pPr>
            <a:r>
              <a:rPr lang="en-US" altLang="en-US" sz="1600" dirty="0">
                <a:hlinkClick r:id="rId4"/>
              </a:rPr>
              <a:t>http://</a:t>
            </a:r>
            <a:r>
              <a:rPr lang="en-US" altLang="en-US" sz="1600" dirty="0" smtClean="0">
                <a:hlinkClick r:id="rId4"/>
              </a:rPr>
              <a:t>www.ieee802.org/PNP/approved/IEEE_802_OM_v19.pdf </a:t>
            </a:r>
            <a:r>
              <a:rPr lang="en-US" altLang="en-US" sz="1600" dirty="0" smtClean="0"/>
              <a:t>as </a:t>
            </a:r>
            <a:r>
              <a:rPr lang="en-US" altLang="en-US" sz="1600" dirty="0"/>
              <a:t>updated in </a:t>
            </a:r>
            <a:r>
              <a:rPr lang="en-US" altLang="en-US" sz="1600" dirty="0">
                <a:hlinkClick r:id="rId5"/>
              </a:rPr>
              <a:t>https://</a:t>
            </a:r>
            <a:r>
              <a:rPr lang="en-US" altLang="en-US" sz="1600" dirty="0" smtClean="0">
                <a:hlinkClick r:id="rId5"/>
              </a:rPr>
              <a:t>mentor.ieee.org/802-ec/dcn/17/ec-17-0016-06-00EC-march-2017-rule-changes.pdf</a:t>
            </a:r>
            <a:r>
              <a:rPr lang="en-US" altLang="en-US" sz="1600" dirty="0" smtClean="0"/>
              <a:t> </a:t>
            </a:r>
            <a:endParaRPr lang="en-US" altLang="en-US" sz="1600" dirty="0" smtClean="0"/>
          </a:p>
          <a:p>
            <a:pPr>
              <a:lnSpc>
                <a:spcPct val="80000"/>
              </a:lnSpc>
              <a:defRPr/>
            </a:pPr>
            <a:r>
              <a:rPr lang="en-US" sz="2000" dirty="0" smtClean="0"/>
              <a:t>IEEE 802 Working Group Policies &amp;Procedures (29 Jul 2016)</a:t>
            </a:r>
            <a:r>
              <a:rPr lang="en-US" altLang="en-US" sz="2000" dirty="0" smtClean="0"/>
              <a:t> </a:t>
            </a:r>
          </a:p>
          <a:p>
            <a:pPr lvl="1"/>
            <a:r>
              <a:rPr lang="en-US" altLang="en-US" sz="1600" dirty="0">
                <a:hlinkClick r:id="rId6"/>
              </a:rPr>
              <a:t>http://</a:t>
            </a:r>
            <a:r>
              <a:rPr lang="en-US" altLang="en-US" sz="1600" dirty="0" smtClean="0">
                <a:hlinkClick r:id="rId6"/>
              </a:rPr>
              <a:t>www.ieee802.org/PNP/approved/IEEE_802_WG_PandP_v19.pdf</a:t>
            </a:r>
            <a:r>
              <a:rPr lang="en-US" altLang="en-US" sz="1600" dirty="0" smtClean="0"/>
              <a:t> </a:t>
            </a:r>
          </a:p>
          <a:p>
            <a:r>
              <a:rPr lang="en-US" sz="2000" dirty="0" smtClean="0"/>
              <a:t>IEEE </a:t>
            </a:r>
            <a:r>
              <a:rPr lang="en-US" sz="2000" dirty="0"/>
              <a:t>802 LMSC Chair's Guidelines </a:t>
            </a:r>
            <a:r>
              <a:rPr lang="en-US" sz="2000" dirty="0" smtClean="0"/>
              <a:t>(Approved 17 Mar 2016</a:t>
            </a:r>
            <a:r>
              <a:rPr lang="en-US" sz="2000" dirty="0" smtClean="0"/>
              <a:t>)</a:t>
            </a:r>
            <a:endParaRPr lang="en-US" sz="2000" dirty="0">
              <a:hlinkClick r:id="rId7"/>
            </a:endParaRPr>
          </a:p>
          <a:p>
            <a:pPr lvl="1"/>
            <a:r>
              <a:rPr lang="en-US" sz="1600" dirty="0">
                <a:hlinkClick r:id="rId8"/>
              </a:rPr>
              <a:t>https://</a:t>
            </a:r>
            <a:r>
              <a:rPr lang="en-US" sz="1600" dirty="0" smtClean="0">
                <a:hlinkClick r:id="rId8"/>
              </a:rPr>
              <a:t>mentor.ieee.org/802-ec/dcn/16/ec-16-0201-00-00EC-ieee-802-lmsc-chairs-guidelines.pdf</a:t>
            </a:r>
            <a:r>
              <a:rPr lang="en-US" sz="1600" dirty="0" smtClean="0"/>
              <a:t> </a:t>
            </a:r>
          </a:p>
          <a:p>
            <a:r>
              <a:rPr lang="en-US" sz="2000" dirty="0" smtClean="0"/>
              <a:t>Participation </a:t>
            </a:r>
            <a:r>
              <a:rPr lang="en-US" sz="2000" dirty="0" smtClean="0"/>
              <a:t>in IEEE 802 </a:t>
            </a:r>
            <a:r>
              <a:rPr lang="en-US" sz="2000" dirty="0" smtClean="0"/>
              <a:t>Meetings</a:t>
            </a:r>
            <a:endParaRPr lang="en-US" sz="2000" dirty="0" smtClean="0"/>
          </a:p>
          <a:p>
            <a:pPr lvl="1"/>
            <a:r>
              <a:rPr lang="en-US" sz="1600" u="sng" dirty="0" smtClean="0">
                <a:hlinkClick r:id="rId9"/>
              </a:rPr>
              <a:t>https://mentor.ieee.org/802-ec/dcn/16/ec-16-0180-03-00EC-ieee-802-participation-slide.pptx</a:t>
            </a:r>
            <a:endParaRPr lang="en-US" sz="1600" u="sng" dirty="0" smtClean="0"/>
          </a:p>
          <a:p>
            <a:pPr lvl="1"/>
            <a:endParaRPr lang="en-US" sz="1600" dirty="0" smtClean="0"/>
          </a:p>
          <a:p>
            <a:r>
              <a:rPr lang="en-US" sz="1600" dirty="0" smtClean="0"/>
              <a:t>Policies and Procedures hierarchy: </a:t>
            </a:r>
            <a:r>
              <a:rPr lang="en-US" sz="1600" dirty="0" smtClean="0">
                <a:hlinkClick r:id="rId10"/>
              </a:rPr>
              <a:t>http://www.ieee802.org/11/Rules/rules.shtml</a:t>
            </a:r>
            <a:endParaRPr lang="en-US" sz="1600" dirty="0" smtClean="0"/>
          </a:p>
          <a:p>
            <a:pPr marL="342900" lvl="1" indent="-342900">
              <a:buFontTx/>
              <a:buChar char="•"/>
            </a:pPr>
            <a:r>
              <a:rPr lang="en-US" altLang="en-US" sz="1600" b="1" dirty="0" smtClean="0"/>
              <a:t>IEEE </a:t>
            </a:r>
            <a:r>
              <a:rPr lang="en-US" altLang="en-US" sz="1600" b="1" dirty="0"/>
              <a:t>802 Procedural document website: </a:t>
            </a:r>
            <a:r>
              <a:rPr lang="en-US" altLang="en-US" sz="1600" dirty="0">
                <a:hlinkClick r:id="rId11"/>
              </a:rPr>
              <a:t>http://www.ieee802.org/devdocs.shtml</a:t>
            </a:r>
            <a:r>
              <a:rPr lang="en-US" altLang="en-US" sz="1600" dirty="0"/>
              <a:t> </a:t>
            </a:r>
          </a:p>
          <a:p>
            <a:endParaRPr lang="en-US" dirty="0" smtClean="0"/>
          </a:p>
          <a:p>
            <a:pPr lvl="1"/>
            <a:endParaRPr 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dirty="0" smtClean="0"/>
              <a:t>March 2017 802 Rules </a:t>
            </a:r>
            <a:r>
              <a:rPr lang="en-US" dirty="0" smtClean="0"/>
              <a:t>Changes</a:t>
            </a:r>
            <a:r>
              <a:rPr lang="en-US" dirty="0" smtClean="0"/>
              <a:t> </a:t>
            </a:r>
            <a:endParaRPr lang="en-US" dirty="0"/>
          </a:p>
        </p:txBody>
      </p:sp>
      <p:sp>
        <p:nvSpPr>
          <p:cNvPr id="3" name="Content Placeholder 2"/>
          <p:cNvSpPr>
            <a:spLocks noGrp="1"/>
          </p:cNvSpPr>
          <p:nvPr>
            <p:ph idx="1"/>
          </p:nvPr>
        </p:nvSpPr>
        <p:spPr>
          <a:xfrm>
            <a:off x="609600" y="1600200"/>
            <a:ext cx="8382000" cy="4648200"/>
          </a:xfrm>
        </p:spPr>
        <p:txBody>
          <a:bodyPr/>
          <a:lstStyle/>
          <a:p>
            <a:r>
              <a:rPr lang="en-US" dirty="0" smtClean="0"/>
              <a:t>No changes to LMSC P&amp;P, WG P&amp;P </a:t>
            </a:r>
          </a:p>
          <a:p>
            <a:r>
              <a:rPr lang="en-US" dirty="0" smtClean="0"/>
              <a:t>Proposed changes to OM</a:t>
            </a:r>
          </a:p>
          <a:p>
            <a:pPr lvl="1"/>
            <a:r>
              <a:rPr lang="en-US" dirty="0" smtClean="0"/>
              <a:t>Allow Industry Connections Activity as a subgroup of the Sponsor</a:t>
            </a:r>
          </a:p>
          <a:p>
            <a:r>
              <a:rPr lang="en-US" dirty="0" smtClean="0"/>
              <a:t>Proposed changes to Chair’s guidelines</a:t>
            </a:r>
          </a:p>
          <a:p>
            <a:pPr lvl="1"/>
            <a:r>
              <a:rPr lang="en-US" dirty="0" smtClean="0"/>
              <a:t>Minor changes to Participation slide (from “You” to “Participants”); consideration of moving Participation to WG P&amp;P or OM in July</a:t>
            </a:r>
          </a:p>
          <a:p>
            <a:pPr lvl="1"/>
            <a:r>
              <a:rPr lang="en-US" dirty="0" smtClean="0"/>
              <a:t>Changes to tutorial requirements – post abstract 15 days in advance of the meeting (was 7 days). Change tutorial document 7 days in advance (was 24 hours). Add posting deadline for recording </a:t>
            </a:r>
            <a:r>
              <a:rPr lang="en-US" b="0" dirty="0"/>
              <a:t>secretary. Change tutorial times to allow for transitions: "6:00 pm–7:20 pm, 7:30 pm– 8:50 pm, 9:00pm–10:30 </a:t>
            </a:r>
            <a:r>
              <a:rPr lang="en-US" b="0" dirty="0" smtClean="0"/>
              <a:t>pm”</a:t>
            </a:r>
          </a:p>
          <a:p>
            <a:pPr lvl="1"/>
            <a:endParaRPr lang="en-US" dirty="0" smtClean="0"/>
          </a:p>
          <a:p>
            <a:pPr lvl="1"/>
            <a:endParaRPr lang="en-US" dirty="0"/>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13</a:t>
            </a:fld>
            <a:endParaRPr lang="en-US"/>
          </a:p>
        </p:txBody>
      </p:sp>
    </p:spTree>
    <p:extLst>
      <p:ext uri="{BB962C8B-B14F-4D97-AF65-F5344CB8AC3E}">
        <p14:creationId xmlns:p14="http://schemas.microsoft.com/office/powerpoint/2010/main" val="23032809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May 2017</a:t>
            </a:r>
            <a:endParaRPr lang="en-US"/>
          </a:p>
        </p:txBody>
      </p:sp>
      <p:sp>
        <p:nvSpPr>
          <p:cNvPr id="8195" name="Footer Placeholder 4"/>
          <p:cNvSpPr>
            <a:spLocks noGrp="1"/>
          </p:cNvSpPr>
          <p:nvPr>
            <p:ph type="ftr" sz="quarter" idx="11"/>
          </p:nvPr>
        </p:nvSpPr>
        <p:spPr>
          <a:noFill/>
        </p:spPr>
        <p:txBody>
          <a:bodyPr/>
          <a:lstStyle/>
          <a:p>
            <a:r>
              <a:rPr lang="en-US" smtClean="0"/>
              <a:t>D. Stanley, HP Enterprise</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a:t>
            </a:r>
            <a:r>
              <a:rPr lang="en-US" dirty="0" smtClean="0"/>
              <a:t>802.11 </a:t>
            </a:r>
            <a:r>
              <a:rPr lang="en-US" dirty="0" smtClean="0"/>
              <a:t>rules documents </a:t>
            </a:r>
          </a:p>
        </p:txBody>
      </p:sp>
      <p:sp>
        <p:nvSpPr>
          <p:cNvPr id="8198" name="Rectangle 3"/>
          <p:cNvSpPr>
            <a:spLocks noGrp="1" noChangeArrowheads="1"/>
          </p:cNvSpPr>
          <p:nvPr>
            <p:ph type="body" idx="1"/>
          </p:nvPr>
        </p:nvSpPr>
        <p:spPr>
          <a:xfrm>
            <a:off x="685800" y="1676400"/>
            <a:ext cx="8382000" cy="3352800"/>
          </a:xfrm>
          <a:noFill/>
        </p:spPr>
        <p:txBody>
          <a:bodyPr/>
          <a:lstStyle/>
          <a:p>
            <a:r>
              <a:rPr lang="en-US" dirty="0" smtClean="0"/>
              <a:t>IEEE </a:t>
            </a:r>
            <a:r>
              <a:rPr lang="en-US" dirty="0" smtClean="0"/>
              <a:t>802.11 WG OM: </a:t>
            </a:r>
            <a:r>
              <a:rPr lang="en-US" dirty="0" smtClean="0"/>
              <a:t>(Approved </a:t>
            </a:r>
            <a:r>
              <a:rPr lang="en-US" dirty="0" smtClean="0"/>
              <a:t>17</a:t>
            </a:r>
            <a:r>
              <a:rPr lang="en-US" dirty="0" smtClean="0"/>
              <a:t> </a:t>
            </a:r>
            <a:r>
              <a:rPr lang="en-US" dirty="0" smtClean="0"/>
              <a:t>Mar</a:t>
            </a:r>
            <a:r>
              <a:rPr lang="en-US" dirty="0" smtClean="0"/>
              <a:t> 2017)</a:t>
            </a:r>
            <a:endParaRPr lang="en-US" dirty="0" smtClean="0"/>
          </a:p>
          <a:p>
            <a:pPr lvl="1"/>
            <a:r>
              <a:rPr lang="en-US" altLang="en-US" sz="1800" dirty="0" smtClean="0">
                <a:hlinkClick r:id="rId3"/>
              </a:rPr>
              <a:t>https://mentor.ieee.org/802.11/dcn/14/11-14-0629-19-0000-802-11-operations-manual.docx</a:t>
            </a:r>
            <a:r>
              <a:rPr lang="en-US" altLang="en-US" sz="1800" dirty="0" smtClean="0"/>
              <a:t> </a:t>
            </a:r>
          </a:p>
          <a:p>
            <a:r>
              <a:rPr lang="en-US" dirty="0" smtClean="0"/>
              <a:t>Use of </a:t>
            </a:r>
            <a:r>
              <a:rPr lang="en-US" dirty="0" smtClean="0"/>
              <a:t>Participation slide </a:t>
            </a:r>
            <a:r>
              <a:rPr lang="en-US" dirty="0" smtClean="0"/>
              <a:t>in IEEE 802 </a:t>
            </a:r>
            <a:r>
              <a:rPr lang="en-US" dirty="0" smtClean="0"/>
              <a:t>Meetings</a:t>
            </a:r>
            <a:endParaRPr lang="en-US" dirty="0" smtClean="0"/>
          </a:p>
          <a:p>
            <a:pPr lvl="1"/>
            <a:r>
              <a:rPr lang="en-US" sz="1800" u="sng" dirty="0" smtClean="0">
                <a:hlinkClick r:id="rId4"/>
              </a:rPr>
              <a:t>https://mentor.ieee.org/802-ec/dcn/16/ec-16-0180-03-00EC-ieee-802-participation-slide.pptx</a:t>
            </a:r>
            <a:endParaRPr lang="en-US" sz="1800" dirty="0" smtClean="0"/>
          </a:p>
          <a:p>
            <a:pPr marL="0" indent="0">
              <a:buNone/>
            </a:pPr>
            <a:endParaRPr lang="en-US" dirty="0" smtClean="0"/>
          </a:p>
          <a:p>
            <a:pPr lvl="1"/>
            <a:endParaRPr 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14</a:t>
            </a:fld>
            <a:endParaRPr lang="en-US"/>
          </a:p>
        </p:txBody>
      </p:sp>
    </p:spTree>
    <p:extLst>
      <p:ext uri="{BB962C8B-B14F-4D97-AF65-F5344CB8AC3E}">
        <p14:creationId xmlns:p14="http://schemas.microsoft.com/office/powerpoint/2010/main" val="20011084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March 2017 IEEE </a:t>
            </a:r>
            <a:r>
              <a:rPr lang="en-US" dirty="0" smtClean="0"/>
              <a:t>802.11 </a:t>
            </a:r>
            <a:r>
              <a:rPr lang="en-US" dirty="0" smtClean="0"/>
              <a:t>OM </a:t>
            </a:r>
            <a:r>
              <a:rPr lang="en-US" dirty="0" smtClean="0"/>
              <a:t>changes</a:t>
            </a:r>
            <a:endParaRPr lang="en-US" dirty="0"/>
          </a:p>
        </p:txBody>
      </p:sp>
      <p:sp>
        <p:nvSpPr>
          <p:cNvPr id="3" name="Content Placeholder 2"/>
          <p:cNvSpPr>
            <a:spLocks noGrp="1"/>
          </p:cNvSpPr>
          <p:nvPr>
            <p:ph idx="1"/>
          </p:nvPr>
        </p:nvSpPr>
        <p:spPr>
          <a:xfrm>
            <a:off x="304800" y="1600200"/>
            <a:ext cx="8382000" cy="4724400"/>
          </a:xfrm>
        </p:spPr>
        <p:txBody>
          <a:bodyPr/>
          <a:lstStyle/>
          <a:p>
            <a:r>
              <a:rPr lang="en-US" dirty="0"/>
              <a:t>Document </a:t>
            </a:r>
            <a:r>
              <a:rPr lang="en-US" dirty="0" smtClean="0">
                <a:hlinkClick r:id="rId3"/>
              </a:rPr>
              <a:t>11-14-0629-19</a:t>
            </a:r>
            <a:r>
              <a:rPr lang="en-US" dirty="0" smtClean="0"/>
              <a:t> contains </a:t>
            </a:r>
            <a:r>
              <a:rPr lang="en-US" dirty="0"/>
              <a:t>the current IEEE </a:t>
            </a:r>
            <a:r>
              <a:rPr lang="en-US" dirty="0" smtClean="0"/>
              <a:t>802.11 </a:t>
            </a:r>
            <a:r>
              <a:rPr lang="en-US" dirty="0"/>
              <a:t>Operations Manual (approved </a:t>
            </a:r>
            <a:r>
              <a:rPr lang="en-US" dirty="0" smtClean="0"/>
              <a:t>March 2017). </a:t>
            </a:r>
            <a:endParaRPr lang="en-US" dirty="0" smtClean="0"/>
          </a:p>
          <a:p>
            <a:r>
              <a:rPr lang="en-US" dirty="0" smtClean="0"/>
              <a:t>Changes </a:t>
            </a:r>
            <a:r>
              <a:rPr lang="en-US" dirty="0" smtClean="0"/>
              <a:t>include:</a:t>
            </a:r>
            <a:endParaRPr lang="en-US" dirty="0"/>
          </a:p>
          <a:p>
            <a:pPr lvl="1"/>
            <a:r>
              <a:rPr lang="en-US" dirty="0" smtClean="0"/>
              <a:t>Appendix C figure re: attendance loss (from 4 of 6 to 2 of 3)</a:t>
            </a:r>
          </a:p>
          <a:p>
            <a:pPr lvl="1"/>
            <a:r>
              <a:rPr lang="en-US" dirty="0" smtClean="0"/>
              <a:t>Remove references to Regulatory SC</a:t>
            </a:r>
          </a:p>
          <a:p>
            <a:pPr lvl="1"/>
            <a:r>
              <a:rPr lang="en-US" dirty="0" smtClean="0"/>
              <a:t>Remove obsolete “other 2” (802 operation) reference</a:t>
            </a:r>
            <a:endParaRPr lang="en-US" dirty="0"/>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15</a:t>
            </a:fld>
            <a:endParaRPr lang="en-US"/>
          </a:p>
        </p:txBody>
      </p:sp>
    </p:spTree>
    <p:extLst>
      <p:ext uri="{BB962C8B-B14F-4D97-AF65-F5344CB8AC3E}">
        <p14:creationId xmlns:p14="http://schemas.microsoft.com/office/powerpoint/2010/main" val="25146362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Please Return Ballots on WGLBs to avoid loss of voting rights</a:t>
            </a:r>
            <a:endParaRPr lang="en-US" dirty="0"/>
          </a:p>
        </p:txBody>
      </p:sp>
      <p:sp>
        <p:nvSpPr>
          <p:cNvPr id="3" name="Content Placeholder 2"/>
          <p:cNvSpPr>
            <a:spLocks noGrp="1"/>
          </p:cNvSpPr>
          <p:nvPr>
            <p:ph idx="1"/>
          </p:nvPr>
        </p:nvSpPr>
        <p:spPr>
          <a:xfrm>
            <a:off x="304800" y="1905000"/>
            <a:ext cx="8382000" cy="4724400"/>
          </a:xfrm>
        </p:spPr>
        <p:txBody>
          <a:bodyPr/>
          <a:lstStyle/>
          <a:p>
            <a:r>
              <a:rPr lang="en-US" dirty="0"/>
              <a:t>Document </a:t>
            </a:r>
            <a:r>
              <a:rPr lang="en-US" dirty="0">
                <a:hlinkClick r:id="rId3"/>
              </a:rPr>
              <a:t>11-14-0629-19</a:t>
            </a:r>
            <a:r>
              <a:rPr lang="en-US" dirty="0" smtClean="0"/>
              <a:t> , see Section 7.1</a:t>
            </a:r>
          </a:p>
          <a:p>
            <a:pPr lvl="1"/>
            <a:r>
              <a:rPr lang="en-US" i="1" dirty="0"/>
              <a:t>The Voter responds to 2 out of 3 consecutive mandatory WG letter ballots, where a valid response is received in the initial mandatory WG letter ballot or any of its subsequent recirculation ballots. </a:t>
            </a:r>
          </a:p>
          <a:p>
            <a:pPr lvl="1"/>
            <a:r>
              <a:rPr lang="en-US" i="1" dirty="0"/>
              <a:t>NOTE – A voter’s status is evaluated at completion of a WG letter ballot series</a:t>
            </a:r>
            <a:r>
              <a:rPr lang="en-US" i="1" dirty="0" smtClean="0"/>
              <a:t>.</a:t>
            </a:r>
          </a:p>
          <a:p>
            <a:r>
              <a:rPr lang="en-US" dirty="0" smtClean="0"/>
              <a:t>The length of a WG letter ballot series is “1” if the initial WGLB fails</a:t>
            </a:r>
          </a:p>
          <a:p>
            <a:endParaRPr lang="en-US" dirty="0"/>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16</a:t>
            </a:fld>
            <a:endParaRPr lang="en-US"/>
          </a:p>
        </p:txBody>
      </p:sp>
    </p:spTree>
    <p:extLst>
      <p:ext uri="{BB962C8B-B14F-4D97-AF65-F5344CB8AC3E}">
        <p14:creationId xmlns:p14="http://schemas.microsoft.com/office/powerpoint/2010/main" val="42746316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May 2017</a:t>
            </a:r>
          </a:p>
        </p:txBody>
      </p:sp>
      <p:sp>
        <p:nvSpPr>
          <p:cNvPr id="2560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 Stanley, HP Enterprise</a:t>
            </a:r>
          </a:p>
        </p:txBody>
      </p:sp>
      <p:sp>
        <p:nvSpPr>
          <p:cNvPr id="25605" name="Rectangle 2"/>
          <p:cNvSpPr>
            <a:spLocks noGrp="1" noChangeArrowheads="1"/>
          </p:cNvSpPr>
          <p:nvPr>
            <p:ph type="title"/>
          </p:nvPr>
        </p:nvSpPr>
        <p:spPr>
          <a:xfrm>
            <a:off x="685800" y="685800"/>
            <a:ext cx="7772400" cy="685800"/>
          </a:xfrm>
        </p:spPr>
        <p:txBody>
          <a:bodyPr/>
          <a:lstStyle/>
          <a:p>
            <a:r>
              <a:rPr lang="en-GB" altLang="en-US" smtClean="0"/>
              <a:t>Email Reflectors</a:t>
            </a:r>
          </a:p>
        </p:txBody>
      </p:sp>
      <p:sp>
        <p:nvSpPr>
          <p:cNvPr id="25606" name="Rectangle 3"/>
          <p:cNvSpPr>
            <a:spLocks noGrp="1" noChangeArrowheads="1"/>
          </p:cNvSpPr>
          <p:nvPr>
            <p:ph type="body" idx="1"/>
          </p:nvPr>
        </p:nvSpPr>
        <p:spPr>
          <a:xfrm>
            <a:off x="609600" y="1371600"/>
            <a:ext cx="8153400" cy="5105400"/>
          </a:xfrm>
        </p:spPr>
        <p:txBody>
          <a:bodyPr/>
          <a:lstStyle/>
          <a:p>
            <a:r>
              <a:rPr lang="en-GB" altLang="en-US" dirty="0" smtClean="0"/>
              <a:t>There is an email reflector for the working group,  plus one for each task group. </a:t>
            </a:r>
          </a:p>
          <a:p>
            <a:r>
              <a:rPr lang="en-GB" altLang="en-US" dirty="0" smtClean="0"/>
              <a:t>Write access to the reflectors allowed for those who are members with status: aspirant, nearly-voter, potential-voter, voter.</a:t>
            </a:r>
          </a:p>
          <a:p>
            <a:r>
              <a:rPr lang="en-GB" altLang="en-US" dirty="0" smtClean="0"/>
              <a:t>To make a request, visit the reflector request page:</a:t>
            </a:r>
            <a:br>
              <a:rPr lang="en-GB" altLang="en-US" dirty="0" smtClean="0"/>
            </a:br>
            <a:r>
              <a:rPr lang="en-GB" altLang="en-US" dirty="0" smtClean="0"/>
              <a:t>	</a:t>
            </a:r>
            <a:r>
              <a:rPr lang="en-GB" altLang="en-US" dirty="0" smtClean="0">
                <a:hlinkClick r:id="rId3"/>
              </a:rPr>
              <a:t>http://www.ieee802.org/11/Reflector.html</a:t>
            </a:r>
            <a:endParaRPr lang="en-GB" altLang="en-US" dirty="0" smtClean="0"/>
          </a:p>
          <a:p>
            <a:pPr lvl="1"/>
            <a:r>
              <a:rPr lang="en-GB" altLang="en-US" b="1" dirty="0" smtClean="0"/>
              <a:t>Gathers information and sends an email to Vice Chair</a:t>
            </a:r>
          </a:p>
          <a:p>
            <a:r>
              <a:rPr lang="en-GB" altLang="en-US" dirty="0" smtClean="0"/>
              <a:t>If you change your email address – </a:t>
            </a:r>
            <a:r>
              <a:rPr lang="en-GB" altLang="en-US" u="sng" dirty="0" smtClean="0"/>
              <a:t>please let me know</a:t>
            </a:r>
            <a:r>
              <a:rPr lang="en-GB" altLang="en-US" dirty="0" smtClean="0"/>
              <a:t>.  I will perform a global change to the list servers.</a:t>
            </a:r>
          </a:p>
          <a:p>
            <a:r>
              <a:rPr lang="en-GB" altLang="en-US" dirty="0" smtClean="0"/>
              <a:t>Public read access to all reflectors is available via the 802.11 home page </a:t>
            </a:r>
            <a:r>
              <a:rPr lang="en-GB" altLang="en-US" dirty="0" smtClean="0">
                <a:hlinkClick r:id="rId4"/>
              </a:rPr>
              <a:t>http://www.ieee802.org/11</a:t>
            </a:r>
            <a:r>
              <a:rPr lang="en-GB" altLang="en-US" dirty="0" smtClean="0"/>
              <a:t> on the “</a:t>
            </a:r>
            <a:r>
              <a:rPr lang="en-GB" altLang="en-US" i="1" dirty="0" smtClean="0"/>
              <a:t>WG Email</a:t>
            </a:r>
            <a:r>
              <a:rPr lang="en-GB" altLang="en-US" dirty="0" smtClean="0"/>
              <a:t>” menu.</a:t>
            </a:r>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17</a:t>
            </a:fld>
            <a:endParaRPr lang="en-US"/>
          </a:p>
        </p:txBody>
      </p:sp>
    </p:spTree>
    <p:extLst>
      <p:ext uri="{BB962C8B-B14F-4D97-AF65-F5344CB8AC3E}">
        <p14:creationId xmlns:p14="http://schemas.microsoft.com/office/powerpoint/2010/main" val="11039394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802-ALL EMAIL List Server</a:t>
            </a:r>
          </a:p>
        </p:txBody>
      </p:sp>
      <p:sp>
        <p:nvSpPr>
          <p:cNvPr id="3" name="Content Placeholder 2"/>
          <p:cNvSpPr>
            <a:spLocks noGrp="1"/>
          </p:cNvSpPr>
          <p:nvPr>
            <p:ph idx="1"/>
          </p:nvPr>
        </p:nvSpPr>
        <p:spPr>
          <a:xfrm>
            <a:off x="685800" y="1981200"/>
            <a:ext cx="7772400" cy="4343400"/>
          </a:xfrm>
        </p:spPr>
        <p:txBody>
          <a:bodyPr/>
          <a:lstStyle/>
          <a:p>
            <a:pPr>
              <a:buNone/>
            </a:pPr>
            <a:r>
              <a:rPr lang="en-US" dirty="0" smtClean="0"/>
              <a:t>IEEE 802-ALL EMAIL List Server</a:t>
            </a:r>
          </a:p>
          <a:p>
            <a:r>
              <a:rPr lang="en-US" b="0" dirty="0" smtClean="0"/>
              <a:t>IEEE 802 only provides e-mailed session announcements. To join this list and stay informed about upcoming plenary sessions, send email to </a:t>
            </a:r>
            <a:r>
              <a:rPr lang="en-US" b="0" u="sng" dirty="0" smtClean="0">
                <a:hlinkClick r:id="rId3"/>
              </a:rPr>
              <a:t>listserv@listserv.ieee.org</a:t>
            </a:r>
            <a:r>
              <a:rPr lang="en-US" b="0" dirty="0" smtClean="0"/>
              <a:t> with no subject and with the following 2 lines appearing first in the body of the message: </a:t>
            </a:r>
          </a:p>
          <a:p>
            <a:pPr lvl="2">
              <a:buNone/>
            </a:pPr>
            <a:r>
              <a:rPr lang="en-US" b="0" dirty="0" smtClean="0"/>
              <a:t/>
            </a:r>
            <a:br>
              <a:rPr lang="en-US" b="0" dirty="0" smtClean="0"/>
            </a:br>
            <a:r>
              <a:rPr lang="en-US" sz="2400" b="1" dirty="0" smtClean="0"/>
              <a:t>subscribe  stds-802-all</a:t>
            </a:r>
          </a:p>
          <a:p>
            <a:pPr lvl="2">
              <a:buNone/>
            </a:pPr>
            <a:r>
              <a:rPr lang="en-US" sz="2400" b="1" dirty="0" smtClean="0"/>
              <a:t>	end</a:t>
            </a:r>
            <a:endParaRPr lang="en-US" sz="2400" b="1" dirty="0"/>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the 802.11 OM –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or Dorothy know.</a:t>
            </a:r>
          </a:p>
          <a:p>
            <a:pPr lvl="1"/>
            <a:r>
              <a:rPr lang="en-US" sz="2800" dirty="0" smtClean="0"/>
              <a:t>Secretaries should put “Minutes” in the lower left corner for “minutes” of meetings.</a:t>
            </a:r>
          </a:p>
        </p:txBody>
      </p:sp>
      <p:sp>
        <p:nvSpPr>
          <p:cNvPr id="4" name="Date Placeholder 3"/>
          <p:cNvSpPr>
            <a:spLocks noGrp="1"/>
          </p:cNvSpPr>
          <p:nvPr>
            <p:ph type="dt" sz="half" idx="10"/>
          </p:nvPr>
        </p:nvSpPr>
        <p:spPr/>
        <p:txBody>
          <a:bodyPr/>
          <a:lstStyle/>
          <a:p>
            <a:pPr>
              <a:defRPr/>
            </a:pPr>
            <a:r>
              <a:rPr lang="en-US" smtClean="0"/>
              <a:t>May 2017</a:t>
            </a:r>
            <a:endParaRPr lang="en-US"/>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p>
            <a:r>
              <a:rPr lang="en-US" smtClean="0"/>
              <a:t>May 2017</a:t>
            </a:r>
            <a:endParaRPr lang="en-US"/>
          </a:p>
        </p:txBody>
      </p:sp>
      <p:sp>
        <p:nvSpPr>
          <p:cNvPr id="3075" name="Footer Placeholder 4"/>
          <p:cNvSpPr>
            <a:spLocks noGrp="1"/>
          </p:cNvSpPr>
          <p:nvPr>
            <p:ph type="ftr" sz="quarter" idx="11"/>
          </p:nvPr>
        </p:nvSpPr>
        <p:spPr>
          <a:noFill/>
        </p:spPr>
        <p:txBody>
          <a:bodyPr/>
          <a:lstStyle/>
          <a:p>
            <a:r>
              <a:rPr lang="en-US" smtClean="0"/>
              <a:t>D. Stanley, HP Enterprise</a:t>
            </a:r>
            <a:endParaRPr lang="en-US"/>
          </a:p>
        </p:txBody>
      </p:sp>
      <p:sp>
        <p:nvSpPr>
          <p:cNvPr id="3077" name="Rectangle 2"/>
          <p:cNvSpPr>
            <a:spLocks noGrp="1" noChangeArrowheads="1"/>
          </p:cNvSpPr>
          <p:nvPr>
            <p:ph type="title"/>
          </p:nvPr>
        </p:nvSpPr>
        <p:spPr>
          <a:xfrm>
            <a:off x="685800" y="685800"/>
            <a:ext cx="7772400" cy="533400"/>
          </a:xfrm>
          <a:noFill/>
        </p:spPr>
        <p:txBody>
          <a:bodyPr/>
          <a:lstStyle/>
          <a:p>
            <a:r>
              <a:rPr lang="en-US" dirty="0" smtClean="0"/>
              <a:t>Abstract</a:t>
            </a:r>
          </a:p>
        </p:txBody>
      </p:sp>
      <p:sp>
        <p:nvSpPr>
          <p:cNvPr id="3078" name="Rectangle 3"/>
          <p:cNvSpPr>
            <a:spLocks noGrp="1" noChangeArrowheads="1"/>
          </p:cNvSpPr>
          <p:nvPr>
            <p:ph type="body" idx="1"/>
          </p:nvPr>
        </p:nvSpPr>
        <p:spPr>
          <a:xfrm>
            <a:off x="685800" y="1295400"/>
            <a:ext cx="7924800" cy="5029200"/>
          </a:xfrm>
          <a:noFill/>
        </p:spPr>
        <p:txBody>
          <a:bodyPr/>
          <a:lstStyle/>
          <a:p>
            <a:pPr>
              <a:buFontTx/>
              <a:buNone/>
            </a:pPr>
            <a:r>
              <a:rPr lang="en-US" dirty="0" smtClean="0"/>
              <a:t>This slide contains requested reports and status from the 802.11 2</a:t>
            </a:r>
            <a:r>
              <a:rPr lang="en-US" baseline="30000" dirty="0" smtClean="0"/>
              <a:t>nd</a:t>
            </a:r>
            <a:r>
              <a:rPr lang="en-US" dirty="0" smtClean="0"/>
              <a:t>  Vice-Chair:</a:t>
            </a:r>
          </a:p>
          <a:p>
            <a:pPr lvl="1">
              <a:buFontTx/>
              <a:buNone/>
            </a:pPr>
            <a:r>
              <a:rPr lang="en-US" dirty="0" smtClean="0"/>
              <a:t>	Patent Slides </a:t>
            </a:r>
          </a:p>
          <a:p>
            <a:pPr lvl="1">
              <a:buFontTx/>
              <a:buNone/>
            </a:pPr>
            <a:r>
              <a:rPr lang="en-US" dirty="0" smtClean="0"/>
              <a:t>	Policies and Procedures and Operations Manual for IEEE-SA, IEEE 802, and IEEE 802.11</a:t>
            </a:r>
          </a:p>
          <a:p>
            <a:pPr lvl="1">
              <a:buFontTx/>
              <a:buNone/>
            </a:pPr>
            <a:r>
              <a:rPr lang="en-US" dirty="0"/>
              <a:t>	</a:t>
            </a:r>
            <a:r>
              <a:rPr lang="en-US" dirty="0" smtClean="0"/>
              <a:t>Reminder on Posting Documents</a:t>
            </a:r>
          </a:p>
          <a:p>
            <a:pPr lvl="1">
              <a:buFontTx/>
              <a:buNone/>
            </a:pPr>
            <a:r>
              <a:rPr lang="en-US" dirty="0" smtClean="0"/>
              <a:t>	Joining the 802.11 email reflectors </a:t>
            </a:r>
          </a:p>
          <a:p>
            <a:pPr lvl="1">
              <a:buNone/>
            </a:pPr>
            <a:r>
              <a:rPr lang="en-US" dirty="0"/>
              <a:t>	Joining 802 All List Server</a:t>
            </a:r>
          </a:p>
          <a:p>
            <a:pPr lvl="1">
              <a:buFontTx/>
              <a:buNone/>
            </a:pPr>
            <a:r>
              <a:rPr lang="en-US" dirty="0"/>
              <a:t>	</a:t>
            </a:r>
            <a:r>
              <a:rPr lang="en-US" dirty="0" smtClean="0"/>
              <a:t>Known proposed changes to 802 P&amp;P, 802 OM, 802WG P&amp;P, Chair’s Guidelines</a:t>
            </a:r>
          </a:p>
          <a:p>
            <a:pPr lvl="1">
              <a:buNone/>
            </a:pPr>
            <a:r>
              <a:rPr lang="en-US" dirty="0"/>
              <a:t>	Proposed revisions to 802.11 </a:t>
            </a:r>
            <a:r>
              <a:rPr lang="en-US" dirty="0" smtClean="0"/>
              <a:t>OM</a:t>
            </a:r>
          </a:p>
          <a:p>
            <a:pPr lvl="1">
              <a:buNone/>
            </a:pPr>
            <a:endParaRPr lang="en-US" dirty="0" smtClean="0"/>
          </a:p>
          <a:p>
            <a:pPr lvl="1">
              <a:buNone/>
            </a:pPr>
            <a:r>
              <a:rPr lang="en-US" dirty="0"/>
              <a:t>	</a:t>
            </a:r>
            <a:endParaRPr lang="en-US" dirty="0" smtClean="0"/>
          </a:p>
          <a:p>
            <a:pPr lvl="1">
              <a:buFontTx/>
              <a:buNone/>
            </a:pPr>
            <a:endParaRPr lang="en-US" dirty="0" smtClean="0"/>
          </a:p>
          <a:p>
            <a:pPr>
              <a:buFontTx/>
              <a:buNone/>
            </a:pPr>
            <a:r>
              <a:rPr lang="en-US" dirty="0" smtClean="0"/>
              <a:t>	</a:t>
            </a:r>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Wednesday – </a:t>
            </a:r>
            <a:br>
              <a:rPr lang="en-US" sz="3200" dirty="0" smtClean="0"/>
            </a:br>
            <a:r>
              <a:rPr lang="en-US" sz="3200" dirty="0" smtClean="0"/>
              <a:t>802.11 Mid-Week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May 2017</a:t>
            </a:r>
            <a:endParaRPr lang="en-US"/>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B7DC20B9-232F-45E3-915F-318DA7AF0997}"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Friday – </a:t>
            </a:r>
            <a:br>
              <a:rPr lang="en-US" sz="3200" dirty="0" smtClean="0"/>
            </a:br>
            <a:r>
              <a:rPr lang="en-US" sz="3200" dirty="0" smtClean="0"/>
              <a:t>802.11 Closing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May 2017</a:t>
            </a:r>
            <a:endParaRPr lang="en-US"/>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B7DC20B9-232F-45E3-915F-318DA7AF0997}" type="slidenum">
              <a:rPr lang="en-US" smtClean="0"/>
              <a:pPr>
                <a:defRPr/>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smtClean="0"/>
              <a:t>IEEE 802 </a:t>
            </a:r>
            <a:r>
              <a:rPr lang="en-US" dirty="0"/>
              <a:t>Participation slide </a:t>
            </a:r>
            <a:r>
              <a:rPr lang="en-US" dirty="0">
                <a:hlinkClick r:id="rId3"/>
              </a:rPr>
              <a:t>https://</a:t>
            </a:r>
            <a:r>
              <a:rPr lang="en-US" dirty="0" smtClean="0">
                <a:hlinkClick r:id="rId3"/>
              </a:rPr>
              <a:t>mentor.ieee.org/802-ec/dcn/16/ec-16-0180-03-00EC-ieee-802-participation-slide.ppt</a:t>
            </a:r>
            <a:r>
              <a:rPr lang="en-US" dirty="0" smtClean="0"/>
              <a:t> </a:t>
            </a:r>
          </a:p>
        </p:txBody>
      </p:sp>
      <p:sp>
        <p:nvSpPr>
          <p:cNvPr id="4" name="Date Placeholder 3"/>
          <p:cNvSpPr>
            <a:spLocks noGrp="1"/>
          </p:cNvSpPr>
          <p:nvPr>
            <p:ph type="dt" sz="half" idx="10"/>
          </p:nvPr>
        </p:nvSpPr>
        <p:spPr/>
        <p:txBody>
          <a:bodyPr/>
          <a:lstStyle/>
          <a:p>
            <a:pPr>
              <a:defRPr/>
            </a:pPr>
            <a:r>
              <a:rPr lang="en-US" smtClean="0"/>
              <a:t>May 2017</a:t>
            </a:r>
            <a:endParaRPr lang="en-US"/>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22</a:t>
            </a:fld>
            <a:endParaRPr lang="en-US"/>
          </a:p>
        </p:txBody>
      </p:sp>
    </p:spTree>
    <p:extLst>
      <p:ext uri="{BB962C8B-B14F-4D97-AF65-F5344CB8AC3E}">
        <p14:creationId xmlns:p14="http://schemas.microsoft.com/office/powerpoint/2010/main" val="21141476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Monday– </a:t>
            </a:r>
            <a:br>
              <a:rPr lang="en-US" sz="3200" dirty="0" smtClean="0"/>
            </a:br>
            <a:r>
              <a:rPr lang="en-US" sz="3200" dirty="0" smtClean="0"/>
              <a:t>802.11 Opening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Second Vice Chair Report</a:t>
            </a:r>
            <a:endParaRPr lang="en-US" dirty="0"/>
          </a:p>
        </p:txBody>
      </p:sp>
      <p:sp>
        <p:nvSpPr>
          <p:cNvPr id="4" name="Date Placeholder 3"/>
          <p:cNvSpPr>
            <a:spLocks noGrp="1"/>
          </p:cNvSpPr>
          <p:nvPr>
            <p:ph type="dt" sz="half" idx="10"/>
          </p:nvPr>
        </p:nvSpPr>
        <p:spPr>
          <a:xfrm>
            <a:off x="696913" y="332601"/>
            <a:ext cx="1741487" cy="276999"/>
          </a:xfrm>
        </p:spPr>
        <p:txBody>
          <a:bodyPr/>
          <a:lstStyle/>
          <a:p>
            <a:pPr>
              <a:defRPr/>
            </a:pPr>
            <a:r>
              <a:rPr lang="en-US" smtClean="0"/>
              <a:t>May 2017</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B7DC20B9-232F-45E3-915F-318DA7AF0997}"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May 2017</a:t>
            </a:r>
            <a:endParaRPr lang="en-US"/>
          </a:p>
        </p:txBody>
      </p:sp>
      <p:sp>
        <p:nvSpPr>
          <p:cNvPr id="4099" name="Footer Placeholder 2"/>
          <p:cNvSpPr>
            <a:spLocks noGrp="1"/>
          </p:cNvSpPr>
          <p:nvPr>
            <p:ph type="ftr" sz="quarter" idx="11"/>
          </p:nvPr>
        </p:nvSpPr>
        <p:spPr>
          <a:noFill/>
        </p:spPr>
        <p:txBody>
          <a:bodyPr/>
          <a:lstStyle/>
          <a:p>
            <a:r>
              <a:rPr lang="en-US" smtClean="0"/>
              <a:t>D. Stanley, HP Enterprise</a:t>
            </a:r>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 typeface="Monotype Sorts"/>
              <a:buNone/>
            </a:pPr>
            <a:r>
              <a:rPr lang="en-US" altLang="en-US" sz="1800" dirty="0"/>
              <a:t>All participants in this meeting have certain obligations under the IEEE-SA Patent Policy. </a:t>
            </a:r>
          </a:p>
          <a:p>
            <a:pPr lvl="1">
              <a:buFont typeface="Arial" pitchFamily="34" charset="0"/>
              <a:buChar char="•"/>
            </a:pPr>
            <a:r>
              <a:rPr lang="en-US" altLang="en-US" sz="1800" b="1" dirty="0">
                <a:solidFill>
                  <a:srgbClr val="003399"/>
                </a:solidFill>
              </a:rPr>
              <a:t>Participants [Note: </a:t>
            </a:r>
            <a:r>
              <a:rPr lang="en-GB" altLang="en-US" sz="1800" b="1" dirty="0">
                <a:solidFill>
                  <a:srgbClr val="003399"/>
                </a:solidFill>
              </a:rPr>
              <a:t>Quoted text excerpted from IEEE-SA Standards Board Bylaws </a:t>
            </a:r>
            <a:r>
              <a:rPr lang="en-GB" altLang="en-US" sz="1800" b="1" dirty="0" err="1">
                <a:solidFill>
                  <a:srgbClr val="003399"/>
                </a:solidFill>
              </a:rPr>
              <a:t>subclause</a:t>
            </a:r>
            <a:r>
              <a:rPr lang="en-GB" altLang="en-US" sz="1800" b="1" dirty="0">
                <a:solidFill>
                  <a:srgbClr val="003399"/>
                </a:solidFill>
              </a:rPr>
              <a:t> 6.2</a:t>
            </a:r>
            <a:r>
              <a:rPr lang="en-US" altLang="en-US" sz="1800" b="1" dirty="0">
                <a:solidFill>
                  <a:srgbClr val="003399"/>
                </a:solidFill>
              </a:rPr>
              <a:t>]:</a:t>
            </a:r>
          </a:p>
          <a:p>
            <a:pPr lvl="2">
              <a:buFont typeface="Arial" pitchFamily="34" charset="0"/>
              <a:buChar char="•"/>
            </a:pPr>
            <a:r>
              <a:rPr lang="en-US" altLang="en-US"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dirty="0"/>
          </a:p>
          <a:p>
            <a:pPr lvl="2">
              <a:buFont typeface="Arial" pitchFamily="34" charset="0"/>
              <a:buChar char="•"/>
            </a:pPr>
            <a:r>
              <a:rPr lang="en-US" altLang="en-US"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dirty="0">
                <a:solidFill>
                  <a:srgbClr val="003399"/>
                </a:solidFill>
              </a:rPr>
              <a:t>Early identification of holders of potential Essential Patent Claims is strongly encouraged</a:t>
            </a:r>
          </a:p>
          <a:p>
            <a:pPr lvl="1">
              <a:buFont typeface="Arial" pitchFamily="34" charset="0"/>
              <a:buChar char="•"/>
            </a:pPr>
            <a:r>
              <a:rPr lang="en-US" altLang="en-US" sz="1800" b="1" dirty="0">
                <a:solidFill>
                  <a:srgbClr val="003399"/>
                </a:solidFill>
              </a:rPr>
              <a:t>No duty to perform a patent search</a:t>
            </a:r>
            <a:endParaRPr lang="en-US" altLang="en-US" sz="1800" dirty="0"/>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May 2017</a:t>
            </a:r>
            <a:endParaRPr lang="en-US"/>
          </a:p>
        </p:txBody>
      </p:sp>
      <p:sp>
        <p:nvSpPr>
          <p:cNvPr id="5123" name="Footer Placeholder 2"/>
          <p:cNvSpPr>
            <a:spLocks noGrp="1"/>
          </p:cNvSpPr>
          <p:nvPr>
            <p:ph type="ftr" sz="quarter" idx="11"/>
          </p:nvPr>
        </p:nvSpPr>
        <p:spPr>
          <a:noFill/>
        </p:spPr>
        <p:txBody>
          <a:bodyPr/>
          <a:lstStyle/>
          <a:p>
            <a:r>
              <a:rPr lang="en-US" smtClean="0"/>
              <a:t>D. Stanley, HP Enterprise</a:t>
            </a:r>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 typeface="Monotype Sorts"/>
              <a:buNone/>
            </a:pPr>
            <a:r>
              <a:rPr lang="en-US" sz="1800" dirty="0" smtClean="0">
                <a:cs typeface="Times New Roman" pitchFamily="18" charset="0"/>
              </a:rPr>
              <a:t>	</a:t>
            </a:r>
            <a:r>
              <a:rPr lang="en-US" altLang="en-US" sz="2400" dirty="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dirty="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dirty="0">
                <a:solidFill>
                  <a:schemeClr val="accent6">
                    <a:lumMod val="75000"/>
                  </a:schemeClr>
                </a:solidFill>
              </a:rPr>
              <a:t>		IEEE-SA Standards Boards Bylaws</a:t>
            </a:r>
          </a:p>
          <a:p>
            <a:pPr lvl="1">
              <a:lnSpc>
                <a:spcPct val="90000"/>
              </a:lnSpc>
              <a:buFont typeface="Monotype Sorts"/>
              <a:buNone/>
            </a:pPr>
            <a:r>
              <a:rPr lang="en-US" altLang="en-US" sz="2100" dirty="0">
                <a:solidFill>
                  <a:schemeClr val="accent6">
                    <a:lumMod val="75000"/>
                  </a:schemeClr>
                </a:solidFill>
              </a:rPr>
              <a:t>		</a:t>
            </a:r>
            <a:r>
              <a:rPr lang="en-US" altLang="en-US" sz="2100" i="1" dirty="0">
                <a:solidFill>
                  <a:schemeClr val="accent6">
                    <a:lumMod val="75000"/>
                  </a:schemeClr>
                </a:solidFill>
                <a:hlinkClick r:id="rId3"/>
              </a:rPr>
              <a:t>http://</a:t>
            </a:r>
            <a:r>
              <a:rPr lang="en-US" altLang="en-US" sz="2100" i="1" dirty="0" smtClean="0">
                <a:solidFill>
                  <a:schemeClr val="accent6">
                    <a:lumMod val="75000"/>
                  </a:schemeClr>
                </a:solidFill>
                <a:hlinkClick r:id="rId3"/>
              </a:rPr>
              <a:t>standards.ieee.org/develop/policies/bylaws/sect6-7.html#6</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a:p>
            <a:pPr lvl="1">
              <a:lnSpc>
                <a:spcPct val="90000"/>
              </a:lnSpc>
              <a:buFont typeface="Monotype Sorts"/>
              <a:buNone/>
            </a:pPr>
            <a:r>
              <a:rPr lang="en-GB" altLang="en-US" sz="2400" dirty="0">
                <a:solidFill>
                  <a:schemeClr val="accent6">
                    <a:lumMod val="75000"/>
                  </a:schemeClr>
                </a:solidFill>
              </a:rPr>
              <a:t>		IEEE-SA Standards Board Operations Manual</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4"/>
              </a:rPr>
              <a:t>http://</a:t>
            </a:r>
            <a:r>
              <a:rPr lang="en-US" altLang="en-US" sz="2100" i="1" dirty="0" smtClean="0">
                <a:solidFill>
                  <a:schemeClr val="accent6">
                    <a:lumMod val="75000"/>
                  </a:schemeClr>
                </a:solidFill>
                <a:hlinkClick r:id="rId4"/>
              </a:rPr>
              <a:t>standards.ieee.org/develop/policies/opman/sect6.html#6.3</a:t>
            </a:r>
            <a:r>
              <a:rPr lang="en-US" altLang="en-US" sz="2100" i="1" dirty="0" smtClean="0">
                <a:solidFill>
                  <a:schemeClr val="accent6">
                    <a:lumMod val="75000"/>
                  </a:schemeClr>
                </a:solidFill>
              </a:rPr>
              <a:t> </a:t>
            </a:r>
            <a:endParaRPr lang="en-US" altLang="en-US" sz="2400" dirty="0">
              <a:solidFill>
                <a:schemeClr val="accent6">
                  <a:lumMod val="75000"/>
                </a:schemeClr>
              </a:solidFill>
            </a:endParaRPr>
          </a:p>
          <a:p>
            <a:pPr lvl="1">
              <a:lnSpc>
                <a:spcPct val="90000"/>
              </a:lnSpc>
              <a:buFont typeface="Monotype Sorts"/>
              <a:buNone/>
            </a:pPr>
            <a:r>
              <a:rPr lang="en-US" altLang="en-US" sz="2400" dirty="0">
                <a:solidFill>
                  <a:schemeClr val="accent6">
                    <a:lumMod val="75000"/>
                  </a:schemeClr>
                </a:solidFill>
                <a:cs typeface="Times New Roman" pitchFamily="18" charset="0"/>
              </a:rPr>
              <a:t>	Material about the patent policy is available at</a:t>
            </a:r>
            <a:r>
              <a:rPr lang="en-US" altLang="en-US" sz="2400" dirty="0">
                <a:solidFill>
                  <a:schemeClr val="accent6">
                    <a:lumMod val="75000"/>
                  </a:schemeClr>
                </a:solidFill>
              </a:rPr>
              <a:t> </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5"/>
              </a:rPr>
              <a:t>http://</a:t>
            </a:r>
            <a:r>
              <a:rPr lang="en-US" altLang="en-US" sz="2100" i="1" dirty="0" smtClean="0">
                <a:solidFill>
                  <a:schemeClr val="accent6">
                    <a:lumMod val="75000"/>
                  </a:schemeClr>
                </a:solidFill>
                <a:hlinkClick r:id="rId5"/>
              </a:rPr>
              <a:t>standards.ieee.org/about/sasb/patcom/materials.html</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p:txBody>
      </p:sp>
      <p:sp>
        <p:nvSpPr>
          <p:cNvPr id="5127" name="Rectangle 7"/>
          <p:cNvSpPr>
            <a:spLocks noChangeArrowheads="1"/>
          </p:cNvSpPr>
          <p:nvPr/>
        </p:nvSpPr>
        <p:spPr bwMode="auto">
          <a:xfrm>
            <a:off x="685800" y="4876800"/>
            <a:ext cx="7772400" cy="1421928"/>
          </a:xfrm>
          <a:prstGeom prst="rect">
            <a:avLst/>
          </a:prstGeom>
          <a:noFill/>
          <a:ln w="9525">
            <a:noFill/>
            <a:miter lim="800000"/>
            <a:headEnd/>
            <a:tailEnd/>
          </a:ln>
        </p:spPr>
        <p:txBody>
          <a:bodyPr>
            <a:spAutoFit/>
          </a:bodyPr>
          <a:lstStyle/>
          <a:p>
            <a:r>
              <a:rPr lang="en-US" altLang="en-US" sz="1600" b="1" dirty="0">
                <a:solidFill>
                  <a:schemeClr val="accent6">
                    <a:lumMod val="75000"/>
                  </a:schemeClr>
                </a:solidFill>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600" b="1" dirty="0">
              <a:solidFill>
                <a:schemeClr val="accent6">
                  <a:lumMod val="75000"/>
                </a:schemeClr>
              </a:solidFill>
            </a:endParaRPr>
          </a:p>
          <a:p>
            <a:pPr algn="ctr">
              <a:lnSpc>
                <a:spcPct val="80000"/>
              </a:lnSpc>
              <a:buFont typeface="Monotype Sorts"/>
              <a:buNone/>
            </a:pPr>
            <a:r>
              <a:rPr lang="en-US" altLang="en-US" sz="1600" b="1" dirty="0">
                <a:solidFill>
                  <a:schemeClr val="accent6">
                    <a:lumMod val="75000"/>
                  </a:schemeClr>
                </a:solidFill>
              </a:rPr>
              <a:t>This slide set is available at </a:t>
            </a:r>
            <a:r>
              <a:rPr lang="en-US" altLang="en-US" sz="1600" b="1" dirty="0">
                <a:solidFill>
                  <a:schemeClr val="accent6">
                    <a:lumMod val="75000"/>
                  </a:schemeClr>
                </a:solidFill>
                <a:hlinkClick r:id="rId6"/>
              </a:rPr>
              <a:t>https://</a:t>
            </a:r>
            <a:r>
              <a:rPr lang="en-US" altLang="en-US" sz="1600" b="1" dirty="0" smtClean="0">
                <a:solidFill>
                  <a:schemeClr val="accent6">
                    <a:lumMod val="75000"/>
                  </a:schemeClr>
                </a:solidFill>
                <a:hlinkClick r:id="rId6"/>
              </a:rPr>
              <a:t>development.standards.ieee.org/myproject/Public/mytools/mob/slideset.ppt</a:t>
            </a:r>
            <a:r>
              <a:rPr lang="en-US" altLang="en-US" sz="1600" b="1" dirty="0" smtClean="0">
                <a:solidFill>
                  <a:schemeClr val="accent6">
                    <a:lumMod val="75000"/>
                  </a:schemeClr>
                </a:solidFill>
              </a:rPr>
              <a:t> </a:t>
            </a:r>
            <a:endParaRPr lang="en-US" altLang="en-US" sz="1600" b="1" dirty="0">
              <a:solidFill>
                <a:schemeClr val="accent6">
                  <a:lumMod val="75000"/>
                </a:schemeClr>
              </a:solidFill>
            </a:endParaRP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May 2017</a:t>
            </a:r>
            <a:endParaRPr lang="en-US"/>
          </a:p>
        </p:txBody>
      </p:sp>
      <p:sp>
        <p:nvSpPr>
          <p:cNvPr id="6147" name="Footer Placeholder 2"/>
          <p:cNvSpPr>
            <a:spLocks noGrp="1"/>
          </p:cNvSpPr>
          <p:nvPr>
            <p:ph type="ftr" sz="quarter" idx="11"/>
          </p:nvPr>
        </p:nvSpPr>
        <p:spPr>
          <a:noFill/>
        </p:spPr>
        <p:txBody>
          <a:bodyPr/>
          <a:lstStyle/>
          <a:p>
            <a:r>
              <a:rPr lang="en-US" smtClean="0"/>
              <a:t>D. Stanley, HP Enterprise</a:t>
            </a:r>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8077200" cy="4724400"/>
          </a:xfrm>
        </p:spPr>
        <p:txBody>
          <a:bodyPr lIns="91440" tIns="45720" rIns="91440" bIns="45720"/>
          <a:lstStyle/>
          <a:p>
            <a:pPr>
              <a:buFont typeface="Arial" pitchFamily="34" charset="0"/>
              <a:buChar char="•"/>
            </a:pPr>
            <a:r>
              <a:rPr lang="en-US" altLang="en-US" sz="2800" dirty="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dirty="0">
                <a:solidFill>
                  <a:schemeClr val="accent6">
                    <a:lumMod val="75000"/>
                  </a:schemeClr>
                </a:solidFill>
              </a:rPr>
              <a:t>Either speak up now or</a:t>
            </a:r>
          </a:p>
          <a:p>
            <a:pPr lvl="1">
              <a:buFont typeface="Arial" pitchFamily="34" charset="0"/>
              <a:buChar char="•"/>
            </a:pPr>
            <a:r>
              <a:rPr lang="en-US" altLang="en-US" dirty="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dirty="0">
                <a:solidFill>
                  <a:schemeClr val="accent6">
                    <a:lumMod val="75000"/>
                  </a:schemeClr>
                </a:solidFill>
              </a:rPr>
              <a:t>Cause an LOA to be submitted</a:t>
            </a: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May 2017</a:t>
            </a:r>
            <a:endParaRPr lang="en-US"/>
          </a:p>
        </p:txBody>
      </p:sp>
      <p:sp>
        <p:nvSpPr>
          <p:cNvPr id="7171" name="Footer Placeholder 2"/>
          <p:cNvSpPr>
            <a:spLocks noGrp="1"/>
          </p:cNvSpPr>
          <p:nvPr>
            <p:ph type="ftr" sz="quarter" idx="11"/>
          </p:nvPr>
        </p:nvSpPr>
        <p:spPr>
          <a:noFill/>
        </p:spPr>
        <p:txBody>
          <a:bodyPr/>
          <a:lstStyle/>
          <a:p>
            <a:r>
              <a:rPr lang="en-US" smtClean="0"/>
              <a:t>D. Stanley, HP Enterprise</a:t>
            </a:r>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7</a:t>
            </a:fld>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8</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685800" y="609600"/>
            <a:ext cx="8001000" cy="1160463"/>
          </a:xfrm>
          <a:ln/>
        </p:spPr>
        <p:txBody>
          <a:bodyPr lIns="90000" tIns="46800" rIns="90000" bIns="46800"/>
          <a:lstStyle/>
          <a:p>
            <a:pPr algn="ct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sz="3200" b="1">
                <a:solidFill>
                  <a:srgbClr val="000000"/>
                </a:solidFill>
              </a:rPr>
              <a:t>Participation in IEEE 802 Meetings</a:t>
            </a:r>
          </a:p>
        </p:txBody>
      </p:sp>
      <p:sp>
        <p:nvSpPr>
          <p:cNvPr id="4101" name="Text Box 5"/>
          <p:cNvSpPr txBox="1">
            <a:spLocks noChangeArrowheads="1"/>
          </p:cNvSpPr>
          <p:nvPr/>
        </p:nvSpPr>
        <p:spPr bwMode="auto">
          <a:xfrm>
            <a:off x="685800" y="1676400"/>
            <a:ext cx="7848600"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dirty="0">
                <a:ea typeface="MS Gothic" panose="020B0609070205080204" pitchFamily="49" charset="-128"/>
              </a:rPr>
              <a:t>All participation in IEEE 802 Working Group meetings 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41313">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solidFill>
                  <a:srgbClr val="CCCCFF"/>
                </a:solidFill>
                <a:ea typeface="MS Gothic" panose="020B0609070205080204" pitchFamily="49" charset="-128"/>
                <a:hlinkClick r:id="rId4"/>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a:t>
            </a:r>
            <a:r>
              <a:rPr lang="en-GB" altLang="en-US" dirty="0" smtClean="0">
                <a:ea typeface="MS Gothic" panose="020B0609070205080204" pitchFamily="49" charset="-128"/>
                <a:hlinkClick r:id="rId5"/>
              </a:rPr>
              <a:t>www.ieee802.org/devdocs.shtml</a:t>
            </a:r>
            <a:r>
              <a:rPr lang="en-GB" altLang="en-US" dirty="0" smtClean="0">
                <a:ea typeface="MS Gothic" panose="020B0609070205080204" pitchFamily="49" charset="-128"/>
              </a:rPr>
              <a:t> and Participation slide</a:t>
            </a:r>
            <a:r>
              <a:rPr lang="en-GB" altLang="en-US" dirty="0">
                <a:ea typeface="MS Gothic" panose="020B0609070205080204" pitchFamily="49" charset="-128"/>
              </a:rPr>
              <a:t>: </a:t>
            </a:r>
            <a:r>
              <a:rPr lang="en-GB" altLang="en-US" dirty="0">
                <a:ea typeface="MS Gothic" panose="020B0609070205080204" pitchFamily="49" charset="-128"/>
                <a:hlinkClick r:id="rId6"/>
              </a:rPr>
              <a:t>https://</a:t>
            </a:r>
            <a:r>
              <a:rPr lang="en-GB" altLang="en-US" dirty="0" smtClean="0">
                <a:ea typeface="MS Gothic" panose="020B0609070205080204" pitchFamily="49" charset="-128"/>
                <a:hlinkClick r:id="rId6"/>
              </a:rPr>
              <a:t>mentor.ieee.org/802-ec/dcn/16/ec-16-0180-03-00EC-ieee-802-participation-slide.ppt</a:t>
            </a:r>
            <a:r>
              <a:rPr lang="en-GB" altLang="en-US" dirty="0" smtClean="0">
                <a:ea typeface="MS Gothic" panose="020B0609070205080204" pitchFamily="49" charset="-128"/>
              </a:rPr>
              <a:t> )</a:t>
            </a:r>
            <a:r>
              <a:rPr lang="en-GB" altLang="en-US" dirty="0" smtClean="0">
                <a:ea typeface="MS Gothic" panose="020B0609070205080204" pitchFamily="49" charset="-128"/>
              </a:rPr>
              <a:t/>
            </a:r>
            <a:br>
              <a:rPr lang="en-GB" altLang="en-US" dirty="0" smtClean="0">
                <a:ea typeface="MS Gothic" panose="020B0609070205080204" pitchFamily="49" charset="-128"/>
              </a:rPr>
            </a:br>
            <a:endParaRPr lang="en-GB" altLang="en-US" dirty="0">
              <a:ea typeface="MS Gothic" panose="020B0609070205080204" pitchFamily="49" charset="-128"/>
            </a:endParaRPr>
          </a:p>
          <a:p>
            <a:pPr>
              <a:spcBef>
                <a:spcPts val="600"/>
              </a:spcBef>
              <a:buClrTx/>
              <a:buFontTx/>
              <a:buNone/>
            </a:pPr>
            <a:endParaRPr lang="en-GB" altLang="en-US" sz="1600" b="1"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May 2017</a:t>
            </a:r>
            <a:endParaRPr lang="en-US" dirty="0"/>
          </a:p>
        </p:txBody>
      </p:sp>
      <p:sp>
        <p:nvSpPr>
          <p:cNvPr id="3" name="Footer Placeholder 2"/>
          <p:cNvSpPr>
            <a:spLocks noGrp="1"/>
          </p:cNvSpPr>
          <p:nvPr>
            <p:ph type="ftr" sz="quarter" idx="11"/>
          </p:nvPr>
        </p:nvSpPr>
        <p:spPr/>
        <p:txBody>
          <a:bodyPr/>
          <a:lstStyle/>
          <a:p>
            <a:pPr>
              <a:defRPr/>
            </a:pPr>
            <a:r>
              <a:rPr lang="en-US" smtClean="0"/>
              <a:t>D. Stanley, HP Enterprise</a:t>
            </a:r>
            <a:endParaRPr lang="en-US"/>
          </a:p>
        </p:txBody>
      </p:sp>
    </p:spTree>
    <p:extLst>
      <p:ext uri="{BB962C8B-B14F-4D97-AF65-F5344CB8AC3E}">
        <p14:creationId xmlns:p14="http://schemas.microsoft.com/office/powerpoint/2010/main" val="404735585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ustomShape 1"/>
          <p:cNvSpPr>
            <a:spLocks noChangeArrowheads="1"/>
          </p:cNvSpPr>
          <p:nvPr/>
        </p:nvSpPr>
        <p:spPr bwMode="auto">
          <a:xfrm>
            <a:off x="762000" y="609600"/>
            <a:ext cx="7696200" cy="731838"/>
          </a:xfrm>
          <a:prstGeom prst="rect">
            <a:avLst/>
          </a:prstGeom>
          <a:noFill/>
          <a:ln w="9525">
            <a:noFill/>
            <a:miter lim="800000"/>
            <a:headEnd/>
            <a:tailEnd/>
          </a:ln>
        </p:spPr>
        <p:txBody>
          <a:bodyPr lIns="90004" tIns="44997" rIns="90004" bIns="44997" anchor="ctr" anchorCtr="1"/>
          <a:lstStyle/>
          <a:p>
            <a:pPr algn="ctr"/>
            <a:r>
              <a:rPr lang="en-US" sz="3600" b="1" dirty="0" smtClean="0">
                <a:solidFill>
                  <a:srgbClr val="000000"/>
                </a:solidFill>
                <a:latin typeface="+mj-lt"/>
                <a:cs typeface="DejaVu Sans" pitchFamily="34" charset="0"/>
              </a:rPr>
              <a:t>802 Ground </a:t>
            </a:r>
            <a:r>
              <a:rPr lang="en-US" sz="3600" b="1" dirty="0">
                <a:solidFill>
                  <a:srgbClr val="000000"/>
                </a:solidFill>
                <a:latin typeface="+mj-lt"/>
                <a:cs typeface="DejaVu Sans" pitchFamily="34" charset="0"/>
              </a:rPr>
              <a:t>rules</a:t>
            </a:r>
            <a:endParaRPr lang="en-US" sz="1050" b="1" dirty="0">
              <a:solidFill>
                <a:srgbClr val="000000"/>
              </a:solidFill>
              <a:latin typeface="+mj-lt"/>
              <a:cs typeface="DejaVu Sans" pitchFamily="34" charset="0"/>
            </a:endParaRPr>
          </a:p>
        </p:txBody>
      </p:sp>
      <p:sp>
        <p:nvSpPr>
          <p:cNvPr id="26627" name="CustomShape 2"/>
          <p:cNvSpPr>
            <a:spLocks noChangeArrowheads="1"/>
          </p:cNvSpPr>
          <p:nvPr/>
        </p:nvSpPr>
        <p:spPr bwMode="auto">
          <a:xfrm>
            <a:off x="609600" y="16002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latin typeface="+mj-lt"/>
                <a:cs typeface="DejaVu Sans" pitchFamily="34" charset="0"/>
              </a:rPr>
              <a:t>Respect … give it, get it</a:t>
            </a:r>
          </a:p>
          <a:p>
            <a:pPr indent="-457200">
              <a:buSzPct val="100000"/>
              <a:buFont typeface="Arial" panose="020B0604020202020204" pitchFamily="34" charset="0"/>
              <a:buChar char="•"/>
            </a:pPr>
            <a:r>
              <a:rPr lang="en-US" sz="2400" b="1" dirty="0">
                <a:latin typeface="+mj-lt"/>
                <a:cs typeface="DejaVu Sans" pitchFamily="34" charset="0"/>
              </a:rPr>
              <a:t>NO product pitches</a:t>
            </a:r>
          </a:p>
          <a:p>
            <a:pPr indent="-457200">
              <a:buSzPct val="100000"/>
              <a:buFont typeface="Arial" panose="020B0604020202020204" pitchFamily="34" charset="0"/>
              <a:buChar char="•"/>
            </a:pPr>
            <a:r>
              <a:rPr lang="en-US" sz="2400" b="1" dirty="0">
                <a:latin typeface="+mj-lt"/>
                <a:cs typeface="DejaVu Sans" pitchFamily="34" charset="0"/>
              </a:rPr>
              <a:t>NO corporate pitches</a:t>
            </a:r>
          </a:p>
          <a:p>
            <a:pPr indent="-457200">
              <a:buSzPct val="100000"/>
              <a:buFont typeface="Arial" panose="020B0604020202020204" pitchFamily="34" charset="0"/>
              <a:buChar char="•"/>
            </a:pPr>
            <a:r>
              <a:rPr lang="en-US" sz="2400" b="1" dirty="0">
                <a:latin typeface="+mj-lt"/>
                <a:cs typeface="DejaVu Sans" pitchFamily="34" charset="0"/>
              </a:rPr>
              <a:t>NO prices</a:t>
            </a:r>
          </a:p>
          <a:p>
            <a:pPr indent="-457200">
              <a:buSzPct val="100000"/>
              <a:buFont typeface="Arial" panose="020B0604020202020204" pitchFamily="34" charset="0"/>
              <a:buChar char="•"/>
            </a:pPr>
            <a:r>
              <a:rPr lang="en-US" sz="2400" b="1" dirty="0">
                <a:latin typeface="+mj-lt"/>
                <a:cs typeface="DejaVu Sans" pitchFamily="34" charset="0"/>
              </a:rPr>
              <a:t>NO restrictive notices – </a:t>
            </a:r>
            <a:endParaRPr lang="en-US" sz="2400" b="1" dirty="0" smtClean="0">
              <a:latin typeface="+mj-lt"/>
              <a:cs typeface="DejaVu Sans" pitchFamily="34" charset="0"/>
            </a:endParaRPr>
          </a:p>
          <a:p>
            <a:pPr indent="-457200">
              <a:buSzPct val="100000"/>
              <a:buFont typeface="Arial" panose="020B0604020202020204" pitchFamily="34" charset="0"/>
              <a:buChar char="•"/>
            </a:pPr>
            <a:r>
              <a:rPr lang="en-US" sz="2400" b="1" dirty="0" smtClean="0">
                <a:solidFill>
                  <a:srgbClr val="000000"/>
                </a:solidFill>
                <a:latin typeface="+mj-lt"/>
                <a:cs typeface="DejaVu Sans" pitchFamily="34" charset="0"/>
              </a:rPr>
              <a:t>Presentations </a:t>
            </a:r>
            <a:r>
              <a:rPr lang="en-US" sz="2400" b="1" dirty="0">
                <a:solidFill>
                  <a:srgbClr val="000000"/>
                </a:solidFill>
                <a:latin typeface="+mj-lt"/>
                <a:cs typeface="DejaVu Sans" pitchFamily="34" charset="0"/>
              </a:rPr>
              <a:t>must be openly available</a:t>
            </a:r>
          </a:p>
          <a:p>
            <a:pPr indent="-457200">
              <a:buClr>
                <a:srgbClr val="FF0000"/>
              </a:buClr>
              <a:buSzPct val="100000"/>
            </a:pPr>
            <a:endParaRPr lang="en-US" dirty="0">
              <a:solidFill>
                <a:srgbClr val="000000"/>
              </a:solidFill>
              <a:latin typeface="Arial" pitchFamily="34" charset="0"/>
              <a:cs typeface="DejaVu Sans" pitchFamily="34" charset="0"/>
            </a:endParaRPr>
          </a:p>
        </p:txBody>
      </p:sp>
      <p:sp>
        <p:nvSpPr>
          <p:cNvPr id="9" name="Date Placeholder 8"/>
          <p:cNvSpPr>
            <a:spLocks noGrp="1"/>
          </p:cNvSpPr>
          <p:nvPr>
            <p:ph type="dt" sz="half" idx="10"/>
          </p:nvPr>
        </p:nvSpPr>
        <p:spPr/>
        <p:txBody>
          <a:bodyPr/>
          <a:lstStyle/>
          <a:p>
            <a:pPr>
              <a:defRPr/>
            </a:pPr>
            <a:r>
              <a:rPr lang="en-US" smtClean="0"/>
              <a:t>May 2017</a:t>
            </a:r>
            <a:endParaRPr lang="en-US"/>
          </a:p>
        </p:txBody>
      </p:sp>
      <p:sp>
        <p:nvSpPr>
          <p:cNvPr id="11" name="Footer Placeholder 10"/>
          <p:cNvSpPr>
            <a:spLocks noGrp="1"/>
          </p:cNvSpPr>
          <p:nvPr>
            <p:ph type="ftr" sz="quarter" idx="11"/>
          </p:nvPr>
        </p:nvSpPr>
        <p:spPr/>
        <p:txBody>
          <a:bodyPr/>
          <a:lstStyle/>
          <a:p>
            <a:pPr>
              <a:defRPr/>
            </a:pPr>
            <a:r>
              <a:rPr lang="en-US" smtClean="0"/>
              <a:t>D. Stanley, HP Enterprise</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9</a:t>
            </a:fld>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42942</TotalTime>
  <Words>1733</Words>
  <Application>Microsoft Office PowerPoint</Application>
  <PresentationFormat>On-screen Show (4:3)</PresentationFormat>
  <Paragraphs>311</Paragraphs>
  <Slides>22</Slides>
  <Notes>22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0" baseType="lpstr">
      <vt:lpstr>MS Gothic</vt:lpstr>
      <vt:lpstr>Arial</vt:lpstr>
      <vt:lpstr>DejaVu Sans</vt:lpstr>
      <vt:lpstr>Helvetica</vt:lpstr>
      <vt:lpstr>Monotype Sorts</vt:lpstr>
      <vt:lpstr>Times New Roman</vt:lpstr>
      <vt:lpstr>802-11-Submission</vt:lpstr>
      <vt:lpstr>Document</vt:lpstr>
      <vt:lpstr>2nd  Vice Chair Report May 2017</vt:lpstr>
      <vt:lpstr>Abstract</vt:lpstr>
      <vt:lpstr>Monday–  802.11 Opening Plenary</vt:lpstr>
      <vt:lpstr>Participants, Patents, and Duty to Inform</vt:lpstr>
      <vt:lpstr>Patent Related Links</vt:lpstr>
      <vt:lpstr>Call for Potentially Essential Patents</vt:lpstr>
      <vt:lpstr>Other Guidelines for IEEE WG Meetings</vt:lpstr>
      <vt:lpstr>Participation in IEEE 802 Meetings</vt:lpstr>
      <vt:lpstr>PowerPoint Presentation</vt:lpstr>
      <vt:lpstr>IEEE-SA policy documents</vt:lpstr>
      <vt:lpstr>Current IEEE-SA Rule documents</vt:lpstr>
      <vt:lpstr>Current IEEE 802 rules documents </vt:lpstr>
      <vt:lpstr>March 2017 802 Rules Changes </vt:lpstr>
      <vt:lpstr>Current IEEE 802.11 rules documents </vt:lpstr>
      <vt:lpstr>March 2017 IEEE 802.11 OM changes</vt:lpstr>
      <vt:lpstr>Please Return Ballots on WGLBs to avoid loss of voting rights</vt:lpstr>
      <vt:lpstr>Email Reflectors</vt:lpstr>
      <vt:lpstr>IEEE 802-ALL EMAIL List Server</vt:lpstr>
      <vt:lpstr>Reminder for Posting Documents</vt:lpstr>
      <vt:lpstr>Wednesday –  802.11 Mid-Week Plenary</vt:lpstr>
      <vt:lpstr>Friday –  802.11 Closing Plenary</vt:lpstr>
      <vt:lpstr>References</vt:lpstr>
    </vt:vector>
  </TitlesOfParts>
  <Company>Aruba Networks, an HP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dc:title>
  <dc:subject>11-15/-223r0</dc:subject>
  <dc:creator>dstanley@arubanetworks.com;dorothy.stanley@hpe.com</dc:creator>
  <cp:keywords>May 2017</cp:keywords>
  <dc:description>Dorothy Stanley (Hewlett Packard Enterprise))</dc:description>
  <cp:lastModifiedBy>Stanley, Dorothy</cp:lastModifiedBy>
  <cp:revision>309</cp:revision>
  <cp:lastPrinted>2014-04-08T14:44:21Z</cp:lastPrinted>
  <dcterms:created xsi:type="dcterms:W3CDTF">2012-03-12T21:29:33Z</dcterms:created>
  <dcterms:modified xsi:type="dcterms:W3CDTF">2017-05-07T10:25:23Z</dcterms:modified>
</cp:coreProperties>
</file>