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346" r:id="rId2"/>
    <p:sldId id="2347" r:id="rId3"/>
    <p:sldId id="2312" r:id="rId4"/>
    <p:sldId id="2371" r:id="rId5"/>
    <p:sldId id="2375" r:id="rId6"/>
    <p:sldId id="2348" r:id="rId7"/>
    <p:sldId id="2360" r:id="rId8"/>
    <p:sldId id="2313" r:id="rId9"/>
    <p:sldId id="2376" r:id="rId10"/>
    <p:sldId id="2355" r:id="rId11"/>
    <p:sldId id="2379" r:id="rId12"/>
    <p:sldId id="2288" r:id="rId13"/>
    <p:sldId id="2378" r:id="rId14"/>
    <p:sldId id="2345" r:id="rId15"/>
    <p:sldId id="2353" r:id="rId16"/>
    <p:sldId id="2354" r:id="rId17"/>
    <p:sldId id="2359" r:id="rId18"/>
    <p:sldId id="2361" r:id="rId19"/>
    <p:sldId id="2363" r:id="rId20"/>
    <p:sldId id="2377" r:id="rId21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649">
          <p15:clr>
            <a:srgbClr val="A4A3A4"/>
          </p15:clr>
        </p15:guide>
        <p15:guide id="2" pos="389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E6"/>
    <a:srgbClr val="EAEAFA"/>
    <a:srgbClr val="3366FF"/>
    <a:srgbClr val="FFFF00"/>
    <a:srgbClr val="000000"/>
    <a:srgbClr val="66FF33"/>
    <a:srgbClr val="FF9966"/>
    <a:srgbClr val="FF9900"/>
    <a:srgbClr val="0033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15" autoAdjust="0"/>
    <p:restoredTop sz="95821" autoAdjust="0"/>
  </p:normalViewPr>
  <p:slideViewPr>
    <p:cSldViewPr>
      <p:cViewPr varScale="1">
        <p:scale>
          <a:sx n="60" d="100"/>
          <a:sy n="60" d="100"/>
        </p:scale>
        <p:origin x="1652" y="40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308" y="-72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802.11-17/0560r1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802.11-17/0560r1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802.11-17/0560r1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2017</a:t>
            </a:r>
            <a:endParaRPr lang="en-US" sz="1400" dirty="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6CD2053-CE7E-4805-AA40-0F7DC5D6B99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29945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802.11-17/0560r1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May 2017</a:t>
            </a:r>
            <a:endParaRPr lang="en-US" altLang="en-US" sz="1400" dirty="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10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30304654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802.11-17/0560r1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035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802.11-17/0560r1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6256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5223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802.11-17/0560r1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May 2017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6D6C22B6-2965-4139-855C-391D8DEB72C6}" type="slidenum">
              <a:rPr lang="en-US" altLang="en-US" smtClean="0"/>
              <a:pPr>
                <a:spcBef>
                  <a:spcPct val="0"/>
                </a:spcBef>
                <a:defRPr/>
              </a:pPr>
              <a:t>15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5066585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802.11-17/0560r1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May 2017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5268394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802.11-17/0560r1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May 2017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0982806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802.11-17/0560r1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2017</a:t>
            </a:r>
            <a:endParaRPr lang="en-US" sz="1400" dirty="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E44BBC3-2BE2-477F-8831-C9D153AA6D75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773108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 Enterprise)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 Enterprise)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6521146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802.11-17/0560r1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2017</a:t>
            </a:r>
            <a:endParaRPr lang="en-US" altLang="en-US" sz="1400" dirty="0" smtClean="0"/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752251" y="6864241"/>
            <a:ext cx="273857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Dorothy Stanley (HP Enterprise)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381EF510-C895-4E84-A644-174CFBD3CA4F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0" y="534988"/>
            <a:ext cx="3535363" cy="2651125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0969" y="3366317"/>
            <a:ext cx="6870665" cy="319054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388111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0602281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8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2090771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802.11-17/0560r1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May 2017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E85995D1-15D8-48DC-86C1-E4500AB8050E}" type="slidenum">
              <a:rPr lang="en-US" altLang="en-US" sz="1200" smtClean="0"/>
              <a:pPr/>
              <a:t>9</a:t>
            </a:fld>
            <a:endParaRPr lang="en-US" altLang="en-US" sz="1200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44450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802.11-17/0560r1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 smtClean="0"/>
              <a:t>Report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about/sba/mar2017.htm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7/11-17-0315-00-0000-liaison-statement-from-3gpp-ran2-on-estimated-wlan-throughput.doc" TargetMode="External"/><Relationship Id="rId4" Type="http://schemas.openxmlformats.org/officeDocument/2006/relationships/hyperlink" Target="https://standards.ieee.org/develop/project/802.11.html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6/11-16-1573-03-AANI-draft-ls-from-802-11-to-3gpp-ran-requesting-status-and-information-on-radio-level-integration.docx" TargetMode="External"/><Relationship Id="rId3" Type="http://schemas.openxmlformats.org/officeDocument/2006/relationships/hyperlink" Target="https://mentor.ieee.org/802.11/dcn/16/11-16-1574-01-AANI-draft-ls-from-802-11-to-3gpp-sa-requesting-status-and-information-on-wlan-integration-in-3gpp-nextgen-system.docx" TargetMode="External"/><Relationship Id="rId7" Type="http://schemas.openxmlformats.org/officeDocument/2006/relationships/hyperlink" Target="https://mentor.ieee.org/802.11/dcn/16/11-16-1510-02-AANI-reply-to-liaison-from-3gpp-ran2-on-estimated-throughput-11-16-1384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6/11-16-1101-10-0000-draft-ls-from-802-11-to-3gpp-ran-and-sa-on-imt-2020.docx" TargetMode="External"/><Relationship Id="rId5" Type="http://schemas.openxmlformats.org/officeDocument/2006/relationships/hyperlink" Target="https://mentor.ieee.org/802.11/dcn/17/11-17-0315-00-0000-liaison-statement-from-3gpp-ran2-on-estimated-wlan-throughput.doc" TargetMode="External"/><Relationship Id="rId4" Type="http://schemas.openxmlformats.org/officeDocument/2006/relationships/hyperlink" Target="https://mentor.ieee.org/802.11/dcn/17/11-17-0378-00-AANI-reply-ls-to-reply-ls-from-3gpp-ran2-on-estimated-throughput-11-17-315r0.docx" TargetMode="External"/><Relationship Id="rId9" Type="http://schemas.openxmlformats.org/officeDocument/2006/relationships/hyperlink" Target="https://mentor.ieee.org/802.11/dcn/17/11-17-0444-00-0000-liaison-from-3gpp-ran-on-radio-level-integration.doc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475-02-0arc-mib-pattern-analysis.xls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6/11-16-1512-00-0arc-glk-802-1q-bridge.pptx" TargetMode="External"/><Relationship Id="rId5" Type="http://schemas.openxmlformats.org/officeDocument/2006/relationships/hyperlink" Target="https://mentor.ieee.org/802.11/dcn/16/11-16-1436-01-0arc-yang-modelling-and-netconf-protocol-discussion.pptx" TargetMode="External"/><Relationship Id="rId4" Type="http://schemas.openxmlformats.org/officeDocument/2006/relationships/hyperlink" Target="https://mentor.ieee.org/802.11/dcn/15/11-15-0355-04-0arc-mib-truthvalue-usage-patterns.doc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2017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 Enterprise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6FF4BAE-72DF-4F23-B52C-B99528A354D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1066800"/>
          </a:xfrm>
        </p:spPr>
        <p:txBody>
          <a:bodyPr/>
          <a:lstStyle/>
          <a:p>
            <a:r>
              <a:rPr lang="en-US" dirty="0"/>
              <a:t>WG11  </a:t>
            </a:r>
            <a:r>
              <a:rPr lang="en-US" dirty="0" smtClean="0"/>
              <a:t>Opening </a:t>
            </a:r>
            <a:r>
              <a:rPr lang="en-US" dirty="0"/>
              <a:t>Report </a:t>
            </a:r>
            <a:r>
              <a:rPr lang="en-US" dirty="0" smtClean="0"/>
              <a:t>Snapshot slides 2017-05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2017-05-07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4164050"/>
              </p:ext>
            </p:extLst>
          </p:nvPr>
        </p:nvGraphicFramePr>
        <p:xfrm>
          <a:off x="517525" y="2286000"/>
          <a:ext cx="8066088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9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8066088" cy="247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  <p:sp>
        <p:nvSpPr>
          <p:cNvPr id="2" name="TextBox 1"/>
          <p:cNvSpPr txBox="1"/>
          <p:nvPr/>
        </p:nvSpPr>
        <p:spPr>
          <a:xfrm>
            <a:off x="10210800" y="2130425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2017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May 2017</a:t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76400"/>
            <a:ext cx="8229600" cy="48006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Agenda items (11-17-0570) addressed this week will be:</a:t>
            </a:r>
          </a:p>
          <a:p>
            <a:pPr>
              <a:defRPr/>
            </a:pPr>
            <a:r>
              <a:rPr lang="en-AU" dirty="0"/>
              <a:t>Review extended goals</a:t>
            </a:r>
          </a:p>
          <a:p>
            <a:pPr>
              <a:defRPr/>
            </a:pPr>
            <a:r>
              <a:rPr lang="en-AU" dirty="0"/>
              <a:t>Review status of SC6 interactions</a:t>
            </a:r>
          </a:p>
          <a:p>
            <a:pPr lvl="1">
              <a:defRPr/>
            </a:pPr>
            <a:r>
              <a:rPr lang="en-AU" dirty="0"/>
              <a:t>Review liaisons of drafts to SC6 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60 day/FDIS ballots</a:t>
            </a:r>
          </a:p>
          <a:p>
            <a:pPr>
              <a:defRPr/>
            </a:pPr>
            <a:r>
              <a:rPr lang="en-AU" dirty="0"/>
              <a:t>Review SC6 activities</a:t>
            </a:r>
          </a:p>
          <a:p>
            <a:pPr lvl="1">
              <a:defRPr/>
            </a:pPr>
            <a:r>
              <a:rPr lang="en-AU" dirty="0"/>
              <a:t>Discuss SC6 security ad hoc ballot status</a:t>
            </a:r>
          </a:p>
          <a:p>
            <a:pPr lvl="1">
              <a:defRPr/>
            </a:pPr>
            <a:r>
              <a:rPr lang="en-AU" dirty="0"/>
              <a:t>Discuss open invitation to China NB to attend IEEE 802</a:t>
            </a:r>
          </a:p>
          <a:p>
            <a:pPr lvl="1">
              <a:defRPr/>
            </a:pPr>
            <a:r>
              <a:rPr lang="en-AU" dirty="0"/>
              <a:t>Discuss reaction to China Advisory Board discussion</a:t>
            </a:r>
          </a:p>
        </p:txBody>
      </p:sp>
    </p:spTree>
    <p:extLst>
      <p:ext uri="{BB962C8B-B14F-4D97-AF65-F5344CB8AC3E}">
        <p14:creationId xmlns:p14="http://schemas.microsoft.com/office/powerpoint/2010/main" val="428178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smtClean="0"/>
              <a:t>IEEE 802 has 66 standards in or through the PSDO pipeline</a:t>
            </a:r>
          </a:p>
        </p:txBody>
      </p:sp>
      <p:sp>
        <p:nvSpPr>
          <p:cNvPr id="14339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1676400"/>
          </a:xfrm>
        </p:spPr>
        <p:txBody>
          <a:bodyPr/>
          <a:lstStyle/>
          <a:p>
            <a:r>
              <a:rPr lang="en-AU" altLang="en-US" dirty="0" smtClean="0"/>
              <a:t>IEEE 802 has pushed 22 standards completely through the PSDO ratification process</a:t>
            </a:r>
          </a:p>
          <a:p>
            <a:r>
              <a:rPr lang="en-AU" altLang="en-US" dirty="0" smtClean="0"/>
              <a:t>IEEE 802 has 44 standards in the pipeline for ratification under the PSDO</a:t>
            </a:r>
          </a:p>
        </p:txBody>
      </p:sp>
      <p:sp>
        <p:nvSpPr>
          <p:cNvPr id="14340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2017</a:t>
            </a:r>
          </a:p>
        </p:txBody>
      </p:sp>
      <p:sp>
        <p:nvSpPr>
          <p:cNvPr id="1434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434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29697576-7CF7-4EC6-B1DB-4BFF12C1B4CD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85800" y="3581400"/>
          <a:ext cx="6324600" cy="283527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62000"/>
                <a:gridCol w="990600"/>
                <a:gridCol w="2514600"/>
                <a:gridCol w="2057400"/>
              </a:tblGrid>
              <a:tr h="640223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WG</a:t>
                      </a:r>
                      <a:endParaRPr lang="en-AU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In pipeline</a:t>
                      </a:r>
                      <a:endParaRPr lang="en-AU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Through</a:t>
                      </a:r>
                      <a:br>
                        <a:rPr lang="en-AU" sz="1800" dirty="0" smtClean="0"/>
                      </a:br>
                      <a:r>
                        <a:rPr lang="en-AU" sz="1800" dirty="0" smtClean="0"/>
                        <a:t>60-day ballot</a:t>
                      </a:r>
                      <a:endParaRPr lang="en-AU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Through</a:t>
                      </a:r>
                      <a:br>
                        <a:rPr lang="en-AU" sz="1800" dirty="0" smtClean="0"/>
                      </a:br>
                      <a:r>
                        <a:rPr lang="en-AU" sz="1800" dirty="0" smtClean="0"/>
                        <a:t>FDIS ballot</a:t>
                      </a:r>
                      <a:endParaRPr lang="en-AU" sz="1800" dirty="0"/>
                    </a:p>
                  </a:txBody>
                  <a:tcPr marT="45730" marB="45730"/>
                </a:tc>
              </a:tr>
              <a:tr h="365842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.1</a:t>
                      </a:r>
                      <a:endParaRPr lang="en-AU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15</a:t>
                      </a:r>
                      <a:endParaRPr lang="en-AU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AU" sz="1800" dirty="0" err="1" smtClean="0"/>
                        <a:t>Qbu</a:t>
                      </a:r>
                      <a:r>
                        <a:rPr lang="en-AU" sz="1800" dirty="0" smtClean="0"/>
                        <a:t>, </a:t>
                      </a:r>
                      <a:r>
                        <a:rPr lang="en-AU" sz="1800" dirty="0" err="1" smtClean="0"/>
                        <a:t>Qbz</a:t>
                      </a:r>
                      <a:endParaRPr lang="en-AU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AU" sz="1800" dirty="0" err="1" smtClean="0">
                          <a:solidFill>
                            <a:srgbClr val="FF0000"/>
                          </a:solidFill>
                        </a:rPr>
                        <a:t>Qbv</a:t>
                      </a:r>
                      <a:r>
                        <a:rPr lang="en-AU" sz="1800" dirty="0" smtClean="0">
                          <a:solidFill>
                            <a:srgbClr val="FF0000"/>
                          </a:solidFill>
                        </a:rPr>
                        <a:t>,</a:t>
                      </a:r>
                      <a:r>
                        <a:rPr lang="en-AU" sz="1800" baseline="0" dirty="0" smtClean="0">
                          <a:solidFill>
                            <a:srgbClr val="FF0000"/>
                          </a:solidFill>
                        </a:rPr>
                        <a:t> AB, </a:t>
                      </a:r>
                      <a:r>
                        <a:rPr lang="en-AU" sz="1800" baseline="0" dirty="0" err="1" smtClean="0">
                          <a:solidFill>
                            <a:srgbClr val="FF0000"/>
                          </a:solidFill>
                        </a:rPr>
                        <a:t>Qca</a:t>
                      </a:r>
                      <a:r>
                        <a:rPr lang="en-AU" sz="1800" baseline="0" dirty="0" smtClean="0">
                          <a:solidFill>
                            <a:srgbClr val="FF0000"/>
                          </a:solidFill>
                        </a:rPr>
                        <a:t>, </a:t>
                      </a:r>
                      <a:r>
                        <a:rPr lang="en-AU" sz="1800" baseline="0" dirty="0" err="1" smtClean="0">
                          <a:solidFill>
                            <a:srgbClr val="FF0000"/>
                          </a:solidFill>
                        </a:rPr>
                        <a:t>Qcd</a:t>
                      </a:r>
                      <a:endParaRPr lang="en-AU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30" marB="45730"/>
                </a:tc>
              </a:tr>
              <a:tr h="365842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.3</a:t>
                      </a:r>
                      <a:endParaRPr lang="en-AU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12</a:t>
                      </a:r>
                      <a:endParaRPr lang="en-AU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AU" sz="1800" baseline="0" dirty="0" err="1" smtClean="0"/>
                        <a:t>bw</a:t>
                      </a:r>
                      <a:r>
                        <a:rPr lang="en-AU" sz="1800" baseline="0" dirty="0" smtClean="0"/>
                        <a:t>, </a:t>
                      </a:r>
                      <a:r>
                        <a:rPr lang="en-AU" sz="1800" baseline="0" dirty="0" err="1" smtClean="0"/>
                        <a:t>bp</a:t>
                      </a:r>
                      <a:r>
                        <a:rPr lang="en-AU" sz="1800" baseline="0" dirty="0" smtClean="0"/>
                        <a:t>, </a:t>
                      </a:r>
                      <a:r>
                        <a:rPr lang="en-AU" sz="1800" baseline="0" dirty="0" err="1" smtClean="0"/>
                        <a:t>bn</a:t>
                      </a:r>
                      <a:r>
                        <a:rPr lang="en-AU" sz="1800" baseline="0" dirty="0" smtClean="0"/>
                        <a:t>, </a:t>
                      </a:r>
                      <a:r>
                        <a:rPr lang="en-AU" sz="1800" baseline="0" dirty="0" err="1" smtClean="0"/>
                        <a:t>bq</a:t>
                      </a:r>
                      <a:r>
                        <a:rPr lang="en-AU" sz="1800" baseline="0" dirty="0" smtClean="0"/>
                        <a:t>, </a:t>
                      </a:r>
                      <a:r>
                        <a:rPr lang="en-AU" sz="1800" baseline="0" dirty="0" err="1" smtClean="0"/>
                        <a:t>br</a:t>
                      </a:r>
                      <a:r>
                        <a:rPr lang="en-AU" sz="1800" baseline="0" dirty="0" smtClean="0"/>
                        <a:t>, by, </a:t>
                      </a:r>
                      <a:r>
                        <a:rPr lang="en-AU" sz="1800" baseline="0" dirty="0" err="1" smtClean="0"/>
                        <a:t>bz</a:t>
                      </a:r>
                      <a:endParaRPr lang="en-AU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.3</a:t>
                      </a:r>
                      <a:endParaRPr lang="en-AU" sz="1800" dirty="0"/>
                    </a:p>
                  </a:txBody>
                  <a:tcPr marT="45730" marB="45730"/>
                </a:tc>
              </a:tr>
              <a:tr h="365842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.11</a:t>
                      </a:r>
                      <a:endParaRPr lang="en-AU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10</a:t>
                      </a:r>
                      <a:endParaRPr lang="en-AU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AU" sz="1800" dirty="0" smtClean="0">
                          <a:solidFill>
                            <a:srgbClr val="FF0000"/>
                          </a:solidFill>
                        </a:rPr>
                        <a:t>.11, </a:t>
                      </a:r>
                      <a:r>
                        <a:rPr lang="en-AU" sz="1800" dirty="0" err="1" smtClean="0">
                          <a:solidFill>
                            <a:srgbClr val="FF0000"/>
                          </a:solidFill>
                        </a:rPr>
                        <a:t>ai</a:t>
                      </a:r>
                      <a:endParaRPr lang="en-AU" sz="1800" dirty="0">
                        <a:solidFill>
                          <a:srgbClr val="FF0000"/>
                        </a:solidFill>
                      </a:endParaRPr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-</a:t>
                      </a:r>
                      <a:endParaRPr lang="en-AU" sz="1800" dirty="0"/>
                    </a:p>
                  </a:txBody>
                  <a:tcPr marT="45730" marB="45730"/>
                </a:tc>
              </a:tr>
              <a:tr h="365842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.15</a:t>
                      </a:r>
                      <a:endParaRPr lang="en-AU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3</a:t>
                      </a:r>
                      <a:endParaRPr lang="en-AU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.3, .4, .6</a:t>
                      </a:r>
                      <a:endParaRPr lang="en-AU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endParaRPr lang="en-AU" sz="1800" dirty="0"/>
                    </a:p>
                  </a:txBody>
                  <a:tcPr marT="45730" marB="45730"/>
                </a:tc>
              </a:tr>
              <a:tr h="365842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.21</a:t>
                      </a:r>
                      <a:endParaRPr lang="en-AU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2</a:t>
                      </a:r>
                      <a:endParaRPr lang="en-AU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-</a:t>
                      </a:r>
                      <a:endParaRPr lang="en-AU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-</a:t>
                      </a:r>
                      <a:endParaRPr lang="en-AU" sz="1800" dirty="0"/>
                    </a:p>
                  </a:txBody>
                  <a:tcPr marT="45730" marB="45730"/>
                </a:tc>
              </a:tr>
              <a:tr h="365842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.22</a:t>
                      </a:r>
                      <a:endParaRPr lang="en-AU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2</a:t>
                      </a:r>
                      <a:endParaRPr lang="en-AU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a, b</a:t>
                      </a:r>
                      <a:endParaRPr lang="en-AU" sz="1800" dirty="0"/>
                    </a:p>
                  </a:txBody>
                  <a:tcPr marT="45730" marB="45730"/>
                </a:tc>
                <a:tc>
                  <a:txBody>
                    <a:bodyPr/>
                    <a:lstStyle/>
                    <a:p>
                      <a:endParaRPr lang="en-AU" sz="1800" dirty="0"/>
                    </a:p>
                  </a:txBody>
                  <a:tcPr marT="45730" marB="45730"/>
                </a:tc>
              </a:tr>
            </a:tbl>
          </a:graphicData>
        </a:graphic>
      </p:graphicFrame>
      <p:cxnSp>
        <p:nvCxnSpPr>
          <p:cNvPr id="14385" name="Straight Arrow Connector 3"/>
          <p:cNvCxnSpPr>
            <a:cxnSpLocks noChangeShapeType="1"/>
          </p:cNvCxnSpPr>
          <p:nvPr/>
        </p:nvCxnSpPr>
        <p:spPr bwMode="auto">
          <a:xfrm flipH="1">
            <a:off x="3200400" y="5181600"/>
            <a:ext cx="4038600" cy="0"/>
          </a:xfrm>
          <a:prstGeom prst="straightConnector1">
            <a:avLst/>
          </a:prstGeom>
          <a:noFill/>
          <a:ln w="38100" algn="ctr">
            <a:solidFill>
              <a:srgbClr val="FF0000"/>
            </a:solidFill>
            <a:round/>
            <a:headEnd type="none" w="sm" len="sm"/>
            <a:tailEnd type="arrow" w="med" len="med"/>
          </a:ln>
        </p:spPr>
      </p:cxnSp>
      <p:sp>
        <p:nvSpPr>
          <p:cNvPr id="14386" name="Rectangle 7"/>
          <p:cNvSpPr>
            <a:spLocks noChangeArrowheads="1"/>
          </p:cNvSpPr>
          <p:nvPr/>
        </p:nvSpPr>
        <p:spPr bwMode="auto">
          <a:xfrm>
            <a:off x="7239000" y="3657600"/>
            <a:ext cx="16764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AU" altLang="en-US" sz="1800">
                <a:solidFill>
                  <a:srgbClr val="FF0000"/>
                </a:solidFill>
              </a:rPr>
              <a:t>Red</a:t>
            </a:r>
            <a:r>
              <a:rPr lang="en-AU" altLang="en-US" sz="1800"/>
              <a:t>: comments required</a:t>
            </a:r>
          </a:p>
          <a:p>
            <a:endParaRPr lang="en-AU" altLang="en-US" sz="1800"/>
          </a:p>
          <a:p>
            <a:r>
              <a:rPr lang="en-AU" altLang="en-US" sz="1800"/>
              <a:t>Comments will be discussed this week</a:t>
            </a:r>
          </a:p>
        </p:txBody>
      </p:sp>
    </p:spTree>
    <p:extLst>
      <p:ext uri="{BB962C8B-B14F-4D97-AF65-F5344CB8AC3E}">
        <p14:creationId xmlns:p14="http://schemas.microsoft.com/office/powerpoint/2010/main" val="29933007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295400"/>
          </a:xfrm>
        </p:spPr>
        <p:txBody>
          <a:bodyPr/>
          <a:lstStyle/>
          <a:p>
            <a:r>
              <a:rPr lang="en-US" dirty="0" err="1" smtClean="0"/>
              <a:t>TGmd</a:t>
            </a:r>
            <a:r>
              <a:rPr lang="en-US" altLang="ja-JP" dirty="0" smtClean="0"/>
              <a:t>–</a:t>
            </a:r>
            <a:r>
              <a:rPr lang="en-US" dirty="0" smtClean="0"/>
              <a:t> May 2017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Revision Project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 (TBC): Dorothy Stanley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590800"/>
            <a:ext cx="8229600" cy="3810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 smtClean="0"/>
              <a:t>First meeting of </a:t>
            </a:r>
            <a:r>
              <a:rPr lang="en-US" altLang="zh-CN" dirty="0" err="1" smtClean="0"/>
              <a:t>TGmd</a:t>
            </a:r>
            <a:r>
              <a:rPr lang="en-US" altLang="zh-CN" dirty="0" smtClean="0"/>
              <a:t> this week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PAR approved 2017 March, see </a:t>
            </a:r>
            <a:r>
              <a:rPr lang="en-US" altLang="zh-CN" dirty="0">
                <a:hlinkClick r:id="rId3"/>
              </a:rPr>
              <a:t>https://</a:t>
            </a:r>
            <a:r>
              <a:rPr lang="en-US" altLang="zh-CN" dirty="0" smtClean="0">
                <a:hlinkClick r:id="rId3"/>
              </a:rPr>
              <a:t>standards.ieee.org/about/sba/mar2017.html</a:t>
            </a:r>
            <a:r>
              <a:rPr lang="en-US" altLang="zh-CN" dirty="0" smtClean="0"/>
              <a:t> </a:t>
            </a:r>
            <a:r>
              <a:rPr lang="en-US" altLang="zh-CN" dirty="0"/>
              <a:t>and specifically </a:t>
            </a:r>
            <a:r>
              <a:rPr lang="en-US" altLang="zh-CN" dirty="0">
                <a:hlinkClick r:id="rId4"/>
              </a:rPr>
              <a:t>https://</a:t>
            </a:r>
            <a:r>
              <a:rPr lang="en-US" altLang="zh-CN" dirty="0" smtClean="0">
                <a:hlinkClick r:id="rId4"/>
              </a:rPr>
              <a:t>standards.ieee.org/develop/project/802.11.html</a:t>
            </a:r>
            <a:r>
              <a:rPr lang="en-US" altLang="zh-CN" dirty="0" smtClean="0"/>
              <a:t> </a:t>
            </a:r>
          </a:p>
          <a:p>
            <a:pPr lvl="1">
              <a:lnSpc>
                <a:spcPct val="90000"/>
              </a:lnSpc>
            </a:pPr>
            <a:endParaRPr lang="en-US" altLang="zh-CN" dirty="0"/>
          </a:p>
          <a:p>
            <a:pPr>
              <a:lnSpc>
                <a:spcPct val="90000"/>
              </a:lnSpc>
            </a:pPr>
            <a:r>
              <a:rPr lang="en-US" altLang="zh-CN" dirty="0" smtClean="0"/>
              <a:t>May </a:t>
            </a:r>
            <a:r>
              <a:rPr lang="en-US" altLang="zh-CN" dirty="0" smtClean="0"/>
              <a:t>2017 meeting </a:t>
            </a:r>
            <a:r>
              <a:rPr lang="en-US" altLang="zh-CN" dirty="0"/>
              <a:t>goals </a:t>
            </a:r>
            <a:r>
              <a:rPr lang="en-US" altLang="zh-CN" dirty="0" smtClean="0"/>
              <a:t>(3 </a:t>
            </a:r>
            <a:r>
              <a:rPr lang="en-US" altLang="zh-CN" dirty="0"/>
              <a:t>timeslots):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cs typeface="Arial" panose="020B0604020202020204" pitchFamily="34" charset="0"/>
                <a:sym typeface="Wingdings" panose="05000000000000000000" pitchFamily="2" charset="2"/>
              </a:rPr>
              <a:t>Hear presentations</a:t>
            </a:r>
            <a:endParaRPr lang="en-US" dirty="0" smtClean="0">
              <a:cs typeface="Arial" panose="020B0604020202020204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altLang="zh-CN" dirty="0" smtClean="0">
                <a:cs typeface="Arial" panose="020B0604020202020204" pitchFamily="34" charset="0"/>
              </a:rPr>
              <a:t>Consider comment collection</a:t>
            </a:r>
          </a:p>
          <a:p>
            <a:pPr lvl="1">
              <a:lnSpc>
                <a:spcPct val="90000"/>
              </a:lnSpc>
            </a:pPr>
            <a:r>
              <a:rPr lang="en-US" altLang="zh-CN" sz="1800" dirty="0" smtClean="0">
                <a:cs typeface="Arial" panose="020B0604020202020204" pitchFamily="34" charset="0"/>
              </a:rPr>
              <a:t>Discuss plan for additional metrics re: 3GPP liaison </a:t>
            </a:r>
            <a:r>
              <a:rPr lang="en-US" altLang="en-US" sz="1800" dirty="0" smtClean="0">
                <a:hlinkClick r:id="rId5"/>
              </a:rPr>
              <a:t>11-17/0315r0</a:t>
            </a:r>
            <a:endParaRPr lang="en-US" altLang="en-US" sz="1800" dirty="0" smtClean="0"/>
          </a:p>
          <a:p>
            <a:pPr lvl="1">
              <a:lnSpc>
                <a:spcPct val="90000"/>
              </a:lnSpc>
            </a:pPr>
            <a:r>
              <a:rPr lang="en-US" altLang="zh-CN" dirty="0" smtClean="0">
                <a:cs typeface="Arial" panose="020B0604020202020204" pitchFamily="34" charset="0"/>
              </a:rPr>
              <a:t>Officer </a:t>
            </a:r>
            <a:r>
              <a:rPr lang="en-US" altLang="zh-CN" dirty="0">
                <a:cs typeface="Arial" panose="020B0604020202020204" pitchFamily="34" charset="0"/>
              </a:rPr>
              <a:t>elections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cs typeface="Arial" panose="020B0604020202020204" pitchFamily="34" charset="0"/>
                <a:sym typeface="Wingdings" panose="05000000000000000000" pitchFamily="2" charset="2"/>
              </a:rPr>
              <a:t>Schedule and plans for July 2017</a:t>
            </a:r>
          </a:p>
          <a:p>
            <a:pPr lvl="1"/>
            <a:endParaRPr lang="en-US" altLang="zh-CN" dirty="0"/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23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295400"/>
          </a:xfrm>
        </p:spPr>
        <p:txBody>
          <a:bodyPr/>
          <a:lstStyle/>
          <a:p>
            <a:r>
              <a:rPr lang="en-US" dirty="0" err="1" smtClean="0"/>
              <a:t>TGaj</a:t>
            </a:r>
            <a:r>
              <a:rPr lang="en-US" altLang="ja-JP" dirty="0" smtClean="0"/>
              <a:t>–</a:t>
            </a:r>
            <a:r>
              <a:rPr lang="en-US" dirty="0" smtClean="0"/>
              <a:t> May 2017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China Millimeter </a:t>
            </a:r>
            <a:r>
              <a:rPr lang="en-US" sz="2800" b="0" dirty="0"/>
              <a:t>W</a:t>
            </a:r>
            <a:r>
              <a:rPr lang="en-US" sz="2800" b="0" dirty="0" smtClean="0"/>
              <a:t>ave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Chair: </a:t>
            </a:r>
            <a:r>
              <a:rPr lang="en-US" dirty="0" err="1" smtClean="0"/>
              <a:t>Jiamin</a:t>
            </a:r>
            <a:r>
              <a:rPr lang="en-US" dirty="0" smtClean="0"/>
              <a:t> Chen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590800"/>
            <a:ext cx="8229600" cy="3810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/>
              <a:t>Current status: Initial Sponsor Ballot on </a:t>
            </a:r>
            <a:r>
              <a:rPr lang="en-US" altLang="zh-CN" dirty="0" err="1"/>
              <a:t>TGaj</a:t>
            </a:r>
            <a:r>
              <a:rPr lang="en-US" altLang="zh-CN" dirty="0"/>
              <a:t> D5.0 passed (97% approval and 75 comments received)</a:t>
            </a:r>
          </a:p>
          <a:p>
            <a:pPr>
              <a:lnSpc>
                <a:spcPct val="90000"/>
              </a:lnSpc>
            </a:pPr>
            <a:r>
              <a:rPr lang="en-US" altLang="zh-CN" dirty="0"/>
              <a:t>May meeting goals (4 timeslots):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Approve March 2017 meeting minutes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Resolution for comments received from the initial SB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Conditional approval of recirculation sponsor ballot</a:t>
            </a:r>
          </a:p>
          <a:p>
            <a:pPr lvl="1">
              <a:lnSpc>
                <a:spcPct val="90000"/>
              </a:lnSpc>
            </a:pPr>
            <a:r>
              <a:rPr lang="en-US" altLang="zh-CN" sz="1800" dirty="0">
                <a:cs typeface="Arial" panose="020B0604020202020204" pitchFamily="34" charset="0"/>
              </a:rPr>
              <a:t>Timeline update</a:t>
            </a:r>
          </a:p>
          <a:p>
            <a:pPr lvl="1">
              <a:lnSpc>
                <a:spcPct val="90000"/>
              </a:lnSpc>
            </a:pPr>
            <a:r>
              <a:rPr lang="en-US" altLang="zh-CN" sz="1800" dirty="0">
                <a:cs typeface="Arial" panose="020B0604020202020204" pitchFamily="34" charset="0"/>
              </a:rPr>
              <a:t>Set conference call time</a:t>
            </a:r>
          </a:p>
          <a:p>
            <a:pPr lvl="1">
              <a:lnSpc>
                <a:spcPct val="90000"/>
              </a:lnSpc>
            </a:pPr>
            <a:r>
              <a:rPr lang="en-US" altLang="zh-CN" sz="1800" dirty="0">
                <a:sym typeface="Wingdings" panose="05000000000000000000" pitchFamily="2" charset="2"/>
              </a:rPr>
              <a:t>Plan for July meeting</a:t>
            </a:r>
            <a:endParaRPr lang="en-US" dirty="0"/>
          </a:p>
          <a:p>
            <a:pPr lvl="1"/>
            <a:endParaRPr lang="en-US" altLang="zh-CN" dirty="0"/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1965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 err="1" smtClean="0"/>
              <a:t>TGak</a:t>
            </a:r>
            <a:r>
              <a:rPr lang="en-US" altLang="ja-JP" dirty="0" smtClean="0"/>
              <a:t>– May 2017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400" b="0" dirty="0"/>
              <a:t>Enhancements For Transit Links Within Bridged </a:t>
            </a:r>
            <a:r>
              <a:rPr lang="en-GB" sz="2400" b="0" dirty="0" smtClean="0"/>
              <a:t>Networks</a:t>
            </a:r>
            <a:br>
              <a:rPr lang="en-GB" sz="2400" b="0" dirty="0" smtClean="0"/>
            </a:br>
            <a:r>
              <a:rPr lang="en-GB" dirty="0" smtClean="0"/>
              <a:t>Chair: Donald Eastlake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09600" y="2286000"/>
            <a:ext cx="8382000" cy="4648200"/>
          </a:xfrm>
        </p:spPr>
        <p:txBody>
          <a:bodyPr/>
          <a:lstStyle/>
          <a:p>
            <a:r>
              <a:rPr lang="en-US" sz="2000" dirty="0"/>
              <a:t>Since the March 2017 meeting</a:t>
            </a:r>
          </a:p>
          <a:p>
            <a:pPr lvl="1"/>
            <a:r>
              <a:rPr lang="en-US" sz="1800" dirty="0"/>
              <a:t>A recirculation ballot was held on 802.11ak Draft D4.0 and all comments received were resolved without changes to the draft, meeting the conditions for Sponsor Ballot.</a:t>
            </a:r>
          </a:p>
          <a:p>
            <a:pPr lvl="1"/>
            <a:r>
              <a:rPr lang="en-US" sz="1800" dirty="0"/>
              <a:t>A Sponsor Ballot was initiated and is in process.</a:t>
            </a:r>
          </a:p>
          <a:p>
            <a:pPr lvl="1"/>
            <a:r>
              <a:rPr lang="en-US" sz="1800" dirty="0"/>
              <a:t>One teleconference was held.</a:t>
            </a:r>
          </a:p>
          <a:p>
            <a:pPr marL="609600" indent="-609600"/>
            <a:r>
              <a:rPr lang="en-US" sz="2000" dirty="0"/>
              <a:t>May Goals:</a:t>
            </a:r>
          </a:p>
          <a:p>
            <a:pPr lvl="1">
              <a:buFont typeface="Times New Roman" pitchFamily="16" charset="0"/>
              <a:buChar char="–"/>
            </a:pPr>
            <a:r>
              <a:rPr lang="en-GB" sz="1800" dirty="0"/>
              <a:t>The 11ak Sponsor Ballot runs through 10 May, which is the Wednesday of the May meeting. Thus, the ability of </a:t>
            </a:r>
            <a:r>
              <a:rPr lang="en-GB" sz="1800" dirty="0" err="1"/>
              <a:t>TGak</a:t>
            </a:r>
            <a:r>
              <a:rPr lang="en-GB" sz="1800" dirty="0"/>
              <a:t> to resolve the comments received will be limited to those received early enough but it may make some progress.</a:t>
            </a:r>
          </a:p>
          <a:p>
            <a:pPr lvl="1">
              <a:buFont typeface="Times New Roman" pitchFamily="16" charset="0"/>
              <a:buChar char="–"/>
            </a:pPr>
            <a:r>
              <a:rPr lang="en-GB" sz="1800" dirty="0"/>
              <a:t>Receive and discuss technical presentations.</a:t>
            </a:r>
          </a:p>
          <a:p>
            <a:pPr marL="609600" indent="-609600"/>
            <a:r>
              <a:rPr lang="en-US" sz="2000" dirty="0"/>
              <a:t>Agenda: See 11-17/0543</a:t>
            </a:r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9634" y="6475413"/>
            <a:ext cx="2094291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203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May 2017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74A0509A-D48E-40D5-8883-70734577A7D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15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TGaq</a:t>
            </a:r>
            <a:r>
              <a:rPr lang="en-US" altLang="en-US" dirty="0" smtClean="0"/>
              <a:t>– May 2017</a:t>
            </a:r>
            <a:br>
              <a:rPr lang="en-US" altLang="en-US" dirty="0" smtClean="0"/>
            </a:br>
            <a:r>
              <a:rPr lang="en-US" altLang="en-US" sz="2800" b="0" dirty="0" smtClean="0"/>
              <a:t>Pre-Association Discovery</a:t>
            </a:r>
            <a:r>
              <a:rPr lang="en-US" altLang="en-US" sz="2400" b="0" dirty="0" smtClean="0"/>
              <a:t/>
            </a:r>
            <a:br>
              <a:rPr lang="en-US" altLang="en-US" sz="2400" b="0" dirty="0" smtClean="0"/>
            </a:br>
            <a:r>
              <a:rPr lang="en-GB" dirty="0"/>
              <a:t>Chair: Stephen McCann</a:t>
            </a:r>
            <a:endParaRPr lang="en-US" altLang="en-US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057400"/>
            <a:ext cx="7772400" cy="42672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First Recirculation Sponsor Ballot (D8.0)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90% approval, 174 comments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Completed March 18</a:t>
            </a:r>
            <a:r>
              <a:rPr lang="en-GB" altLang="en-US" baseline="30000" dirty="0">
                <a:ea typeface="ＭＳ Ｐゴシック" pitchFamily="34" charset="-128"/>
              </a:rPr>
              <a:t>th</a:t>
            </a:r>
            <a:r>
              <a:rPr lang="en-GB" altLang="en-US" dirty="0">
                <a:ea typeface="ＭＳ Ｐゴシック" pitchFamily="34" charset="-128"/>
              </a:rPr>
              <a:t> 2017</a:t>
            </a:r>
          </a:p>
          <a:p>
            <a:pPr>
              <a:defRPr/>
            </a:pPr>
            <a:r>
              <a:rPr lang="en-GB" altLang="en-US" dirty="0">
                <a:ea typeface="ＭＳ Ｐゴシック" pitchFamily="34" charset="-128"/>
              </a:rPr>
              <a:t>Comment Analysis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Ongoing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6 slots this week</a:t>
            </a:r>
          </a:p>
          <a:p>
            <a:pPr>
              <a:defRPr/>
            </a:pPr>
            <a:r>
              <a:rPr lang="en-GB" altLang="en-US" dirty="0">
                <a:ea typeface="ＭＳ Ｐゴシック" pitchFamily="34" charset="-128"/>
              </a:rPr>
              <a:t>Next Steps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Potentially ask EC for conditional approval to send to </a:t>
            </a:r>
            <a:r>
              <a:rPr lang="en-GB" altLang="en-US" dirty="0" err="1">
                <a:ea typeface="ＭＳ Ｐゴシック" pitchFamily="34" charset="-128"/>
              </a:rPr>
              <a:t>RevCom</a:t>
            </a:r>
            <a:r>
              <a:rPr lang="en-GB" altLang="en-US" dirty="0">
                <a:ea typeface="ＭＳ Ｐゴシック" pitchFamily="34" charset="-128"/>
              </a:rPr>
              <a:t> in June 2017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Review timeline</a:t>
            </a:r>
          </a:p>
          <a:p>
            <a:pPr lvl="1">
              <a:defRPr/>
            </a:pPr>
            <a:r>
              <a:rPr lang="en-US" altLang="en-US" dirty="0">
                <a:ea typeface="ＭＳ Ｐゴシック" pitchFamily="34" charset="-128"/>
              </a:rPr>
              <a:t>This week’s agenda: 11-17/0549r1</a:t>
            </a:r>
          </a:p>
        </p:txBody>
      </p:sp>
    </p:spTree>
    <p:extLst>
      <p:ext uri="{BB962C8B-B14F-4D97-AF65-F5344CB8AC3E}">
        <p14:creationId xmlns:p14="http://schemas.microsoft.com/office/powerpoint/2010/main" val="33117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May 2017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dirty="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TGax</a:t>
            </a:r>
            <a:r>
              <a:rPr lang="en-US" altLang="en-US" dirty="0" smtClean="0"/>
              <a:t>– May 2017</a:t>
            </a:r>
            <a:br>
              <a:rPr lang="en-US" altLang="en-US" dirty="0" smtClean="0"/>
            </a:br>
            <a:r>
              <a:rPr lang="en-US" sz="2800" b="0" dirty="0"/>
              <a:t>High Efficiency WLAN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</a:t>
            </a:r>
            <a:r>
              <a:rPr lang="en-US" dirty="0"/>
              <a:t>Osama </a:t>
            </a:r>
            <a:r>
              <a:rPr lang="en-US" dirty="0" err="1"/>
              <a:t>Aboul-Magd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209800"/>
            <a:ext cx="8305800" cy="4191000"/>
          </a:xfrm>
        </p:spPr>
        <p:txBody>
          <a:bodyPr lIns="91440" tIns="45720" rIns="91440" bIns="45720"/>
          <a:lstStyle/>
          <a:p>
            <a:r>
              <a:rPr lang="en-CA" sz="2200" dirty="0"/>
              <a:t>The TG had an ad hoc meeting during the period May 3-5 in Seoul</a:t>
            </a:r>
          </a:p>
          <a:p>
            <a:pPr lvl="1"/>
            <a:r>
              <a:rPr lang="en-CA" sz="1800" dirty="0"/>
              <a:t>Over 550 CIDs (PHY and non-PHY are ready for motion)</a:t>
            </a:r>
          </a:p>
          <a:p>
            <a:pPr lvl="1"/>
            <a:r>
              <a:rPr lang="en-CA" sz="1800" dirty="0"/>
              <a:t>Over 30 submissions were discussed during the non-PHY ad hoc (3 days)</a:t>
            </a:r>
          </a:p>
          <a:p>
            <a:pPr lvl="1"/>
            <a:r>
              <a:rPr lang="en-CA" sz="1800" dirty="0"/>
              <a:t>At least 14  submissions were discussed during the PHY ad hoc (one day)</a:t>
            </a:r>
          </a:p>
          <a:p>
            <a:pPr lvl="1"/>
            <a:r>
              <a:rPr lang="en-CA" sz="1800" dirty="0"/>
              <a:t>Agendas and SPs are available at: 11-17/0616r3 (non-PHY) and 11-17/0701r1 (PHY)</a:t>
            </a:r>
          </a:p>
          <a:p>
            <a:r>
              <a:rPr lang="en-CA" sz="2200" dirty="0"/>
              <a:t>The plan for this meeting is to continue with the comment resolution.</a:t>
            </a:r>
            <a:endParaRPr lang="en-CA" sz="2000" dirty="0"/>
          </a:p>
          <a:p>
            <a:r>
              <a:rPr lang="en-US" sz="2000" dirty="0"/>
              <a:t>Agenda for this meeting is available  in document 11-17/0555r0.</a:t>
            </a:r>
          </a:p>
          <a:p>
            <a:pPr marL="0" indent="0">
              <a:buNone/>
            </a:pP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3769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May 2017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TGay</a:t>
            </a:r>
            <a:r>
              <a:rPr lang="en-US" altLang="en-US" dirty="0" smtClean="0"/>
              <a:t>– May 2017</a:t>
            </a:r>
            <a:br>
              <a:rPr lang="en-US" altLang="en-US" dirty="0" smtClean="0"/>
            </a:br>
            <a:r>
              <a:rPr lang="en-US" sz="2800" b="0" dirty="0" smtClean="0"/>
              <a:t>Next Generation 60GHz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Edward Au 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286000"/>
            <a:ext cx="7848600" cy="3886200"/>
          </a:xfrm>
        </p:spPr>
        <p:txBody>
          <a:bodyPr lIns="91440" tIns="45720" rIns="91440" bIns="45720"/>
          <a:lstStyle/>
          <a:p>
            <a:pPr algn="just"/>
            <a:r>
              <a:rPr lang="en-CA" dirty="0"/>
              <a:t>Approval of meeting minutes of March 2017 plenary and the 4 teleconference calls from March 29 to May 3</a:t>
            </a:r>
          </a:p>
          <a:p>
            <a:r>
              <a:rPr lang="en-CA" dirty="0"/>
              <a:t>Progress review</a:t>
            </a:r>
          </a:p>
          <a:p>
            <a:r>
              <a:rPr lang="en-US" dirty="0"/>
              <a:t>Draft development</a:t>
            </a:r>
          </a:p>
          <a:p>
            <a:pPr lvl="1"/>
            <a:r>
              <a:rPr lang="en-US" sz="1800" dirty="0"/>
              <a:t>Comment resolution against D0.3</a:t>
            </a:r>
          </a:p>
          <a:p>
            <a:pPr lvl="2"/>
            <a:r>
              <a:rPr lang="en-US" sz="1600" dirty="0"/>
              <a:t>553 comments:  376 technical, 177 editorial, 28 general</a:t>
            </a:r>
          </a:p>
          <a:p>
            <a:pPr lvl="1"/>
            <a:r>
              <a:rPr lang="en-CA" sz="1800" dirty="0"/>
              <a:t>Technical presentations</a:t>
            </a:r>
          </a:p>
          <a:p>
            <a:r>
              <a:rPr lang="en-US" dirty="0"/>
              <a:t>Agenda for this meeting is available in document 11-17/0524r1</a:t>
            </a:r>
          </a:p>
        </p:txBody>
      </p:sp>
    </p:spTree>
    <p:extLst>
      <p:ext uri="{BB962C8B-B14F-4D97-AF65-F5344CB8AC3E}">
        <p14:creationId xmlns:p14="http://schemas.microsoft.com/office/powerpoint/2010/main" val="43441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TGaz</a:t>
            </a:r>
            <a:r>
              <a:rPr lang="en-US" altLang="ja-JP" dirty="0" smtClean="0"/>
              <a:t>– May 2017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Next Generation Positioning </a:t>
            </a:r>
            <a:br>
              <a:rPr lang="en-GB" sz="2800" b="0" dirty="0" smtClean="0"/>
            </a:br>
            <a:r>
              <a:rPr lang="en-GB" dirty="0" smtClean="0"/>
              <a:t>Chair: Jonathan Segev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495800"/>
          </a:xfrm>
        </p:spPr>
        <p:txBody>
          <a:bodyPr/>
          <a:lstStyle/>
          <a:p>
            <a:r>
              <a:rPr lang="en-US" sz="2000" dirty="0"/>
              <a:t>Current status: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dirty="0">
                <a:ea typeface="ＭＳ Ｐゴシック" pitchFamily="34" charset="-128"/>
              </a:rPr>
              <a:t>Open call for submissions to the </a:t>
            </a:r>
            <a:r>
              <a:rPr lang="en-US" dirty="0" smtClean="0">
                <a:ea typeface="ＭＳ Ｐゴシック" pitchFamily="34" charset="-128"/>
              </a:rPr>
              <a:t>Spec </a:t>
            </a:r>
            <a:r>
              <a:rPr lang="en-US" dirty="0">
                <a:ea typeface="ＭＳ Ｐゴシック" pitchFamily="34" charset="-128"/>
              </a:rPr>
              <a:t>Framework and Functional Requirements </a:t>
            </a:r>
            <a:r>
              <a:rPr lang="en-US" dirty="0" smtClean="0">
                <a:ea typeface="ＭＳ Ｐゴシック" pitchFamily="34" charset="-128"/>
              </a:rPr>
              <a:t>documents</a:t>
            </a:r>
            <a:r>
              <a:rPr lang="en-US" dirty="0">
                <a:ea typeface="ＭＳ Ｐゴシック" pitchFamily="34" charset="-128"/>
              </a:rPr>
              <a:t>.</a:t>
            </a:r>
          </a:p>
          <a:p>
            <a:pPr marL="1009650" lvl="1" indent="-609600"/>
            <a:endParaRPr lang="en-US" sz="1000" dirty="0"/>
          </a:p>
          <a:p>
            <a:r>
              <a:rPr lang="en-US" sz="2000" dirty="0" smtClean="0"/>
              <a:t>May </a:t>
            </a:r>
            <a:r>
              <a:rPr lang="en-US" sz="2000" dirty="0"/>
              <a:t>Goals: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dirty="0">
                <a:ea typeface="ＭＳ Ｐゴシック" pitchFamily="34" charset="-128"/>
              </a:rPr>
              <a:t>Continue on Functional Requirement Document </a:t>
            </a:r>
            <a:r>
              <a:rPr lang="en-US" dirty="0" smtClean="0">
                <a:ea typeface="ＭＳ Ｐゴシック" pitchFamily="34" charset="-128"/>
              </a:rPr>
              <a:t>(FRD) development and bring FRD to maturity.</a:t>
            </a:r>
            <a:endParaRPr lang="en-US" dirty="0">
              <a:ea typeface="ＭＳ Ｐゴシック" pitchFamily="34" charset="-128"/>
            </a:endParaRP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dirty="0">
                <a:ea typeface="ＭＳ Ｐゴシック" pitchFamily="34" charset="-128"/>
              </a:rPr>
              <a:t>Approve submissions of technical material towards SFD text.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dirty="0">
                <a:ea typeface="ＭＳ Ｐゴシック" pitchFamily="34" charset="-128"/>
              </a:rPr>
              <a:t>Review technical submissions on </a:t>
            </a:r>
            <a:r>
              <a:rPr lang="en-US" dirty="0" smtClean="0">
                <a:ea typeface="ＭＳ Ｐゴシック" pitchFamily="34" charset="-128"/>
              </a:rPr>
              <a:t>various aspects of protocol</a:t>
            </a:r>
            <a:endParaRPr lang="en-US" dirty="0">
              <a:ea typeface="ＭＳ Ｐゴシック" pitchFamily="34" charset="-128"/>
            </a:endParaRPr>
          </a:p>
          <a:p>
            <a:pPr marL="457200" lvl="1" indent="0">
              <a:buNone/>
            </a:pPr>
            <a:endParaRPr lang="en-US" sz="1100" dirty="0"/>
          </a:p>
          <a:p>
            <a:r>
              <a:rPr lang="en-US" sz="2000" dirty="0"/>
              <a:t>Agenda: </a:t>
            </a:r>
            <a:r>
              <a:rPr lang="en-US" sz="2000" b="0" dirty="0"/>
              <a:t>refer to submission </a:t>
            </a:r>
            <a:r>
              <a:rPr lang="en-US" sz="2000" b="0" dirty="0" smtClean="0"/>
              <a:t>11-17/534.</a:t>
            </a:r>
            <a:endParaRPr lang="en-US" sz="2000" b="0" dirty="0"/>
          </a:p>
          <a:p>
            <a:endParaRPr lang="en-US" sz="2000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18</a:t>
            </a:fld>
            <a:endParaRPr lang="en-US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039005"/>
              </p:ext>
            </p:extLst>
          </p:nvPr>
        </p:nvGraphicFramePr>
        <p:xfrm>
          <a:off x="5638800" y="5011246"/>
          <a:ext cx="3069600" cy="14633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11600"/>
                <a:gridCol w="511600"/>
                <a:gridCol w="511600"/>
                <a:gridCol w="511600"/>
                <a:gridCol w="511600"/>
                <a:gridCol w="511600"/>
              </a:tblGrid>
              <a:tr h="231192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MON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TUE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WED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THU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FRI</a:t>
                      </a:r>
                      <a:endParaRPr lang="en-US" sz="1000" dirty="0"/>
                    </a:p>
                  </a:txBody>
                  <a:tcPr marT="45746" marB="45746"/>
                </a:tc>
              </a:tr>
              <a:tr h="15266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AM1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137368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AM2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122076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PM1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AZ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AZ</a:t>
                      </a:r>
                      <a:endParaRPr lang="en-US" sz="10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PM2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AZ</a:t>
                      </a:r>
                      <a:endParaRPr lang="en-US" sz="10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174169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Eve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286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TGba</a:t>
            </a:r>
            <a:r>
              <a:rPr lang="en-US" altLang="ja-JP" dirty="0" smtClean="0"/>
              <a:t>– May 2017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Wake Up Radio</a:t>
            </a:r>
            <a:br>
              <a:rPr lang="en-GB" sz="2800" b="0" dirty="0" smtClean="0"/>
            </a:br>
            <a:r>
              <a:rPr lang="en-GB" dirty="0" smtClean="0"/>
              <a:t>Chair: Minyoung Park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81000" y="2209800"/>
            <a:ext cx="8534400" cy="4495800"/>
          </a:xfrm>
        </p:spPr>
        <p:txBody>
          <a:bodyPr/>
          <a:lstStyle/>
          <a:p>
            <a:r>
              <a:rPr lang="en-US" altLang="en-US" sz="1800" dirty="0"/>
              <a:t>Since the last F2F meeting</a:t>
            </a:r>
          </a:p>
          <a:p>
            <a:pPr lvl="1"/>
            <a:r>
              <a:rPr lang="en-US" altLang="en-US" sz="1600" dirty="0"/>
              <a:t>TG elected 2 Vice-Chairs</a:t>
            </a:r>
          </a:p>
          <a:p>
            <a:pPr lvl="2"/>
            <a:r>
              <a:rPr lang="en-US" altLang="en-US" sz="1400" dirty="0"/>
              <a:t>1st VC: </a:t>
            </a:r>
            <a:r>
              <a:rPr lang="en-US" altLang="en-US" sz="1400" dirty="0" err="1"/>
              <a:t>Yunsong</a:t>
            </a:r>
            <a:r>
              <a:rPr lang="en-US" altLang="en-US" sz="1400" dirty="0"/>
              <a:t> Yang (Huawei): Y/N/A = 62/0/1</a:t>
            </a:r>
          </a:p>
          <a:p>
            <a:pPr lvl="2"/>
            <a:r>
              <a:rPr lang="en-US" altLang="en-US" sz="1400" dirty="0"/>
              <a:t>2nd VC: </a:t>
            </a:r>
            <a:r>
              <a:rPr lang="en-US" altLang="en-US" sz="1400" dirty="0" err="1"/>
              <a:t>Eunsung</a:t>
            </a:r>
            <a:r>
              <a:rPr lang="en-US" altLang="en-US" sz="1400" dirty="0"/>
              <a:t> Park (LG Electronics): Y/N/A = 60/0/1</a:t>
            </a:r>
          </a:p>
          <a:p>
            <a:pPr lvl="1"/>
            <a:r>
              <a:rPr lang="en-US" altLang="en-US" sz="1600" dirty="0"/>
              <a:t>Reviewed technical presentations</a:t>
            </a:r>
          </a:p>
          <a:p>
            <a:pPr lvl="2"/>
            <a:r>
              <a:rPr lang="en-US" altLang="en-US" sz="1400" dirty="0"/>
              <a:t>Started to reach consensus on high-level technical PHY/MAC concepts</a:t>
            </a:r>
          </a:p>
          <a:p>
            <a:pPr lvl="1"/>
            <a:r>
              <a:rPr lang="en-US" altLang="en-US" sz="1600" dirty="0"/>
              <a:t>Developed draft </a:t>
            </a:r>
            <a:r>
              <a:rPr lang="en-US" altLang="en-US" sz="1600" dirty="0" err="1"/>
              <a:t>TGba</a:t>
            </a:r>
            <a:r>
              <a:rPr lang="en-US" altLang="en-US" sz="1600" dirty="0"/>
              <a:t> Spec Framework Document</a:t>
            </a:r>
          </a:p>
          <a:p>
            <a:pPr lvl="1"/>
            <a:r>
              <a:rPr lang="en-US" altLang="en-US" sz="1600" dirty="0"/>
              <a:t>Updated </a:t>
            </a:r>
            <a:r>
              <a:rPr lang="en-US" altLang="en-US" sz="1600" dirty="0" err="1"/>
              <a:t>TGba</a:t>
            </a:r>
            <a:r>
              <a:rPr lang="en-US" altLang="en-US" sz="1600" dirty="0"/>
              <a:t> task group documents</a:t>
            </a:r>
          </a:p>
          <a:p>
            <a:pPr lvl="2"/>
            <a:r>
              <a:rPr lang="en-US" altLang="en-US" sz="1400" dirty="0"/>
              <a:t>Use case </a:t>
            </a:r>
            <a:r>
              <a:rPr lang="en-US" altLang="en-US" sz="1400" dirty="0" smtClean="0"/>
              <a:t>document, Functional </a:t>
            </a:r>
            <a:r>
              <a:rPr lang="en-US" altLang="en-US" sz="1400" dirty="0"/>
              <a:t>Requirements Document</a:t>
            </a:r>
          </a:p>
          <a:p>
            <a:pPr lvl="2"/>
            <a:r>
              <a:rPr lang="en-US" altLang="en-US" sz="1400" dirty="0"/>
              <a:t>Simulation Scenarios and Evaluation Methodology Document</a:t>
            </a:r>
          </a:p>
          <a:p>
            <a:pPr lvl="1"/>
            <a:r>
              <a:rPr lang="en-US" altLang="en-US" sz="1600" dirty="0"/>
              <a:t>Reviewed the TG timeline</a:t>
            </a:r>
          </a:p>
          <a:p>
            <a:r>
              <a:rPr lang="en-US" altLang="en-US" sz="1800" dirty="0"/>
              <a:t>Plan for this meeting</a:t>
            </a:r>
          </a:p>
          <a:p>
            <a:pPr lvl="1"/>
            <a:r>
              <a:rPr lang="en-US" altLang="en-US" sz="1600" dirty="0"/>
              <a:t>Review technical </a:t>
            </a:r>
            <a:r>
              <a:rPr lang="en-US" altLang="en-US" sz="1600" dirty="0" smtClean="0"/>
              <a:t>presentations, Work </a:t>
            </a:r>
            <a:r>
              <a:rPr lang="en-US" altLang="en-US" sz="1600" dirty="0"/>
              <a:t>on task group </a:t>
            </a:r>
            <a:r>
              <a:rPr lang="en-US" altLang="en-US" sz="1600" dirty="0" smtClean="0"/>
              <a:t>documents, Review </a:t>
            </a:r>
            <a:r>
              <a:rPr lang="en-US" altLang="en-US" sz="1600" dirty="0"/>
              <a:t>TG timeline</a:t>
            </a:r>
          </a:p>
          <a:p>
            <a:r>
              <a:rPr lang="en-US" altLang="en-US" sz="1800" dirty="0"/>
              <a:t>Agenda can be found in doc: IEEE 802.11-17/545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1672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2017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 Enterprise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6A3C817-90AA-4156-AA2D-4B4610122376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 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83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WG snapshot slides for the May 2017 session:</a:t>
            </a:r>
          </a:p>
          <a:p>
            <a:pPr>
              <a:buFontTx/>
              <a:buNone/>
            </a:pPr>
            <a:endParaRPr lang="en-US" altLang="en-US" dirty="0" smtClean="0"/>
          </a:p>
          <a:p>
            <a:pPr>
              <a:buFontTx/>
              <a:buNone/>
            </a:pPr>
            <a:endParaRPr lang="en-US" altLang="en-US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62000" y="2362200"/>
            <a:ext cx="7772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2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ANA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AANI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Architecture </a:t>
            </a:r>
            <a:r>
              <a:rPr lang="en-US" altLang="en-US" sz="1800" kern="0" dirty="0"/>
              <a:t>(ARC)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Project Authorization Request (PAR)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Wireless </a:t>
            </a:r>
            <a:r>
              <a:rPr lang="en-US" altLang="en-US" sz="1800" kern="0" dirty="0"/>
              <a:t>Next Generation </a:t>
            </a:r>
            <a:br>
              <a:rPr lang="en-US" altLang="en-US" sz="1800" kern="0" dirty="0"/>
            </a:br>
            <a:r>
              <a:rPr lang="en-US" altLang="en-US" sz="1800" kern="0" dirty="0"/>
              <a:t>(WNG)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PDED </a:t>
            </a:r>
            <a:r>
              <a:rPr lang="en-US" altLang="en-US" sz="1800" kern="0" dirty="0"/>
              <a:t>Ad Hoc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802 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TGmd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TGaj</a:t>
            </a:r>
            <a:r>
              <a:rPr lang="en-US" altLang="en-US" sz="1800" kern="0" dirty="0" smtClean="0"/>
              <a:t> </a:t>
            </a:r>
            <a:r>
              <a:rPr lang="en-US" altLang="en-US" sz="1800" kern="0" dirty="0"/>
              <a:t>(</a:t>
            </a:r>
            <a:r>
              <a:rPr lang="en-US" sz="1800" kern="0" dirty="0"/>
              <a:t>China millimeter wave</a:t>
            </a:r>
            <a:r>
              <a:rPr lang="en-US" altLang="en-US" sz="18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/>
              <a:t>TGaj</a:t>
            </a:r>
            <a:r>
              <a:rPr lang="en-US" altLang="en-US" sz="1800" kern="0" dirty="0"/>
              <a:t> (</a:t>
            </a:r>
            <a:r>
              <a:rPr lang="en-US" sz="1800" kern="0" dirty="0"/>
              <a:t>China millimeter wave</a:t>
            </a:r>
            <a:r>
              <a:rPr lang="en-US" altLang="en-US" sz="1800" kern="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TGak</a:t>
            </a:r>
            <a:r>
              <a:rPr lang="en-US" altLang="en-US" sz="1800" kern="0" dirty="0" smtClean="0"/>
              <a:t> (</a:t>
            </a:r>
            <a:r>
              <a:rPr lang="en-GB" sz="1800" dirty="0"/>
              <a:t>Enhancements For Transit Links Within Bridged </a:t>
            </a:r>
            <a:r>
              <a:rPr lang="en-GB" sz="1800" dirty="0" smtClean="0"/>
              <a:t>Networks)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TGaq</a:t>
            </a:r>
            <a:r>
              <a:rPr lang="en-US" altLang="en-US" sz="1800" kern="0" dirty="0" smtClean="0"/>
              <a:t> (Pre-Association Discovery)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TGax</a:t>
            </a:r>
            <a:r>
              <a:rPr lang="en-US" altLang="en-US" sz="1800" kern="0" dirty="0" smtClean="0"/>
              <a:t> (High Efficiency WLAN</a:t>
            </a:r>
            <a:r>
              <a:rPr lang="en-US" altLang="en-US" sz="16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TGay</a:t>
            </a:r>
            <a:r>
              <a:rPr lang="en-US" altLang="en-US" sz="1800" kern="0" dirty="0" smtClean="0"/>
              <a:t> (Next Generation 60GHz)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TGaz</a:t>
            </a:r>
            <a:r>
              <a:rPr lang="en-US" altLang="en-US" sz="1800" kern="0" dirty="0" smtClean="0"/>
              <a:t> (Next Generation Positioning)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TGba</a:t>
            </a:r>
            <a:r>
              <a:rPr lang="en-US" altLang="en-US" sz="1800" kern="0" dirty="0" smtClean="0"/>
              <a:t> (Wake-Up Radio)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Light Communications TIG</a:t>
            </a:r>
          </a:p>
          <a:p>
            <a:pPr>
              <a:buFontTx/>
              <a:buNone/>
            </a:pPr>
            <a:endParaRPr lang="en-US" alt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74707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LC TIG </a:t>
            </a:r>
            <a:r>
              <a:rPr lang="en-US" altLang="ja-JP" dirty="0" smtClean="0"/>
              <a:t>– May 2017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Light Communications</a:t>
            </a:r>
            <a:br>
              <a:rPr lang="en-GB" sz="2800" b="0" dirty="0" smtClean="0"/>
            </a:br>
            <a:r>
              <a:rPr lang="en-GB" dirty="0" smtClean="0"/>
              <a:t>Chair: Nikola </a:t>
            </a:r>
            <a:r>
              <a:rPr lang="en-US" dirty="0" err="1" smtClean="0"/>
              <a:t>Serafimovski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81000" y="2209800"/>
            <a:ext cx="8534400" cy="4495800"/>
          </a:xfrm>
        </p:spPr>
        <p:txBody>
          <a:bodyPr/>
          <a:lstStyle/>
          <a:p>
            <a:pPr algn="just"/>
            <a:r>
              <a:rPr lang="en-GB" altLang="en-US" sz="2000" dirty="0"/>
              <a:t>Apr 2017 conference call</a:t>
            </a:r>
          </a:p>
          <a:p>
            <a:pPr lvl="1" algn="just"/>
            <a:r>
              <a:rPr lang="en-GB" altLang="en-US" sz="1800" dirty="0" smtClean="0"/>
              <a:t>LC </a:t>
            </a:r>
            <a:r>
              <a:rPr lang="en-GB" altLang="en-US" sz="1800" dirty="0"/>
              <a:t>TIG use-case for </a:t>
            </a:r>
            <a:r>
              <a:rPr lang="en-GB" altLang="en-US" sz="1800" dirty="0" smtClean="0"/>
              <a:t>retail: 11-17-584, Barnaby Fryer (Co-Op </a:t>
            </a:r>
            <a:r>
              <a:rPr lang="en-GB" altLang="en-US" sz="1800" dirty="0"/>
              <a:t>Group Ltd</a:t>
            </a:r>
            <a:r>
              <a:rPr lang="en-GB" altLang="en-US" sz="1800" dirty="0" smtClean="0"/>
              <a:t>.) </a:t>
            </a:r>
          </a:p>
          <a:p>
            <a:pPr algn="just"/>
            <a:r>
              <a:rPr lang="en-GB" altLang="en-US" sz="2000" dirty="0" smtClean="0"/>
              <a:t>3 </a:t>
            </a:r>
            <a:r>
              <a:rPr lang="en-GB" altLang="en-US" sz="2000" dirty="0"/>
              <a:t>May </a:t>
            </a:r>
            <a:r>
              <a:rPr lang="en-GB" altLang="en-US" sz="2000" dirty="0" smtClean="0"/>
              <a:t>conference call</a:t>
            </a:r>
            <a:endParaRPr lang="en-GB" altLang="en-US" sz="2000" dirty="0"/>
          </a:p>
          <a:p>
            <a:pPr lvl="1"/>
            <a:r>
              <a:rPr lang="en-GB" altLang="en-US" sz="1800" dirty="0" smtClean="0"/>
              <a:t>“Response to technical feasibility questions”: 11-17-592, Ivica </a:t>
            </a:r>
            <a:r>
              <a:rPr lang="en-GB" altLang="en-US" sz="1800" dirty="0" err="1" smtClean="0"/>
              <a:t>Stevanovic</a:t>
            </a:r>
            <a:r>
              <a:rPr lang="en-GB" altLang="en-US" sz="1800" dirty="0" smtClean="0"/>
              <a:t> (OFCOM-CH)</a:t>
            </a:r>
          </a:p>
          <a:p>
            <a:pPr lvl="1"/>
            <a:r>
              <a:rPr lang="en-GB" sz="1800" dirty="0" smtClean="0"/>
              <a:t>“Overview-on-LC-Use-Cases”: 11-17-625, </a:t>
            </a:r>
            <a:r>
              <a:rPr lang="de-DE" sz="1800" dirty="0"/>
              <a:t>Michael Grigat (Deutsche Telekom AG)</a:t>
            </a:r>
            <a:endParaRPr lang="en-GB" sz="1800" dirty="0" smtClean="0"/>
          </a:p>
          <a:p>
            <a:pPr lvl="1"/>
            <a:r>
              <a:rPr lang="en-GB" sz="1800" dirty="0" smtClean="0"/>
              <a:t>“</a:t>
            </a:r>
            <a:r>
              <a:rPr lang="en-GB" sz="1800" dirty="0" err="1" smtClean="0"/>
              <a:t>Agentschap</a:t>
            </a:r>
            <a:r>
              <a:rPr lang="en-GB" sz="1800" dirty="0" smtClean="0"/>
              <a:t>-Telecom-summary-of-workshop-on-OWC”: 11-17-706, </a:t>
            </a:r>
            <a:r>
              <a:rPr lang="en-GB" sz="1800" dirty="0"/>
              <a:t>Rene Vroom (</a:t>
            </a:r>
            <a:r>
              <a:rPr lang="en-GB" sz="1800" dirty="0" err="1"/>
              <a:t>Agentschap</a:t>
            </a:r>
            <a:r>
              <a:rPr lang="en-GB" sz="1800" dirty="0"/>
              <a:t> Telecom)</a:t>
            </a:r>
          </a:p>
          <a:p>
            <a:r>
              <a:rPr lang="en-GB" altLang="en-US" sz="2000" dirty="0" smtClean="0"/>
              <a:t>Four </a:t>
            </a:r>
            <a:r>
              <a:rPr lang="en-GB" altLang="en-US" sz="2000" dirty="0"/>
              <a:t>(4) meeting slots for the </a:t>
            </a:r>
            <a:r>
              <a:rPr lang="en-GB" altLang="en-US" sz="2000" dirty="0" smtClean="0"/>
              <a:t>May </a:t>
            </a:r>
            <a:r>
              <a:rPr lang="en-GB" altLang="en-US" sz="2000" dirty="0"/>
              <a:t>2017 session</a:t>
            </a:r>
          </a:p>
          <a:p>
            <a:pPr lvl="1" algn="just"/>
            <a:r>
              <a:rPr lang="en-GB" altLang="en-US" sz="1800" dirty="0"/>
              <a:t>Monday, </a:t>
            </a:r>
            <a:r>
              <a:rPr lang="en-GB" altLang="en-US" sz="1800" dirty="0" smtClean="0"/>
              <a:t>PM1, Tuesday</a:t>
            </a:r>
            <a:r>
              <a:rPr lang="en-GB" altLang="en-US" sz="1800" dirty="0"/>
              <a:t>, </a:t>
            </a:r>
            <a:r>
              <a:rPr lang="en-GB" altLang="en-US" sz="1800" dirty="0" smtClean="0"/>
              <a:t>PM1, Thursday</a:t>
            </a:r>
            <a:r>
              <a:rPr lang="en-GB" altLang="en-US" sz="1800" dirty="0"/>
              <a:t>, AM2 and PM2</a:t>
            </a:r>
          </a:p>
          <a:p>
            <a:pPr algn="just"/>
            <a:r>
              <a:rPr lang="en-GB" altLang="en-US" sz="2000" dirty="0"/>
              <a:t>Proposed Agenda in doc. 17/0557r0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955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Editors Meeting </a:t>
            </a:r>
            <a:r>
              <a:rPr lang="en-US" altLang="en-US" dirty="0"/>
              <a:t>–</a:t>
            </a:r>
            <a:r>
              <a:rPr lang="en-US" dirty="0" smtClean="0"/>
              <a:t> May 2017</a:t>
            </a:r>
            <a:br>
              <a:rPr lang="en-US" dirty="0" smtClean="0"/>
            </a:br>
            <a:r>
              <a:rPr lang="en-US" dirty="0" smtClean="0"/>
              <a:t>Chairs: Peter Ecclesine, Robert Stacey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 Enterprise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305800" cy="44196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Review publication status of 11ah</a:t>
            </a:r>
          </a:p>
          <a:p>
            <a:r>
              <a:rPr lang="en-US" dirty="0"/>
              <a:t>Publication process discussion</a:t>
            </a:r>
          </a:p>
          <a:p>
            <a:r>
              <a:rPr lang="en-US" dirty="0"/>
              <a:t>ANA Status / Process / What is administered</a:t>
            </a:r>
          </a:p>
          <a:p>
            <a:r>
              <a:rPr lang="en-US" dirty="0"/>
              <a:t>Numbering Alignment process / Spreadsheet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 dirty="0"/>
              <a:t>WG Style Guide for 802.11 09/1034r11</a:t>
            </a:r>
          </a:p>
          <a:p>
            <a:r>
              <a:rPr lang="en-US" dirty="0"/>
              <a:t>Additional discussion topics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1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Assigned Numbers Authority</a:t>
            </a:r>
            <a:r>
              <a:rPr lang="en-US" altLang="en-US" dirty="0" smtClean="0"/>
              <a:t>–</a:t>
            </a:r>
            <a:r>
              <a:rPr lang="en-US" dirty="0" smtClean="0"/>
              <a:t> May 2017</a:t>
            </a:r>
            <a:br>
              <a:rPr lang="en-US" dirty="0" smtClean="0"/>
            </a:br>
            <a:r>
              <a:rPr lang="en-US" dirty="0" smtClean="0"/>
              <a:t>ANA Lead: Robert Stacey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 Enterprise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pPr eaLnBrk="1" hangingPunct="1"/>
            <a:r>
              <a:rPr lang="en-US" altLang="en-US" dirty="0"/>
              <a:t>The latest database is 11-11/0270r37 (April 2017)</a:t>
            </a:r>
          </a:p>
          <a:p>
            <a:pPr eaLnBrk="1" hangingPunct="1"/>
            <a:r>
              <a:rPr lang="en-US" altLang="en-US" dirty="0"/>
              <a:t>Changes since last meeting:</a:t>
            </a:r>
          </a:p>
          <a:p>
            <a:pPr lvl="1" eaLnBrk="1" hangingPunct="1"/>
            <a:r>
              <a:rPr lang="en-US" altLang="en-US" dirty="0"/>
              <a:t>Allocations for </a:t>
            </a:r>
            <a:r>
              <a:rPr lang="en-US" altLang="en-US" dirty="0" err="1"/>
              <a:t>TGaq</a:t>
            </a:r>
            <a:r>
              <a:rPr lang="en-US" altLang="en-US" dirty="0"/>
              <a:t> and </a:t>
            </a:r>
            <a:r>
              <a:rPr lang="en-US" altLang="en-US" dirty="0" err="1"/>
              <a:t>TGak</a:t>
            </a:r>
            <a:endParaRPr lang="en-US" altLang="en-US" dirty="0"/>
          </a:p>
          <a:p>
            <a:pPr lvl="1" eaLnBrk="1" hangingPunct="1"/>
            <a:r>
              <a:rPr lang="en-US" altLang="en-US" dirty="0"/>
              <a:t>Allocations for </a:t>
            </a:r>
            <a:r>
              <a:rPr lang="en-US" altLang="en-US" dirty="0" err="1"/>
              <a:t>TGax</a:t>
            </a:r>
            <a:r>
              <a:rPr lang="en-US" altLang="en-US" dirty="0"/>
              <a:t> including Control subtype for Trigger frame</a:t>
            </a:r>
          </a:p>
          <a:p>
            <a:pPr eaLnBrk="1" hangingPunct="1"/>
            <a:r>
              <a:rPr lang="en-US" altLang="en-US" dirty="0"/>
              <a:t>Pending changes:</a:t>
            </a:r>
          </a:p>
          <a:p>
            <a:pPr lvl="1" eaLnBrk="1" hangingPunct="1"/>
            <a:r>
              <a:rPr lang="en-US" altLang="en-US" dirty="0"/>
              <a:t>Additional allocations for </a:t>
            </a:r>
            <a:r>
              <a:rPr lang="en-US" altLang="en-US" dirty="0" err="1"/>
              <a:t>TGaq</a:t>
            </a:r>
            <a:r>
              <a:rPr lang="en-US" altLang="en-US" dirty="0"/>
              <a:t>: two Action frames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90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144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AANI SC –  May 2017</a:t>
            </a:r>
            <a:br>
              <a:rPr lang="en-US" altLang="en-US" dirty="0" smtClean="0"/>
            </a:br>
            <a:r>
              <a:rPr lang="en-US" sz="2800" b="0" dirty="0"/>
              <a:t>Advanced Access Network Interface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Joseph Levy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2099673"/>
            <a:ext cx="8305800" cy="445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en-US" sz="2000" b="1" dirty="0" smtClean="0"/>
              <a:t>Goals: 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800" dirty="0" smtClean="0"/>
              <a:t>Complete </a:t>
            </a:r>
            <a:r>
              <a:rPr lang="en-US" altLang="en-US" sz="1800" dirty="0"/>
              <a:t>LS (</a:t>
            </a:r>
            <a:r>
              <a:rPr lang="en-US" altLang="en-US" sz="1800" dirty="0">
                <a:hlinkClick r:id="rId3"/>
              </a:rPr>
              <a:t>11-16/1574</a:t>
            </a:r>
            <a:r>
              <a:rPr lang="en-US" altLang="en-US" sz="1800" dirty="0"/>
              <a:t>) to 3GPP SA on suggested technical areas of engagement and requesting guidance on SA planning/timing 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800" dirty="0"/>
              <a:t>Complete the reply LS (</a:t>
            </a:r>
            <a:r>
              <a:rPr lang="en-US" altLang="en-US" sz="1800" dirty="0">
                <a:hlinkClick r:id="rId4"/>
              </a:rPr>
              <a:t>11-17/0378</a:t>
            </a:r>
            <a:r>
              <a:rPr lang="en-US" altLang="en-US" sz="1800" dirty="0"/>
              <a:t>) to 3GPP RAN WG 2 reply LS </a:t>
            </a:r>
            <a:br>
              <a:rPr lang="en-US" altLang="en-US" sz="1800" dirty="0"/>
            </a:br>
            <a:r>
              <a:rPr lang="en-US" altLang="en-US" sz="1800" dirty="0"/>
              <a:t>(</a:t>
            </a:r>
            <a:r>
              <a:rPr lang="en-US" altLang="en-US" sz="1800" dirty="0">
                <a:hlinkClick r:id="rId5"/>
              </a:rPr>
              <a:t>11-17/0315r0</a:t>
            </a:r>
            <a:r>
              <a:rPr lang="en-US" altLang="en-US" sz="1800" dirty="0"/>
              <a:t>) or transfer the responsibility for replying to this LS. </a:t>
            </a:r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 b="1" dirty="0" smtClean="0"/>
              <a:t>Activity to date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800" dirty="0" smtClean="0"/>
              <a:t>LS (</a:t>
            </a:r>
            <a:r>
              <a:rPr lang="en-US" altLang="en-US" sz="1800" dirty="0" smtClean="0">
                <a:hlinkClick r:id="rId6"/>
              </a:rPr>
              <a:t>11-16/1101r10</a:t>
            </a:r>
            <a:r>
              <a:rPr lang="en-US" altLang="en-US" sz="1800" dirty="0" smtClean="0"/>
              <a:t>) to 3GPP RAN and SA (9/16)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800" dirty="0" smtClean="0"/>
              <a:t>LS (</a:t>
            </a:r>
            <a:r>
              <a:rPr lang="en-US" altLang="en-US" sz="1800" dirty="0"/>
              <a:t>(</a:t>
            </a:r>
            <a:r>
              <a:rPr lang="en-US" altLang="en-US" sz="1800" dirty="0">
                <a:hlinkClick r:id="rId7"/>
              </a:rPr>
              <a:t>11-16-/510r2</a:t>
            </a:r>
            <a:r>
              <a:rPr lang="en-US" altLang="en-US" sz="1800" dirty="0"/>
              <a:t>) to 3GPP RAN2 (1/17), reply received (</a:t>
            </a:r>
            <a:r>
              <a:rPr lang="en-US" altLang="en-US" sz="1800" dirty="0">
                <a:hlinkClick r:id="rId5"/>
              </a:rPr>
              <a:t>11-17/0315r0</a:t>
            </a:r>
            <a:r>
              <a:rPr lang="en-US" altLang="en-US" sz="1800" dirty="0"/>
              <a:t>) </a:t>
            </a:r>
            <a:endParaRPr lang="en-US" altLang="en-US" sz="1800" dirty="0" smtClean="0"/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1800" dirty="0" smtClean="0"/>
              <a:t>LS (</a:t>
            </a:r>
            <a:r>
              <a:rPr lang="en-US" altLang="en-US" sz="1800" dirty="0" smtClean="0">
                <a:hlinkClick r:id="rId8"/>
              </a:rPr>
              <a:t>11-16/1573r3</a:t>
            </a:r>
            <a:r>
              <a:rPr lang="en-US" altLang="en-US" sz="1800" dirty="0" smtClean="0"/>
              <a:t>) to 3GPP RAN (</a:t>
            </a:r>
            <a:r>
              <a:rPr lang="en-US" altLang="en-US" sz="1800" dirty="0"/>
              <a:t>1/17</a:t>
            </a:r>
            <a:r>
              <a:rPr lang="en-US" altLang="en-US" sz="1800" dirty="0" smtClean="0"/>
              <a:t>), </a:t>
            </a:r>
            <a:r>
              <a:rPr lang="en-US" altLang="en-US" sz="1800" dirty="0"/>
              <a:t>reply received (</a:t>
            </a:r>
            <a:r>
              <a:rPr lang="en-US" altLang="en-US" sz="1800" dirty="0">
                <a:hlinkClick r:id="rId9"/>
              </a:rPr>
              <a:t>11-17/0444r0</a:t>
            </a:r>
            <a:r>
              <a:rPr lang="en-US" altLang="en-US" sz="1800" dirty="0"/>
              <a:t>) </a:t>
            </a:r>
            <a:endParaRPr lang="en-US" sz="1800" dirty="0" smtClean="0"/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 b="1" dirty="0" smtClean="0"/>
              <a:t>Agenda, see 11-17-550 for details</a:t>
            </a:r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 b="1" dirty="0" smtClean="0"/>
              <a:t>AANI SC: Mon May 8, PM1, Thurs May 11 AM2</a:t>
            </a:r>
          </a:p>
          <a:p>
            <a:pPr marL="514350" lvl="1" indent="0"/>
            <a:endParaRPr lang="en-US" altLang="en-US" sz="1600" i="1" dirty="0" smtClean="0"/>
          </a:p>
          <a:p>
            <a:pPr marL="514350" lvl="1" indent="0"/>
            <a:r>
              <a:rPr lang="en-US" altLang="en-US" sz="1600" i="1" dirty="0" smtClean="0"/>
              <a:t>Note</a:t>
            </a:r>
            <a:r>
              <a:rPr lang="en-US" altLang="en-US" sz="1600" i="1" dirty="0"/>
              <a:t>: the new</a:t>
            </a:r>
            <a:r>
              <a:rPr lang="en-US" sz="1600" i="1" dirty="0"/>
              <a:t> “IEEE 802 network enhancements for the next decade” Industry Connections Activity</a:t>
            </a:r>
            <a:r>
              <a:rPr lang="en-US" altLang="en-US" sz="1600" i="1" dirty="0"/>
              <a:t> meeting will be in Stuttgart, Germany next week.</a:t>
            </a:r>
          </a:p>
          <a:p>
            <a:pPr eaLnBrk="1" hangingPunct="1"/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416674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838200"/>
            <a:ext cx="8915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802.11 ARC SC– May 2017</a:t>
            </a:r>
            <a:br>
              <a:rPr lang="en-US" altLang="en-US" dirty="0" smtClean="0"/>
            </a:br>
            <a:r>
              <a:rPr lang="en-US" altLang="en-US" dirty="0" smtClean="0"/>
              <a:t>Chair – Mark Hamilton, VC – J. Levy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828800"/>
            <a:ext cx="8686800" cy="4800600"/>
          </a:xfrm>
        </p:spPr>
        <p:txBody>
          <a:bodyPr/>
          <a:lstStyle/>
          <a:p>
            <a:pPr marL="342900" lvl="2" indent="-342900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2000" b="1" dirty="0"/>
              <a:t>Tuesday AM2, Wednesday AM1, Thursday AM1</a:t>
            </a:r>
          </a:p>
          <a:p>
            <a:pPr marL="342900" lvl="2" indent="-342900">
              <a:spcBef>
                <a:spcPts val="0"/>
              </a:spcBef>
              <a:defRPr/>
            </a:pPr>
            <a:r>
              <a:rPr lang="en-US" altLang="en-US" sz="2000" b="1" dirty="0"/>
              <a:t>Updates:</a:t>
            </a:r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sz="1800" b="1" dirty="0"/>
              <a:t>IEEE 802 activities relevant to 802.11/ARC</a:t>
            </a:r>
            <a:endParaRPr lang="en-US" altLang="en-US" sz="1800" b="1" dirty="0"/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altLang="en-US" sz="1800" b="1" dirty="0"/>
              <a:t>802.11 as a component/5G/IMT-2020 (discussion in AANI SC)</a:t>
            </a:r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altLang="en-US" sz="1800" b="1" dirty="0"/>
              <a:t>IEEE 1588</a:t>
            </a:r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altLang="en-US" sz="1800" b="1" dirty="0"/>
              <a:t>IETF/802 coordination</a:t>
            </a:r>
          </a:p>
          <a:p>
            <a:pPr marL="342900" lvl="2" indent="-342900">
              <a:spcBef>
                <a:spcPts val="600"/>
              </a:spcBef>
              <a:defRPr/>
            </a:pPr>
            <a:r>
              <a:rPr lang="en-US" altLang="en-US" sz="2000" b="1" dirty="0"/>
              <a:t>MIB attributes Design Pattern – in preparation for </a:t>
            </a:r>
            <a:r>
              <a:rPr lang="en-US" altLang="en-US" sz="2000" b="1" dirty="0" err="1"/>
              <a:t>REVmd</a:t>
            </a:r>
            <a:endParaRPr lang="en-US" altLang="en-US" sz="2000" b="1" dirty="0"/>
          </a:p>
          <a:p>
            <a:pPr marL="685800" lvl="3" indent="-342900">
              <a:spcBef>
                <a:spcPts val="600"/>
              </a:spcBef>
              <a:defRPr/>
            </a:pPr>
            <a:r>
              <a:rPr lang="en-US" altLang="en-US" sz="1800" dirty="0">
                <a:hlinkClick r:id="rId3"/>
              </a:rPr>
              <a:t>11-17/0475r2</a:t>
            </a:r>
            <a:r>
              <a:rPr lang="en-US" altLang="en-US" sz="1800" dirty="0"/>
              <a:t>, </a:t>
            </a:r>
            <a:r>
              <a:rPr lang="en-US" altLang="en-US" sz="1800" dirty="0">
                <a:ea typeface="ＭＳ Ｐゴシック" pitchFamily="34" charset="-128"/>
                <a:hlinkClick r:id="rId4"/>
              </a:rPr>
              <a:t>11-15/0355r4</a:t>
            </a:r>
            <a:r>
              <a:rPr lang="en-US" altLang="en-US" sz="1800" dirty="0">
                <a:ea typeface="ＭＳ Ｐゴシック" pitchFamily="34" charset="-128"/>
              </a:rPr>
              <a:t> </a:t>
            </a:r>
            <a:endParaRPr lang="en-US" sz="2200" dirty="0"/>
          </a:p>
          <a:p>
            <a:pPr eaLnBrk="1" hangingPunct="1">
              <a:spcBef>
                <a:spcPts val="600"/>
              </a:spcBef>
              <a:defRPr/>
            </a:pPr>
            <a:r>
              <a:rPr lang="en-US" sz="2000" dirty="0"/>
              <a:t>YANG/NETCONF modeling – in preparation for </a:t>
            </a:r>
            <a:r>
              <a:rPr lang="en-US" sz="2000" dirty="0" err="1"/>
              <a:t>REVmd</a:t>
            </a:r>
            <a:endParaRPr lang="en-US" sz="2000" dirty="0"/>
          </a:p>
          <a:p>
            <a:pPr lvl="1" eaLnBrk="1" hangingPunct="1">
              <a:spcBef>
                <a:spcPts val="600"/>
              </a:spcBef>
              <a:defRPr/>
            </a:pPr>
            <a:r>
              <a:rPr lang="en-US" sz="1800" dirty="0">
                <a:hlinkClick r:id="rId5"/>
              </a:rPr>
              <a:t>11-16/1436r1</a:t>
            </a:r>
            <a:r>
              <a:rPr lang="en-US" sz="1800" dirty="0"/>
              <a:t> </a:t>
            </a:r>
          </a:p>
          <a:p>
            <a:pPr marL="342900" lvl="1" indent="-3429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altLang="en-US" b="1" dirty="0"/>
              <a:t>Time permitting:</a:t>
            </a:r>
          </a:p>
          <a:p>
            <a:pPr marL="685800" lvl="2" indent="-3429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altLang="en-US" b="1" dirty="0"/>
              <a:t>“What is an ESS?” – and, “How can a non-AP STA know?”</a:t>
            </a:r>
          </a:p>
          <a:p>
            <a:pPr marL="685800" lvl="2" indent="-3429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AP/DS/Portal architecture and 802 concepts - </a:t>
            </a:r>
            <a:r>
              <a:rPr lang="en-US" b="1" dirty="0">
                <a:hlinkClick r:id="rId6"/>
              </a:rPr>
              <a:t>11-16/1512r0</a:t>
            </a:r>
            <a:r>
              <a:rPr lang="en-US" b="1" dirty="0"/>
              <a:t> 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2017</a:t>
            </a:r>
            <a:endParaRPr lang="en-US" altLang="en-US" sz="1800" dirty="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69100" y="6475413"/>
            <a:ext cx="17748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44B080B-AAF0-4B6B-9761-A4B57386F86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34722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906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PAR SC –  May 2017</a:t>
            </a:r>
            <a:br>
              <a:rPr lang="en-US" altLang="en-US" dirty="0" smtClean="0"/>
            </a:br>
            <a:r>
              <a:rPr lang="en-US" altLang="en-US" sz="2800" b="0" dirty="0">
                <a:ea typeface="ＭＳ Ｐゴシック" pitchFamily="34" charset="-128"/>
              </a:rPr>
              <a:t>P</a:t>
            </a:r>
            <a:r>
              <a:rPr lang="en-US" altLang="ja-JP" sz="2800" b="0" dirty="0" smtClean="0">
                <a:ea typeface="ＭＳ Ｐゴシック" pitchFamily="34" charset="-128"/>
              </a:rPr>
              <a:t>roject Authorization Request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Jon Rosdahl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231172"/>
            <a:ext cx="81534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Not meeting this week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sz="2400" b="1" dirty="0"/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Will meet in </a:t>
            </a:r>
            <a:r>
              <a:rPr lang="en-US" altLang="en-US" sz="2400" b="1" dirty="0" smtClean="0"/>
              <a:t>July </a:t>
            </a:r>
            <a:r>
              <a:rPr lang="en-US" altLang="en-US" sz="2400" b="1" dirty="0"/>
              <a:t>2017 to review proposed PAR documents.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sz="2400" b="1" dirty="0"/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Upcoming Submission deadlines are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WG PAR submission to 802 EC:    9</a:t>
            </a:r>
            <a:r>
              <a:rPr lang="en-US" sz="2000" dirty="0" smtClean="0"/>
              <a:t> June </a:t>
            </a:r>
            <a:r>
              <a:rPr lang="en-US" sz="2000" dirty="0"/>
              <a:t>2017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WG PAR Submission to </a:t>
            </a:r>
            <a:r>
              <a:rPr lang="en-US" sz="2000" dirty="0" err="1"/>
              <a:t>NesCom</a:t>
            </a:r>
            <a:r>
              <a:rPr lang="en-US" sz="2000" dirty="0"/>
              <a:t>: </a:t>
            </a:r>
            <a:r>
              <a:rPr lang="en-US" sz="2000" dirty="0" smtClean="0"/>
              <a:t> 28 July </a:t>
            </a:r>
            <a:r>
              <a:rPr lang="en-US" sz="2000" dirty="0"/>
              <a:t>2017 (for </a:t>
            </a:r>
            <a:r>
              <a:rPr lang="en-US" sz="2000" dirty="0" err="1"/>
              <a:t>NesCom</a:t>
            </a:r>
            <a:r>
              <a:rPr lang="en-US" sz="2000" dirty="0"/>
              <a:t> </a:t>
            </a:r>
            <a:r>
              <a:rPr lang="en-US" sz="2000" dirty="0" smtClean="0"/>
              <a:t>Sept teleconference </a:t>
            </a:r>
            <a:r>
              <a:rPr lang="en-US" sz="2000" dirty="0" err="1"/>
              <a:t>mtg</a:t>
            </a:r>
            <a:r>
              <a:rPr lang="en-US" sz="2000" dirty="0"/>
              <a:t>)</a:t>
            </a:r>
            <a:endParaRPr lang="en-US" altLang="en-US" sz="2000" dirty="0"/>
          </a:p>
          <a:p>
            <a:pPr eaLnBrk="0" hangingPunct="0">
              <a:spcBef>
                <a:spcPct val="20000"/>
              </a:spcBef>
            </a:pPr>
            <a:endParaRPr lang="en-US" alt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0007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WNG SC –  May 2017</a:t>
            </a:r>
            <a:br>
              <a:rPr lang="en-US" altLang="en-US" dirty="0" smtClean="0"/>
            </a:br>
            <a:r>
              <a:rPr lang="en-US" altLang="en-US" dirty="0" smtClean="0"/>
              <a:t>Chair: Jim Lansford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135493"/>
            <a:ext cx="8305800" cy="442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Tuesday 9 May AM1 (08:00-10:00) </a:t>
            </a:r>
          </a:p>
          <a:p>
            <a:pPr marL="742950" lvl="1" indent="-285750">
              <a:spcBef>
                <a:spcPct val="20000"/>
              </a:spcBef>
              <a:buChar char="–"/>
              <a:defRPr/>
            </a:pPr>
            <a:r>
              <a:rPr lang="en-US" altLang="en-US" sz="2000" dirty="0" smtClean="0">
                <a:latin typeface="+mn-lt"/>
              </a:rPr>
              <a:t>Approval of minutes, Review of objectives, Announcements</a:t>
            </a:r>
          </a:p>
          <a:p>
            <a:pPr marL="742950" lvl="1" indent="-285750">
              <a:spcBef>
                <a:spcPct val="20000"/>
              </a:spcBef>
              <a:buChar char="–"/>
              <a:defRPr/>
            </a:pPr>
            <a:r>
              <a:rPr lang="en-US" sz="2000" dirty="0" smtClean="0">
                <a:latin typeface="+mn-lt"/>
              </a:rPr>
              <a:t>Presentations</a:t>
            </a:r>
          </a:p>
          <a:p>
            <a:pPr marL="1200150" lvl="2" indent="-285750">
              <a:spcBef>
                <a:spcPct val="20000"/>
              </a:spcBef>
              <a:buFontTx/>
              <a:buChar char="–"/>
              <a:defRPr/>
            </a:pPr>
            <a:r>
              <a:rPr lang="en-US" sz="2000" dirty="0"/>
              <a:t>“Wi-Fi enhancement for full Coverage at smart home : part-I (coverage investigation)” - </a:t>
            </a:r>
            <a:r>
              <a:rPr lang="en-US" sz="2000" dirty="0" err="1"/>
              <a:t>Dongguk</a:t>
            </a:r>
            <a:r>
              <a:rPr lang="en-US" sz="2000" dirty="0"/>
              <a:t> Lim (LG Electronics)</a:t>
            </a:r>
          </a:p>
          <a:p>
            <a:pPr marL="1200150" lvl="2" indent="-285750">
              <a:spcBef>
                <a:spcPct val="20000"/>
              </a:spcBef>
              <a:buFontTx/>
              <a:buChar char="–"/>
              <a:defRPr/>
            </a:pPr>
            <a:r>
              <a:rPr lang="en-US" sz="2000" dirty="0"/>
              <a:t>"Concurrent multi-band transmission in WLAN“ - Julian Webber (Advanced Telecommunications Research Institute International - ATR)</a:t>
            </a:r>
            <a:endParaRPr lang="en-GB" altLang="en-US" sz="2000" dirty="0"/>
          </a:p>
          <a:p>
            <a:pPr marL="742950" lvl="1" indent="-285750">
              <a:spcBef>
                <a:spcPct val="20000"/>
              </a:spcBef>
              <a:buChar char="–"/>
              <a:defRPr/>
            </a:pPr>
            <a:r>
              <a:rPr lang="en-US" sz="2000" dirty="0" smtClean="0">
                <a:latin typeface="+mn-lt"/>
              </a:rPr>
              <a:t>Plans for July 2017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b="1" dirty="0" smtClean="0"/>
              <a:t>Current agenda is in </a:t>
            </a:r>
            <a:r>
              <a:rPr lang="en-US" sz="2400" b="1" dirty="0" smtClean="0"/>
              <a:t>11-17/0554r3</a:t>
            </a:r>
            <a:endParaRPr lang="en-US" sz="2400" b="1" dirty="0" smtClean="0"/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400" b="1" dirty="0" smtClean="0"/>
          </a:p>
          <a:p>
            <a:pPr eaLnBrk="1" hangingPunct="1"/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029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01625"/>
            <a:ext cx="1817687" cy="307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smtClean="0"/>
              <a:t>May 2017</a:t>
            </a:r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132638" y="6475413"/>
            <a:ext cx="141128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4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D48B9604-0A2D-4855-9BB3-38563A9E29D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457200" y="762000"/>
            <a:ext cx="7772400" cy="1066800"/>
          </a:xfrm>
        </p:spPr>
        <p:txBody>
          <a:bodyPr lIns="91440" tIns="45720" rIns="91440" bIns="45720"/>
          <a:lstStyle/>
          <a:p>
            <a:pPr lvl="1"/>
            <a:r>
              <a:rPr lang="en-US" altLang="en-US" dirty="0" smtClean="0"/>
              <a:t>IEEE 802.11 PDED ad hoc – May 2017</a:t>
            </a:r>
            <a:br>
              <a:rPr lang="en-US" altLang="en-US" dirty="0" smtClean="0"/>
            </a:br>
            <a:r>
              <a:rPr lang="en-AU" sz="2800" b="0" dirty="0"/>
              <a:t>Preamble Detect Energy Detect 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GB" dirty="0"/>
              <a:t>Chair: </a:t>
            </a:r>
            <a:r>
              <a:rPr lang="en-GB" dirty="0" smtClean="0"/>
              <a:t>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209800"/>
            <a:ext cx="7696200" cy="41148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sz="2000" dirty="0"/>
              <a:t>Agenda items addressed this week will be:</a:t>
            </a:r>
          </a:p>
          <a:p>
            <a:pPr>
              <a:defRPr/>
            </a:pPr>
            <a:r>
              <a:rPr lang="en-AU" sz="2000" dirty="0"/>
              <a:t>Why was the PDED ad hoc formed … </a:t>
            </a:r>
            <a:br>
              <a:rPr lang="en-AU" sz="2000" dirty="0"/>
            </a:br>
            <a:r>
              <a:rPr lang="en-AU" sz="2000" dirty="0"/>
              <a:t>… and why is it continuing?</a:t>
            </a:r>
          </a:p>
          <a:p>
            <a:pPr>
              <a:defRPr/>
            </a:pPr>
            <a:r>
              <a:rPr lang="en-AU" sz="2000" dirty="0"/>
              <a:t>What is happening this week? (in no particular order)</a:t>
            </a:r>
          </a:p>
          <a:p>
            <a:pPr lvl="1">
              <a:defRPr/>
            </a:pPr>
            <a:r>
              <a:rPr lang="en-AU" sz="1800" dirty="0"/>
              <a:t>Review what has happened so far on the PDED issue</a:t>
            </a:r>
          </a:p>
          <a:p>
            <a:pPr lvl="1">
              <a:defRPr/>
            </a:pPr>
            <a:r>
              <a:rPr lang="en-AU" sz="1800" dirty="0"/>
              <a:t>Review status of (non) response from 3GPP RAN1/RAN4 to LS from IEEE 802 that was sent in March 2017 </a:t>
            </a:r>
          </a:p>
          <a:p>
            <a:pPr lvl="1">
              <a:defRPr/>
            </a:pPr>
            <a:r>
              <a:rPr lang="en-AU" sz="1800" dirty="0"/>
              <a:t>Review progress of testing in 3GPP RAN4</a:t>
            </a:r>
          </a:p>
          <a:p>
            <a:pPr lvl="1">
              <a:defRPr/>
            </a:pPr>
            <a:r>
              <a:rPr lang="en-AU" sz="1800" dirty="0"/>
              <a:t>Consider a LS to ETSI BRAN </a:t>
            </a:r>
            <a:r>
              <a:rPr lang="en-AU" sz="1800" dirty="0" err="1"/>
              <a:t>wrt</a:t>
            </a:r>
            <a:r>
              <a:rPr lang="en-AU" sz="1800" dirty="0"/>
              <a:t> the next revision of EN 301 893 that is scheduled to start in July 2017</a:t>
            </a:r>
          </a:p>
          <a:p>
            <a:pPr>
              <a:defRPr/>
            </a:pPr>
            <a:r>
              <a:rPr lang="en-AU" sz="2000" dirty="0"/>
              <a:t>What are the next steps?</a:t>
            </a:r>
          </a:p>
          <a:p>
            <a:pPr lvl="1">
              <a:defRPr/>
            </a:pPr>
            <a:r>
              <a:rPr lang="en-AU" sz="1800" dirty="0"/>
              <a:t>Discuss possible transition of ad hoc to a standing committee </a:t>
            </a:r>
          </a:p>
        </p:txBody>
      </p:sp>
    </p:spTree>
    <p:extLst>
      <p:ext uri="{BB962C8B-B14F-4D97-AF65-F5344CB8AC3E}">
        <p14:creationId xmlns:p14="http://schemas.microsoft.com/office/powerpoint/2010/main" val="424582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345770</TotalTime>
  <Words>1699</Words>
  <Application>Microsoft Office PowerPoint</Application>
  <PresentationFormat>On-screen Show (4:3)</PresentationFormat>
  <Paragraphs>368</Paragraphs>
  <Slides>20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ＭＳ Ｐゴシック</vt:lpstr>
      <vt:lpstr>Arial</vt:lpstr>
      <vt:lpstr>Times New Roman</vt:lpstr>
      <vt:lpstr>Wingdings</vt:lpstr>
      <vt:lpstr>Default Design</vt:lpstr>
      <vt:lpstr>Document</vt:lpstr>
      <vt:lpstr>WG11  Opening Report Snapshot slides 2017-05</vt:lpstr>
      <vt:lpstr>Abstract </vt:lpstr>
      <vt:lpstr>Editors Meeting – May 2017 Chairs: Peter Ecclesine, Robert Stacey</vt:lpstr>
      <vt:lpstr>Assigned Numbers Authority– May 2017 ANA Lead: Robert Stacey</vt:lpstr>
      <vt:lpstr>AANI SC –  May 2017 Advanced Access Network Interface Chair: Joseph Levy</vt:lpstr>
      <vt:lpstr>802.11 ARC SC– May 2017 Chair – Mark Hamilton, VC – J. Levy </vt:lpstr>
      <vt:lpstr>PAR SC –  May 2017 Project Authorization Request  Chair: Jon Rosdahl</vt:lpstr>
      <vt:lpstr>WNG SC –  May 2017 Chair: Jim Lansford</vt:lpstr>
      <vt:lpstr>IEEE 802.11 PDED ad hoc – May 2017 Preamble Detect Energy Detect  Chair: Andrew Myles</vt:lpstr>
      <vt:lpstr>IEEE 802 JTC1 SC – May 2017 Chair: Andrew Myles</vt:lpstr>
      <vt:lpstr>IEEE 802 has 66 standards in or through the PSDO pipeline</vt:lpstr>
      <vt:lpstr>TGmd– May 2017 Revision Project Chair (TBC): Dorothy Stanley</vt:lpstr>
      <vt:lpstr>TGaj– May 2017 China Millimeter Wave Chair: Jiamin Chen</vt:lpstr>
      <vt:lpstr>TGak– May 2017 Enhancements For Transit Links Within Bridged Networks Chair: Donald Eastlake</vt:lpstr>
      <vt:lpstr>TGaq– May 2017 Pre-Association Discovery Chair: Stephen McCann</vt:lpstr>
      <vt:lpstr>TGax– May 2017 High Efficiency WLAN Chair: Osama Aboul-Magd </vt:lpstr>
      <vt:lpstr>TGay– May 2017 Next Generation 60GHz Chair: Edward Au  </vt:lpstr>
      <vt:lpstr>TGaz– May 2017 Next Generation Positioning  Chair: Jonathan Segev</vt:lpstr>
      <vt:lpstr>TGba– May 2017 Wake Up Radio Chair: Minyoung Park</vt:lpstr>
      <vt:lpstr>LC TIG – May 2017 Light Communications Chair: Nikola Serafimovski</vt:lpstr>
    </vt:vector>
  </TitlesOfParts>
  <Company>Aruba, an HPE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May 2017 WG11 Opening Report Snapshot slides</dc:title>
  <dc:creator>802.11CAC;dorothy.stanley@hpe.com</dc:creator>
  <cp:lastModifiedBy>Stanley, Dorothy</cp:lastModifiedBy>
  <cp:revision>3424</cp:revision>
  <cp:lastPrinted>2014-03-15T03:57:02Z</cp:lastPrinted>
  <dcterms:created xsi:type="dcterms:W3CDTF">1998-02-10T13:07:52Z</dcterms:created>
  <dcterms:modified xsi:type="dcterms:W3CDTF">2017-05-07T09:21:32Z</dcterms:modified>
</cp:coreProperties>
</file>