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60" r:id="rId8"/>
    <p:sldId id="2313" r:id="rId9"/>
    <p:sldId id="2376" r:id="rId10"/>
    <p:sldId id="2355" r:id="rId11"/>
    <p:sldId id="2379" r:id="rId12"/>
    <p:sldId id="2288" r:id="rId13"/>
    <p:sldId id="2378" r:id="rId14"/>
    <p:sldId id="2345" r:id="rId15"/>
    <p:sldId id="2353" r:id="rId16"/>
    <p:sldId id="2354" r:id="rId17"/>
    <p:sldId id="2359" r:id="rId18"/>
    <p:sldId id="2361" r:id="rId19"/>
    <p:sldId id="2363" r:id="rId20"/>
    <p:sldId id="2377" r:id="rId21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15" autoAdjust="0"/>
    <p:restoredTop sz="95821" autoAdjust="0"/>
  </p:normalViewPr>
  <p:slideViewPr>
    <p:cSldViewPr>
      <p:cViewPr varScale="1">
        <p:scale>
          <a:sx n="161" d="100"/>
          <a:sy n="161" d="100"/>
        </p:scale>
        <p:origin x="2192" y="9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802.11-17/0560ro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802.11-17/0560ro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802.11-17/0560ro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802.11-17/0560ro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802.11-17/0560ro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802.11-17/0560ro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802.11-17/0560ro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802.11-17/0560ro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802.11-17/0560ro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802.11-17/0560ro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802.11-17/0560ro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802.11-17/0560ro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802.11-17/0560r0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about/sba/mar2017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7/11-17-0315-00-0000-liaison-statement-from-3gpp-ran2-on-estimated-wlan-throughput.doc" TargetMode="External"/><Relationship Id="rId4" Type="http://schemas.openxmlformats.org/officeDocument/2006/relationships/hyperlink" Target="https://standards.ieee.org/develop/project/802.11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3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7" Type="http://schemas.openxmlformats.org/officeDocument/2006/relationships/hyperlink" Target="https://mentor.ieee.org/802.11/dcn/16/11-16-1510-02-AANI-reply-to-liaison-from-3gpp-ran2-on-estimated-throughput-11-16-1384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6/11-16-1101-10-0000-draft-ls-from-802-11-to-3gpp-ran-and-sa-on-imt-2020.docx" TargetMode="External"/><Relationship Id="rId5" Type="http://schemas.openxmlformats.org/officeDocument/2006/relationships/hyperlink" Target="https://mentor.ieee.org/802.11/dcn/17/11-17-0315-00-0000-liaison-statement-from-3gpp-ran2-on-estimated-wlan-throughput.doc" TargetMode="External"/><Relationship Id="rId4" Type="http://schemas.openxmlformats.org/officeDocument/2006/relationships/hyperlink" Target="https://mentor.ieee.org/802.11/dcn/17/11-17-0378-00-AANI-reply-ls-to-reply-ls-from-3gpp-ran2-on-estimated-throughput-11-17-315r0.docx" TargetMode="External"/><Relationship Id="rId9" Type="http://schemas.openxmlformats.org/officeDocument/2006/relationships/hyperlink" Target="https://mentor.ieee.org/802.11/dcn/17/11-17-0444-00-0000-liaison-from-3gpp-ran-on-radio-level-integration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75-02-0arc-mib-pattern-analysi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1512-00-0arc-glk-802-1q-bridge.pptx" TargetMode="External"/><Relationship Id="rId5" Type="http://schemas.openxmlformats.org/officeDocument/2006/relationships/hyperlink" Target="https://mentor.ieee.org/802.11/dcn/16/11-16-1436-01-0arc-yang-modelling-and-netconf-protocol-discussion.pptx" TargetMode="External"/><Relationship Id="rId4" Type="http://schemas.openxmlformats.org/officeDocument/2006/relationships/hyperlink" Target="https://mentor.ieee.org/802.11/dcn/15/11-15-0355-04-0arc-mib-truthvalue-usage-patterns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2017-05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2017-05-01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4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May 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(11-17-0570) 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Discuss SC6 security ad hoc ballot status</a:t>
            </a:r>
          </a:p>
          <a:p>
            <a:pPr lvl="1">
              <a:defRPr/>
            </a:pPr>
            <a:r>
              <a:rPr lang="en-AU" dirty="0"/>
              <a:t>Discuss open invitation to China NB to attend IEEE 802</a:t>
            </a:r>
          </a:p>
          <a:p>
            <a:pPr lvl="1">
              <a:defRPr/>
            </a:pPr>
            <a:r>
              <a:rPr lang="en-AU" dirty="0"/>
              <a:t>Discuss reaction to China Advisory Board discussion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66 standards in or through the PSDO pipeline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1676400"/>
          </a:xfrm>
        </p:spPr>
        <p:txBody>
          <a:bodyPr/>
          <a:lstStyle/>
          <a:p>
            <a:r>
              <a:rPr lang="en-AU" altLang="en-US" dirty="0" smtClean="0"/>
              <a:t>IEEE 802 has pushed 22 standards completely through the PSDO ratification process</a:t>
            </a:r>
          </a:p>
          <a:p>
            <a:r>
              <a:rPr lang="en-AU" altLang="en-US" dirty="0" smtClean="0"/>
              <a:t>IEEE 802 has 44 standards in the pipeline for ratification under the PSDO</a:t>
            </a:r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2017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3581400"/>
          <a:ext cx="6324600" cy="28352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2000"/>
                <a:gridCol w="990600"/>
                <a:gridCol w="2514600"/>
                <a:gridCol w="2057400"/>
              </a:tblGrid>
              <a:tr h="640223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WG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In pipeline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Through</a:t>
                      </a:r>
                      <a:br>
                        <a:rPr lang="en-AU" sz="1800" dirty="0" smtClean="0"/>
                      </a:br>
                      <a:r>
                        <a:rPr lang="en-AU" sz="1800" dirty="0" smtClean="0"/>
                        <a:t>60-day ballot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Through</a:t>
                      </a:r>
                      <a:br>
                        <a:rPr lang="en-AU" sz="1800" dirty="0" smtClean="0"/>
                      </a:br>
                      <a:r>
                        <a:rPr lang="en-AU" sz="1800" dirty="0" smtClean="0"/>
                        <a:t>FDIS ballot</a:t>
                      </a:r>
                      <a:endParaRPr lang="en-AU" sz="1800" dirty="0"/>
                    </a:p>
                  </a:txBody>
                  <a:tcPr marT="45730" marB="45730"/>
                </a:tc>
              </a:tr>
              <a:tr h="365842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.1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15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err="1" smtClean="0"/>
                        <a:t>Qbu</a:t>
                      </a:r>
                      <a:r>
                        <a:rPr lang="en-AU" sz="1800" dirty="0" smtClean="0"/>
                        <a:t>, </a:t>
                      </a:r>
                      <a:r>
                        <a:rPr lang="en-AU" sz="1800" dirty="0" err="1" smtClean="0"/>
                        <a:t>Qbz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err="1" smtClean="0">
                          <a:solidFill>
                            <a:srgbClr val="FF0000"/>
                          </a:solidFill>
                        </a:rPr>
                        <a:t>Qbv</a:t>
                      </a:r>
                      <a:r>
                        <a:rPr lang="en-AU" sz="1800" dirty="0" smtClean="0">
                          <a:solidFill>
                            <a:srgbClr val="FF0000"/>
                          </a:solidFill>
                        </a:rPr>
                        <a:t>,</a:t>
                      </a:r>
                      <a:r>
                        <a:rPr lang="en-AU" sz="1800" baseline="0" dirty="0" smtClean="0">
                          <a:solidFill>
                            <a:srgbClr val="FF0000"/>
                          </a:solidFill>
                        </a:rPr>
                        <a:t> AB, </a:t>
                      </a:r>
                      <a:r>
                        <a:rPr lang="en-AU" sz="1800" baseline="0" dirty="0" err="1" smtClean="0">
                          <a:solidFill>
                            <a:srgbClr val="FF0000"/>
                          </a:solidFill>
                        </a:rPr>
                        <a:t>Qca</a:t>
                      </a:r>
                      <a:r>
                        <a:rPr lang="en-AU" sz="18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AU" sz="1800" baseline="0" dirty="0" err="1" smtClean="0">
                          <a:solidFill>
                            <a:srgbClr val="FF0000"/>
                          </a:solidFill>
                        </a:rPr>
                        <a:t>Qcd</a:t>
                      </a:r>
                      <a:endParaRPr lang="en-A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0" marB="45730"/>
                </a:tc>
              </a:tr>
              <a:tr h="365842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.3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12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baseline="0" dirty="0" err="1" smtClean="0"/>
                        <a:t>bw</a:t>
                      </a:r>
                      <a:r>
                        <a:rPr lang="en-AU" sz="1800" baseline="0" dirty="0" smtClean="0"/>
                        <a:t>, </a:t>
                      </a:r>
                      <a:r>
                        <a:rPr lang="en-AU" sz="1800" baseline="0" dirty="0" err="1" smtClean="0"/>
                        <a:t>bp</a:t>
                      </a:r>
                      <a:r>
                        <a:rPr lang="en-AU" sz="1800" baseline="0" dirty="0" smtClean="0"/>
                        <a:t>, </a:t>
                      </a:r>
                      <a:r>
                        <a:rPr lang="en-AU" sz="1800" baseline="0" dirty="0" err="1" smtClean="0"/>
                        <a:t>bn</a:t>
                      </a:r>
                      <a:r>
                        <a:rPr lang="en-AU" sz="1800" baseline="0" dirty="0" smtClean="0"/>
                        <a:t>, </a:t>
                      </a:r>
                      <a:r>
                        <a:rPr lang="en-AU" sz="1800" baseline="0" dirty="0" err="1" smtClean="0"/>
                        <a:t>bq</a:t>
                      </a:r>
                      <a:r>
                        <a:rPr lang="en-AU" sz="1800" baseline="0" dirty="0" smtClean="0"/>
                        <a:t>, </a:t>
                      </a:r>
                      <a:r>
                        <a:rPr lang="en-AU" sz="1800" baseline="0" dirty="0" err="1" smtClean="0"/>
                        <a:t>br</a:t>
                      </a:r>
                      <a:r>
                        <a:rPr lang="en-AU" sz="1800" baseline="0" dirty="0" smtClean="0"/>
                        <a:t>, by, </a:t>
                      </a:r>
                      <a:r>
                        <a:rPr lang="en-AU" sz="1800" baseline="0" dirty="0" err="1" smtClean="0"/>
                        <a:t>bz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.3</a:t>
                      </a:r>
                      <a:endParaRPr lang="en-AU" sz="1800" dirty="0"/>
                    </a:p>
                  </a:txBody>
                  <a:tcPr marT="45730" marB="45730"/>
                </a:tc>
              </a:tr>
              <a:tr h="365842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.11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solidFill>
                            <a:srgbClr val="FF0000"/>
                          </a:solidFill>
                        </a:rPr>
                        <a:t>.11, </a:t>
                      </a:r>
                      <a:r>
                        <a:rPr lang="en-AU" sz="1800" dirty="0" err="1" smtClean="0">
                          <a:solidFill>
                            <a:srgbClr val="FF0000"/>
                          </a:solidFill>
                        </a:rPr>
                        <a:t>ai</a:t>
                      </a:r>
                      <a:endParaRPr lang="en-A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-</a:t>
                      </a:r>
                      <a:endParaRPr lang="en-AU" sz="1800" dirty="0"/>
                    </a:p>
                  </a:txBody>
                  <a:tcPr marT="45730" marB="45730"/>
                </a:tc>
              </a:tr>
              <a:tr h="365842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.15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.3, .4, .6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 marT="45730" marB="45730"/>
                </a:tc>
              </a:tr>
              <a:tr h="365842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.21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-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-</a:t>
                      </a:r>
                      <a:endParaRPr lang="en-AU" sz="1800" dirty="0"/>
                    </a:p>
                  </a:txBody>
                  <a:tcPr marT="45730" marB="45730"/>
                </a:tc>
              </a:tr>
              <a:tr h="365842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.22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a, b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 marT="45730" marB="45730"/>
                </a:tc>
              </a:tr>
            </a:tbl>
          </a:graphicData>
        </a:graphic>
      </p:graphicFrame>
      <p:cxnSp>
        <p:nvCxnSpPr>
          <p:cNvPr id="14385" name="Straight Arrow Connector 3"/>
          <p:cNvCxnSpPr>
            <a:cxnSpLocks noChangeShapeType="1"/>
          </p:cNvCxnSpPr>
          <p:nvPr/>
        </p:nvCxnSpPr>
        <p:spPr bwMode="auto">
          <a:xfrm flipH="1">
            <a:off x="3200400" y="5181600"/>
            <a:ext cx="4038600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none" w="sm" len="sm"/>
            <a:tailEnd type="arrow" w="med" len="med"/>
          </a:ln>
        </p:spPr>
      </p:cxnSp>
      <p:sp>
        <p:nvSpPr>
          <p:cNvPr id="14386" name="Rectangle 7"/>
          <p:cNvSpPr>
            <a:spLocks noChangeArrowheads="1"/>
          </p:cNvSpPr>
          <p:nvPr/>
        </p:nvSpPr>
        <p:spPr bwMode="auto">
          <a:xfrm>
            <a:off x="7239000" y="3657600"/>
            <a:ext cx="1676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en-US" sz="1800">
                <a:solidFill>
                  <a:srgbClr val="FF0000"/>
                </a:solidFill>
              </a:rPr>
              <a:t>Red</a:t>
            </a:r>
            <a:r>
              <a:rPr lang="en-AU" altLang="en-US" sz="1800"/>
              <a:t>: comments required</a:t>
            </a:r>
          </a:p>
          <a:p>
            <a:endParaRPr lang="en-AU" altLang="en-US" sz="1800"/>
          </a:p>
          <a:p>
            <a:r>
              <a:rPr lang="en-AU" altLang="en-US" sz="1800"/>
              <a:t>Comments will be discussed this week</a:t>
            </a:r>
          </a:p>
        </p:txBody>
      </p: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dirty="0" smtClean="0"/>
              <a:t>–</a:t>
            </a:r>
            <a:r>
              <a:rPr lang="en-US" dirty="0" smtClean="0"/>
              <a:t> May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(TBC):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First meeting of </a:t>
            </a:r>
            <a:r>
              <a:rPr lang="en-US" altLang="zh-CN" dirty="0" err="1" smtClean="0"/>
              <a:t>TGmd</a:t>
            </a:r>
            <a:r>
              <a:rPr lang="en-US" altLang="zh-CN" dirty="0" smtClean="0"/>
              <a:t> this week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PAR approved 2017 March, see 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standards.ieee.org/about/sba/mar2017.html</a:t>
            </a:r>
            <a:r>
              <a:rPr lang="en-US" altLang="zh-CN" dirty="0" smtClean="0"/>
              <a:t> </a:t>
            </a:r>
            <a:r>
              <a:rPr lang="en-US" altLang="zh-CN" dirty="0"/>
              <a:t>and specifically </a:t>
            </a:r>
            <a:r>
              <a:rPr lang="en-US" altLang="zh-CN" dirty="0">
                <a:hlinkClick r:id="rId4"/>
              </a:rPr>
              <a:t>https://</a:t>
            </a:r>
            <a:r>
              <a:rPr lang="en-US" altLang="zh-CN" dirty="0" smtClean="0">
                <a:hlinkClick r:id="rId4"/>
              </a:rPr>
              <a:t>standards.ieee.org/develop/project/802.11.html</a:t>
            </a:r>
            <a:r>
              <a:rPr lang="en-US" altLang="zh-CN" dirty="0" smtClean="0"/>
              <a:t> </a:t>
            </a:r>
          </a:p>
          <a:p>
            <a:pPr lvl="1">
              <a:lnSpc>
                <a:spcPct val="90000"/>
              </a:lnSpc>
            </a:pP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May 2017meeting </a:t>
            </a:r>
            <a:r>
              <a:rPr lang="en-US" altLang="zh-CN" dirty="0"/>
              <a:t>goals </a:t>
            </a:r>
            <a:r>
              <a:rPr lang="en-US" altLang="zh-CN" dirty="0" smtClean="0"/>
              <a:t>(3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Hear presentations</a:t>
            </a:r>
            <a:endParaRPr lang="en-US" dirty="0" smtClean="0"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</a:rPr>
              <a:t>Consider comment collection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 smtClean="0">
                <a:cs typeface="Arial" panose="020B0604020202020204" pitchFamily="34" charset="0"/>
              </a:rPr>
              <a:t>Discuss plan for additional metrics re: 3GPP liaison </a:t>
            </a:r>
            <a:r>
              <a:rPr lang="en-US" altLang="en-US" sz="1800" dirty="0" smtClean="0">
                <a:hlinkClick r:id="rId5"/>
              </a:rPr>
              <a:t>11-17/0315r0</a:t>
            </a:r>
            <a:endParaRPr lang="en-US" altLang="en-US" sz="1800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</a:rPr>
              <a:t>Officer </a:t>
            </a:r>
            <a:r>
              <a:rPr lang="en-US" altLang="zh-CN" dirty="0">
                <a:cs typeface="Arial" panose="020B0604020202020204" pitchFamily="34" charset="0"/>
              </a:rPr>
              <a:t>elections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Schedule and plans for July 2017</a:t>
            </a: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May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Initial Sponsor Ballot on </a:t>
            </a:r>
            <a:r>
              <a:rPr lang="en-US" altLang="zh-CN" dirty="0" err="1"/>
              <a:t>TGaj</a:t>
            </a:r>
            <a:r>
              <a:rPr lang="en-US" altLang="zh-CN" dirty="0"/>
              <a:t> D5.0 passed (97% approval and 75 comments received)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May meeting goals (4 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March 2017 meeting minutes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received from the initial SB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Conditional approval of recirculation sponsor ballot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Timeline update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Set conference call time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sym typeface="Wingdings" panose="05000000000000000000" pitchFamily="2" charset="2"/>
              </a:rPr>
              <a:t>Plan for July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May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 sz="2000" dirty="0"/>
              <a:t>Since the March 2017 meeting</a:t>
            </a:r>
          </a:p>
          <a:p>
            <a:pPr lvl="1"/>
            <a:r>
              <a:rPr lang="en-US" sz="1800" dirty="0"/>
              <a:t>A recirculation ballot was held on 802.11ak Draft D4.0 and all comments received were resolved without changes to the draft, meeting the conditions for Sponsor Ballot.</a:t>
            </a:r>
          </a:p>
          <a:p>
            <a:pPr lvl="1"/>
            <a:r>
              <a:rPr lang="en-US" sz="1800" dirty="0"/>
              <a:t>A Sponsor Ballot was initiated and is in process.</a:t>
            </a:r>
          </a:p>
          <a:p>
            <a:pPr lvl="1"/>
            <a:r>
              <a:rPr lang="en-US" sz="1800" dirty="0"/>
              <a:t>One teleconference was held.</a:t>
            </a:r>
          </a:p>
          <a:p>
            <a:pPr marL="609600" indent="-609600"/>
            <a:r>
              <a:rPr lang="en-US" sz="2000" dirty="0"/>
              <a:t>May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The 11ak Sponsor Ballot runs through 10 May, which is the Wednesday of the May meeting. Thus, the ability of </a:t>
            </a:r>
            <a:r>
              <a:rPr lang="en-GB" sz="1800" dirty="0" err="1"/>
              <a:t>TGak</a:t>
            </a:r>
            <a:r>
              <a:rPr lang="en-GB" sz="1800" dirty="0"/>
              <a:t> to resolve the comments received will be limited to those received early enough but it may make some progress.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Receive and discuss technical presentations.</a:t>
            </a:r>
          </a:p>
          <a:p>
            <a:pPr marL="609600" indent="-609600"/>
            <a:r>
              <a:rPr lang="en-US" sz="2000" dirty="0"/>
              <a:t>Agenda: See 11-17/0543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May 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First Recirculation Sponsor Ballot (D8.0)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90% approval, 174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Completed March 18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2017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Ongoing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6 slots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Next Steps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Potentially ask EC for 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r>
              <a:rPr lang="en-GB" altLang="en-US" dirty="0">
                <a:ea typeface="ＭＳ Ｐゴシック" pitchFamily="34" charset="-128"/>
              </a:rPr>
              <a:t> in June 2017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11-17/0549r1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May 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09800"/>
            <a:ext cx="8305800" cy="4191000"/>
          </a:xfrm>
        </p:spPr>
        <p:txBody>
          <a:bodyPr lIns="91440" tIns="45720" rIns="91440" bIns="45720"/>
          <a:lstStyle/>
          <a:p>
            <a:r>
              <a:rPr lang="en-CA" dirty="0"/>
              <a:t>Held a TG ad hoc meeting during the period May 3-5 to progress comment resolution on draft D1.0.</a:t>
            </a:r>
          </a:p>
          <a:p>
            <a:r>
              <a:rPr lang="en-CA" dirty="0"/>
              <a:t>Continue with the comment resolution.</a:t>
            </a:r>
          </a:p>
          <a:p>
            <a:r>
              <a:rPr lang="en-US" dirty="0"/>
              <a:t>Agenda for this meeting is available  in document 11-17/0555r0.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May 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pPr algn="just"/>
            <a:r>
              <a:rPr lang="en-CA" dirty="0"/>
              <a:t>Approval of meeting minutes of March 2017 plenary and the teleconference calls on March 29, April 12, April 26, and May 3</a:t>
            </a:r>
          </a:p>
          <a:p>
            <a:r>
              <a:rPr lang="en-CA" dirty="0"/>
              <a:t>Progress review</a:t>
            </a:r>
          </a:p>
          <a:p>
            <a:r>
              <a:rPr lang="en-US" dirty="0"/>
              <a:t>Draft development</a:t>
            </a:r>
          </a:p>
          <a:p>
            <a:pPr lvl="1"/>
            <a:r>
              <a:rPr lang="en-US" sz="1800" dirty="0"/>
              <a:t>Comment resolution against D0.3</a:t>
            </a:r>
          </a:p>
          <a:p>
            <a:pPr lvl="1"/>
            <a:r>
              <a:rPr lang="en-CA" sz="1800" dirty="0"/>
              <a:t>Technical presentations</a:t>
            </a:r>
          </a:p>
          <a:p>
            <a:r>
              <a:rPr lang="en-US" dirty="0"/>
              <a:t>Agenda for this meeting is available in document 11-17/0524r1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May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Open call for submissions to the </a:t>
            </a:r>
            <a:r>
              <a:rPr lang="en-US" dirty="0" smtClean="0">
                <a:ea typeface="ＭＳ Ｐゴシック" pitchFamily="34" charset="-128"/>
              </a:rPr>
              <a:t>Spec </a:t>
            </a:r>
            <a:r>
              <a:rPr lang="en-US" dirty="0">
                <a:ea typeface="ＭＳ Ｐゴシック" pitchFamily="34" charset="-128"/>
              </a:rPr>
              <a:t>Framework and Functional Requirements </a:t>
            </a:r>
            <a:r>
              <a:rPr lang="en-US" dirty="0" smtClean="0">
                <a:ea typeface="ＭＳ Ｐゴシック" pitchFamily="34" charset="-128"/>
              </a:rPr>
              <a:t>documents</a:t>
            </a:r>
            <a:r>
              <a:rPr lang="en-US" dirty="0">
                <a:ea typeface="ＭＳ Ｐゴシック" pitchFamily="34" charset="-128"/>
              </a:rPr>
              <a:t>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 smtClean="0"/>
              <a:t>May </a:t>
            </a:r>
            <a:r>
              <a:rPr lang="en-US" sz="2000" dirty="0"/>
              <a:t>Goals: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Continue on Functional Requirement Document </a:t>
            </a:r>
            <a:r>
              <a:rPr lang="en-US" dirty="0" smtClean="0">
                <a:ea typeface="ＭＳ Ｐゴシック" pitchFamily="34" charset="-128"/>
              </a:rPr>
              <a:t>(FRD) development and bring FRD to maturity.</a:t>
            </a:r>
            <a:endParaRPr lang="en-US" dirty="0">
              <a:ea typeface="ＭＳ Ｐゴシック" pitchFamily="34" charset="-128"/>
            </a:endParaRP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Approve submissions of technical material towards SFD text.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Review technical submissions on </a:t>
            </a:r>
            <a:r>
              <a:rPr lang="en-US" dirty="0" smtClean="0">
                <a:ea typeface="ＭＳ Ｐゴシック" pitchFamily="34" charset="-128"/>
              </a:rPr>
              <a:t>various aspects of protocol</a:t>
            </a:r>
            <a:endParaRPr lang="en-US" dirty="0">
              <a:ea typeface="ＭＳ Ｐゴシック" pitchFamily="34" charset="-128"/>
            </a:endParaRPr>
          </a:p>
          <a:p>
            <a:pPr marL="457200" lvl="1" indent="0">
              <a:buNone/>
            </a:pPr>
            <a:endParaRPr lang="en-US" sz="1100" dirty="0"/>
          </a:p>
          <a:p>
            <a:r>
              <a:rPr lang="en-US" sz="2000" dirty="0"/>
              <a:t>Agenda: </a:t>
            </a:r>
            <a:r>
              <a:rPr lang="en-US" sz="2000" b="0" dirty="0"/>
              <a:t>refer to submission </a:t>
            </a:r>
            <a:r>
              <a:rPr lang="en-US" sz="2000" b="0" dirty="0" smtClean="0"/>
              <a:t>11-17/534.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039005"/>
              </p:ext>
            </p:extLst>
          </p:nvPr>
        </p:nvGraphicFramePr>
        <p:xfrm>
          <a:off x="5638800" y="5011246"/>
          <a:ext cx="30696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1600"/>
                <a:gridCol w="511600"/>
                <a:gridCol w="511600"/>
                <a:gridCol w="511600"/>
                <a:gridCol w="511600"/>
                <a:gridCol w="511600"/>
              </a:tblGrid>
              <a:tr h="23119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1526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3736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2207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AZ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AZ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7416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May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495800"/>
          </a:xfrm>
        </p:spPr>
        <p:txBody>
          <a:bodyPr/>
          <a:lstStyle/>
          <a:p>
            <a:r>
              <a:rPr lang="en-US" altLang="en-US" sz="1800" dirty="0"/>
              <a:t>Since the last F2F meeting</a:t>
            </a:r>
          </a:p>
          <a:p>
            <a:pPr lvl="1"/>
            <a:r>
              <a:rPr lang="en-US" altLang="en-US" sz="1600" dirty="0"/>
              <a:t>TG elected 2 Vice-Chairs</a:t>
            </a:r>
          </a:p>
          <a:p>
            <a:pPr lvl="2"/>
            <a:r>
              <a:rPr lang="en-US" altLang="en-US" sz="1400" dirty="0"/>
              <a:t>1st VC: </a:t>
            </a:r>
            <a:r>
              <a:rPr lang="en-US" altLang="en-US" sz="1400" dirty="0" err="1"/>
              <a:t>Yunsong</a:t>
            </a:r>
            <a:r>
              <a:rPr lang="en-US" altLang="en-US" sz="1400" dirty="0"/>
              <a:t> Yang (Huawei): Y/N/A = 62/0/1</a:t>
            </a:r>
          </a:p>
          <a:p>
            <a:pPr lvl="2"/>
            <a:r>
              <a:rPr lang="en-US" altLang="en-US" sz="1400" dirty="0"/>
              <a:t>2nd VC: </a:t>
            </a:r>
            <a:r>
              <a:rPr lang="en-US" altLang="en-US" sz="1400" dirty="0" err="1"/>
              <a:t>Eunsung</a:t>
            </a:r>
            <a:r>
              <a:rPr lang="en-US" altLang="en-US" sz="1400" dirty="0"/>
              <a:t> Park (LG Electronics): Y/N/A = 60/0/1</a:t>
            </a:r>
          </a:p>
          <a:p>
            <a:pPr lvl="1"/>
            <a:r>
              <a:rPr lang="en-US" altLang="en-US" sz="1600" dirty="0"/>
              <a:t>Reviewed technical presentations</a:t>
            </a:r>
          </a:p>
          <a:p>
            <a:pPr lvl="2"/>
            <a:r>
              <a:rPr lang="en-US" altLang="en-US" sz="1400" dirty="0"/>
              <a:t>Started to reach consensus on high-level technical PHY/MAC concepts</a:t>
            </a:r>
          </a:p>
          <a:p>
            <a:pPr lvl="1"/>
            <a:r>
              <a:rPr lang="en-US" altLang="en-US" sz="1600" dirty="0"/>
              <a:t>Developed draft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Spec Framework Document</a:t>
            </a:r>
          </a:p>
          <a:p>
            <a:pPr lvl="1"/>
            <a:r>
              <a:rPr lang="en-US" altLang="en-US" sz="1600" dirty="0"/>
              <a:t>Updated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task group documents</a:t>
            </a:r>
          </a:p>
          <a:p>
            <a:pPr lvl="2"/>
            <a:r>
              <a:rPr lang="en-US" altLang="en-US" sz="1400" dirty="0"/>
              <a:t>Use case </a:t>
            </a:r>
            <a:r>
              <a:rPr lang="en-US" altLang="en-US" sz="1400" dirty="0" smtClean="0"/>
              <a:t>document, Functional </a:t>
            </a:r>
            <a:r>
              <a:rPr lang="en-US" altLang="en-US" sz="1400" dirty="0"/>
              <a:t>Requirements Document</a:t>
            </a:r>
          </a:p>
          <a:p>
            <a:pPr lvl="2"/>
            <a:r>
              <a:rPr lang="en-US" altLang="en-US" sz="1400" dirty="0"/>
              <a:t>Simulation Scenarios and Evaluation Methodology Document</a:t>
            </a:r>
          </a:p>
          <a:p>
            <a:pPr lvl="1"/>
            <a:r>
              <a:rPr lang="en-US" altLang="en-US" sz="1600" dirty="0"/>
              <a:t>Reviewed the TG timeline</a:t>
            </a:r>
          </a:p>
          <a:p>
            <a:r>
              <a:rPr lang="en-US" altLang="en-US" sz="1800" dirty="0"/>
              <a:t>Plan for this meeting</a:t>
            </a:r>
          </a:p>
          <a:p>
            <a:pPr lvl="1"/>
            <a:r>
              <a:rPr lang="en-US" altLang="en-US" sz="1600" dirty="0"/>
              <a:t>Review technical </a:t>
            </a:r>
            <a:r>
              <a:rPr lang="en-US" altLang="en-US" sz="1600" dirty="0" smtClean="0"/>
              <a:t>presentations, Work </a:t>
            </a:r>
            <a:r>
              <a:rPr lang="en-US" altLang="en-US" sz="1600" dirty="0"/>
              <a:t>on task group </a:t>
            </a:r>
            <a:r>
              <a:rPr lang="en-US" altLang="en-US" sz="1600" dirty="0" smtClean="0"/>
              <a:t>documents, Review </a:t>
            </a:r>
            <a:r>
              <a:rPr lang="en-US" altLang="en-US" sz="1600" dirty="0"/>
              <a:t>TG timeline</a:t>
            </a:r>
          </a:p>
          <a:p>
            <a:r>
              <a:rPr lang="en-US" altLang="en-US" sz="1800" dirty="0"/>
              <a:t>Agenda can be found in doc: IEEE 802.11-17/545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May 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</a:t>
            </a:r>
            <a:r>
              <a:rPr lang="en-US" altLang="en-US" sz="1800" kern="0" dirty="0"/>
              <a:t>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PDED </a:t>
            </a:r>
            <a:r>
              <a:rPr lang="en-US" altLang="en-US" sz="1800" kern="0" dirty="0"/>
              <a:t>Ad 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TGaj</a:t>
            </a:r>
            <a:r>
              <a:rPr lang="en-US" altLang="en-US" sz="1800" kern="0" dirty="0"/>
              <a:t> 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TIG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LC TIG </a:t>
            </a:r>
            <a:r>
              <a:rPr lang="en-US" altLang="ja-JP" dirty="0" smtClean="0"/>
              <a:t>– May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495800"/>
          </a:xfrm>
        </p:spPr>
        <p:txBody>
          <a:bodyPr/>
          <a:lstStyle/>
          <a:p>
            <a:pPr algn="just"/>
            <a:r>
              <a:rPr lang="en-GB" altLang="en-US" dirty="0"/>
              <a:t>Apr 2017 conference call</a:t>
            </a:r>
          </a:p>
          <a:p>
            <a:pPr lvl="1" algn="just"/>
            <a:r>
              <a:rPr lang="en-GB" altLang="en-US" dirty="0" smtClean="0"/>
              <a:t>LC </a:t>
            </a:r>
            <a:r>
              <a:rPr lang="en-GB" altLang="en-US" dirty="0"/>
              <a:t>TIG use-case for </a:t>
            </a:r>
            <a:r>
              <a:rPr lang="en-GB" altLang="en-US" dirty="0" smtClean="0"/>
              <a:t>retail: 11-17-584, Barnaby Fryer (Co-Op </a:t>
            </a:r>
            <a:r>
              <a:rPr lang="en-GB" altLang="en-US" dirty="0"/>
              <a:t>Group Ltd</a:t>
            </a:r>
            <a:r>
              <a:rPr lang="en-GB" altLang="en-US" dirty="0" smtClean="0"/>
              <a:t>.) </a:t>
            </a:r>
          </a:p>
          <a:p>
            <a:pPr algn="just"/>
            <a:r>
              <a:rPr lang="en-GB" altLang="en-US" dirty="0" smtClean="0"/>
              <a:t>3 </a:t>
            </a:r>
            <a:r>
              <a:rPr lang="en-GB" altLang="en-US" dirty="0"/>
              <a:t>May </a:t>
            </a:r>
            <a:r>
              <a:rPr lang="en-GB" altLang="en-US" dirty="0" smtClean="0"/>
              <a:t>conference call</a:t>
            </a:r>
            <a:endParaRPr lang="en-GB" altLang="en-US" dirty="0"/>
          </a:p>
          <a:p>
            <a:pPr lvl="1" algn="just"/>
            <a:r>
              <a:rPr lang="en-GB" altLang="en-US" dirty="0" smtClean="0"/>
              <a:t>Response to technical feasibility questions: 11-17-592, Ivica </a:t>
            </a:r>
            <a:r>
              <a:rPr lang="en-GB" altLang="en-US" dirty="0" err="1" smtClean="0"/>
              <a:t>Stevanovic</a:t>
            </a:r>
            <a:r>
              <a:rPr lang="en-GB" altLang="en-US" dirty="0" smtClean="0"/>
              <a:t> (</a:t>
            </a:r>
            <a:r>
              <a:rPr lang="en-GB" altLang="en-US" dirty="0" smtClean="0"/>
              <a:t>OFCOM-CH</a:t>
            </a:r>
            <a:r>
              <a:rPr lang="en-GB" altLang="en-US" dirty="0" smtClean="0"/>
              <a:t>)</a:t>
            </a:r>
          </a:p>
          <a:p>
            <a:pPr lvl="1" algn="just"/>
            <a:r>
              <a:rPr lang="en-US" altLang="en-US" dirty="0" smtClean="0"/>
              <a:t>Additional contributions</a:t>
            </a:r>
            <a:endParaRPr lang="en-GB" altLang="en-US" dirty="0" smtClean="0"/>
          </a:p>
          <a:p>
            <a:pPr algn="just"/>
            <a:r>
              <a:rPr lang="en-GB" altLang="en-US" dirty="0" smtClean="0"/>
              <a:t>Four </a:t>
            </a:r>
            <a:r>
              <a:rPr lang="en-GB" altLang="en-US" dirty="0"/>
              <a:t>(4) meeting slots for the </a:t>
            </a:r>
            <a:r>
              <a:rPr lang="en-GB" altLang="en-US" dirty="0" smtClean="0"/>
              <a:t>May </a:t>
            </a:r>
            <a:r>
              <a:rPr lang="en-GB" altLang="en-US" dirty="0"/>
              <a:t>2017 session</a:t>
            </a:r>
          </a:p>
          <a:p>
            <a:pPr lvl="1" algn="just"/>
            <a:r>
              <a:rPr lang="en-GB" altLang="en-US" dirty="0"/>
              <a:t>Monday, </a:t>
            </a:r>
            <a:r>
              <a:rPr lang="en-GB" altLang="en-US" dirty="0" smtClean="0"/>
              <a:t>PM1, Tuesday</a:t>
            </a:r>
            <a:r>
              <a:rPr lang="en-GB" altLang="en-US" dirty="0"/>
              <a:t>, PM1</a:t>
            </a:r>
          </a:p>
          <a:p>
            <a:pPr lvl="1" algn="just"/>
            <a:r>
              <a:rPr lang="en-GB" altLang="en-US" dirty="0"/>
              <a:t>Thursday, AM2 and PM2</a:t>
            </a:r>
          </a:p>
          <a:p>
            <a:pPr algn="just"/>
            <a:r>
              <a:rPr lang="en-GB" altLang="en-US" dirty="0"/>
              <a:t>Proposed Agenda in doc. 17/0557r0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May 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Review publication status of 11ah</a:t>
            </a:r>
          </a:p>
          <a:p>
            <a:r>
              <a:rPr lang="en-US" dirty="0"/>
              <a:t>Publication process discussion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May 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11-11/0270r37 (April 2017)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TGaq</a:t>
            </a:r>
            <a:r>
              <a:rPr lang="en-US" altLang="en-US" dirty="0"/>
              <a:t> and </a:t>
            </a:r>
            <a:r>
              <a:rPr lang="en-US" altLang="en-US" dirty="0" err="1"/>
              <a:t>TGak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TGax</a:t>
            </a:r>
            <a:r>
              <a:rPr lang="en-US" altLang="en-US" dirty="0"/>
              <a:t> including Control subtype for Trigger frame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Additional allocations for </a:t>
            </a:r>
            <a:r>
              <a:rPr lang="en-US" altLang="en-US" dirty="0" err="1"/>
              <a:t>TGaq</a:t>
            </a:r>
            <a:r>
              <a:rPr lang="en-US" altLang="en-US" dirty="0"/>
              <a:t>: two Action frames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May 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099673"/>
            <a:ext cx="8305800" cy="445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000" b="1" dirty="0" smtClean="0"/>
              <a:t>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 smtClean="0"/>
              <a:t>Complete </a:t>
            </a:r>
            <a:r>
              <a:rPr lang="en-US" altLang="en-US" sz="1800" dirty="0"/>
              <a:t>LS (</a:t>
            </a:r>
            <a:r>
              <a:rPr lang="en-US" altLang="en-US" sz="1800" dirty="0">
                <a:hlinkClick r:id="rId3"/>
              </a:rPr>
              <a:t>11-16/1574</a:t>
            </a:r>
            <a:r>
              <a:rPr lang="en-US" altLang="en-US" sz="1800" dirty="0"/>
              <a:t>) to 3GPP SA on suggested technical areas of engagement and requesting guidance on SA planning/timing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Complete the reply LS (</a:t>
            </a:r>
            <a:r>
              <a:rPr lang="en-US" altLang="en-US" sz="1800" dirty="0">
                <a:hlinkClick r:id="rId4"/>
              </a:rPr>
              <a:t>11-17/0378</a:t>
            </a:r>
            <a:r>
              <a:rPr lang="en-US" altLang="en-US" sz="1800" dirty="0"/>
              <a:t>) to 3GPP RAN WG 2 reply LS </a:t>
            </a:r>
            <a:br>
              <a:rPr lang="en-US" altLang="en-US" sz="1800" dirty="0"/>
            </a:br>
            <a:r>
              <a:rPr lang="en-US" altLang="en-US" sz="1800" dirty="0"/>
              <a:t>(</a:t>
            </a:r>
            <a:r>
              <a:rPr lang="en-US" altLang="en-US" sz="1800" dirty="0">
                <a:hlinkClick r:id="rId5"/>
              </a:rPr>
              <a:t>11-17/0315r0</a:t>
            </a:r>
            <a:r>
              <a:rPr lang="en-US" altLang="en-US" sz="1800" dirty="0"/>
              <a:t>) or transfer the responsibility for replying to this LS. 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 smtClean="0"/>
              <a:t>LS (</a:t>
            </a:r>
            <a:r>
              <a:rPr lang="en-US" altLang="en-US" sz="1800" dirty="0" smtClean="0">
                <a:hlinkClick r:id="rId6"/>
              </a:rPr>
              <a:t>11-16/1101r10</a:t>
            </a:r>
            <a:r>
              <a:rPr lang="en-US" altLang="en-US" sz="1800" dirty="0" smtClean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 smtClean="0"/>
              <a:t>LS (</a:t>
            </a:r>
            <a:r>
              <a:rPr lang="en-US" altLang="en-US" sz="1800" dirty="0"/>
              <a:t>(</a:t>
            </a:r>
            <a:r>
              <a:rPr lang="en-US" altLang="en-US" sz="1800" dirty="0">
                <a:hlinkClick r:id="rId7"/>
              </a:rPr>
              <a:t>11-16-/510r2</a:t>
            </a:r>
            <a:r>
              <a:rPr lang="en-US" altLang="en-US" sz="1800" dirty="0"/>
              <a:t>) to 3GPP RAN2 (1/17), reply received (</a:t>
            </a:r>
            <a:r>
              <a:rPr lang="en-US" altLang="en-US" sz="1800" dirty="0">
                <a:hlinkClick r:id="rId5"/>
              </a:rPr>
              <a:t>11-17/0315r0</a:t>
            </a:r>
            <a:r>
              <a:rPr lang="en-US" altLang="en-US" sz="1800" dirty="0"/>
              <a:t>) </a:t>
            </a:r>
            <a:endParaRPr lang="en-US" altLang="en-US" sz="1800" dirty="0" smtClean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 smtClean="0"/>
              <a:t>LS (</a:t>
            </a:r>
            <a:r>
              <a:rPr lang="en-US" altLang="en-US" sz="1800" dirty="0" smtClean="0">
                <a:hlinkClick r:id="rId8"/>
              </a:rPr>
              <a:t>11-16/1573r3</a:t>
            </a:r>
            <a:r>
              <a:rPr lang="en-US" altLang="en-US" sz="1800" dirty="0" smtClean="0"/>
              <a:t>) to 3GPP RAN (</a:t>
            </a:r>
            <a:r>
              <a:rPr lang="en-US" altLang="en-US" sz="1800" dirty="0"/>
              <a:t>1/17</a:t>
            </a:r>
            <a:r>
              <a:rPr lang="en-US" altLang="en-US" sz="1800" dirty="0" smtClean="0"/>
              <a:t>), </a:t>
            </a:r>
            <a:r>
              <a:rPr lang="en-US" altLang="en-US" sz="1800" dirty="0"/>
              <a:t>reply received (</a:t>
            </a:r>
            <a:r>
              <a:rPr lang="en-US" altLang="en-US" sz="1800" dirty="0">
                <a:hlinkClick r:id="rId9"/>
              </a:rPr>
              <a:t>11-17/0444r0</a:t>
            </a:r>
            <a:r>
              <a:rPr lang="en-US" altLang="en-US" sz="1800" dirty="0"/>
              <a:t>) </a:t>
            </a:r>
            <a:endParaRPr lang="en-US" sz="1800" dirty="0" smtClean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Agenda, see 11-17-550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AANI SC: Mon May 8, PM1, Thurs May 11 AM2</a:t>
            </a:r>
          </a:p>
          <a:p>
            <a:pPr marL="514350" lvl="1" indent="0"/>
            <a:endParaRPr lang="en-US" altLang="en-US" sz="1600" i="1" dirty="0" smtClean="0"/>
          </a:p>
          <a:p>
            <a:pPr marL="514350" lvl="1" indent="0"/>
            <a:r>
              <a:rPr lang="en-US" altLang="en-US" sz="1600" i="1" dirty="0" smtClean="0"/>
              <a:t>Note</a:t>
            </a:r>
            <a:r>
              <a:rPr lang="en-US" altLang="en-US" sz="1600" i="1" dirty="0"/>
              <a:t>: the new</a:t>
            </a:r>
            <a:r>
              <a:rPr lang="en-US" sz="1600" i="1" dirty="0"/>
              <a:t> “IEEE 802 network enhancements for the next decade” Industry Connections Activity</a:t>
            </a:r>
            <a:r>
              <a:rPr lang="en-US" altLang="en-US" sz="1600" i="1" dirty="0"/>
              <a:t> meeting will be in Stuttgart, Germany next week.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May 2017</a:t>
            </a:r>
            <a:br>
              <a:rPr lang="en-US" altLang="en-US" dirty="0" smtClean="0"/>
            </a:br>
            <a:r>
              <a:rPr lang="en-US" altLang="en-US" dirty="0" smtClean="0"/>
              <a:t>Chair – Mark Hamilton, VC – J. Levy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686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Tuesday AM2, Wednesday AM1, Thursday AM1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sz="1800" b="1" dirty="0"/>
              <a:t>IEEE 802 activities relevant to 802.11/ARC</a:t>
            </a:r>
            <a:endParaRPr lang="en-US" altLang="en-US" sz="1800" b="1" dirty="0"/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IETF/802 coordination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000" b="1" dirty="0"/>
              <a:t>MIB attributes Design Pattern – in preparation for </a:t>
            </a:r>
            <a:r>
              <a:rPr lang="en-US" altLang="en-US" sz="2000" b="1" dirty="0" err="1"/>
              <a:t>REVmd</a:t>
            </a:r>
            <a:endParaRPr lang="en-US" altLang="en-US" sz="2000" b="1" dirty="0"/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sz="1800" dirty="0">
                <a:hlinkClick r:id="rId3"/>
              </a:rPr>
              <a:t>11-17/0475r2</a:t>
            </a:r>
            <a:r>
              <a:rPr lang="en-US" altLang="en-US" sz="1800" dirty="0"/>
              <a:t>, </a:t>
            </a:r>
            <a:r>
              <a:rPr lang="en-US" altLang="en-US" sz="1800" dirty="0">
                <a:ea typeface="ＭＳ Ｐゴシック" pitchFamily="34" charset="-128"/>
                <a:hlinkClick r:id="rId4"/>
              </a:rPr>
              <a:t>11-15/0355r4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  <a:endParaRPr lang="en-US" sz="2200" dirty="0"/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/>
              <a:t>YANG/NETCONF modeling – in preparation for </a:t>
            </a:r>
            <a:r>
              <a:rPr lang="en-US" sz="2000" dirty="0" err="1"/>
              <a:t>REVmd</a:t>
            </a:r>
            <a:endParaRPr lang="en-US" sz="2000" dirty="0"/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>
                <a:hlinkClick r:id="rId5"/>
              </a:rPr>
              <a:t>11-16/1436r1</a:t>
            </a:r>
            <a:r>
              <a:rPr lang="en-US" sz="1800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Time permitting: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“What is an ESS?” – and, “How can a non-AP STA know?”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 - </a:t>
            </a:r>
            <a:r>
              <a:rPr lang="en-US" b="1" dirty="0">
                <a:hlinkClick r:id="rId6"/>
              </a:rPr>
              <a:t>11-16/1512r0</a:t>
            </a:r>
            <a:r>
              <a:rPr lang="en-US" b="1" dirty="0"/>
              <a:t> 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May 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153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</a:t>
            </a:r>
            <a:r>
              <a:rPr lang="en-US" altLang="en-US" sz="2400" b="1" dirty="0" smtClean="0"/>
              <a:t>July </a:t>
            </a:r>
            <a:r>
              <a:rPr lang="en-US" altLang="en-US" sz="2400" b="1" dirty="0"/>
              <a:t>2017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Upcoming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   9</a:t>
            </a:r>
            <a:r>
              <a:rPr lang="en-US" sz="2000" dirty="0" smtClean="0"/>
              <a:t> June </a:t>
            </a:r>
            <a:r>
              <a:rPr lang="en-US" sz="2000" dirty="0"/>
              <a:t>2017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</a:t>
            </a:r>
            <a:r>
              <a:rPr lang="en-US" sz="2000" dirty="0" smtClean="0"/>
              <a:t> 28 July </a:t>
            </a:r>
            <a:r>
              <a:rPr lang="en-US" sz="2000" dirty="0"/>
              <a:t>2017 (for </a:t>
            </a:r>
            <a:r>
              <a:rPr lang="en-US" sz="2000" dirty="0" err="1"/>
              <a:t>NesCom</a:t>
            </a:r>
            <a:r>
              <a:rPr lang="en-US" sz="2000" dirty="0"/>
              <a:t> </a:t>
            </a:r>
            <a:r>
              <a:rPr lang="en-US" sz="2000" dirty="0" smtClean="0"/>
              <a:t>Sept teleconference </a:t>
            </a:r>
            <a:r>
              <a:rPr lang="en-US" sz="2000" dirty="0" err="1"/>
              <a:t>mtg</a:t>
            </a:r>
            <a:r>
              <a:rPr lang="en-US" sz="2000" dirty="0"/>
              <a:t>)</a:t>
            </a:r>
            <a:endParaRPr lang="en-US" altLang="en-US" sz="2000" dirty="0"/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May 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2763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9 May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</a:t>
            </a:r>
            <a:endParaRPr lang="en-GB" altLang="en-US" sz="2000" dirty="0" smtClean="0"/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Plans for July 2017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11-17/0554r1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May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PDED ad hoc – May 2017</a:t>
            </a:r>
            <a:br>
              <a:rPr lang="en-US" altLang="en-US" dirty="0" smtClean="0"/>
            </a:br>
            <a:r>
              <a:rPr lang="en-AU" sz="2800" b="0" dirty="0"/>
              <a:t>Preamble Detect Energy Detect 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GB" dirty="0"/>
              <a:t>Chair: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696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sz="2000" dirty="0"/>
              <a:t>Agenda items addressed this week will be:</a:t>
            </a:r>
          </a:p>
          <a:p>
            <a:pPr>
              <a:defRPr/>
            </a:pPr>
            <a:r>
              <a:rPr lang="en-AU" sz="2000" dirty="0"/>
              <a:t>Why was the PDED ad hoc formed … </a:t>
            </a:r>
            <a:br>
              <a:rPr lang="en-AU" sz="2000" dirty="0"/>
            </a:br>
            <a:r>
              <a:rPr lang="en-AU" sz="2000" dirty="0"/>
              <a:t>… and why is it continuing?</a:t>
            </a:r>
          </a:p>
          <a:p>
            <a:pPr>
              <a:defRPr/>
            </a:pPr>
            <a:r>
              <a:rPr lang="en-AU" sz="2000" dirty="0"/>
              <a:t>What is happening this week? (in no particular order)</a:t>
            </a:r>
          </a:p>
          <a:p>
            <a:pPr lvl="1">
              <a:defRPr/>
            </a:pPr>
            <a:r>
              <a:rPr lang="en-AU" sz="1800" dirty="0"/>
              <a:t>Review what has happened so far on the PDED issue</a:t>
            </a:r>
          </a:p>
          <a:p>
            <a:pPr lvl="1">
              <a:defRPr/>
            </a:pPr>
            <a:r>
              <a:rPr lang="en-AU" sz="1800" dirty="0"/>
              <a:t>Review status of (non) response from 3GPP RAN1/RAN4 to LS from IEEE 802 that was sent in March 2017 </a:t>
            </a:r>
          </a:p>
          <a:p>
            <a:pPr lvl="1">
              <a:defRPr/>
            </a:pPr>
            <a:r>
              <a:rPr lang="en-AU" sz="1800" dirty="0"/>
              <a:t>Review progress of testing in 3GPP RAN4</a:t>
            </a:r>
          </a:p>
          <a:p>
            <a:pPr lvl="1">
              <a:defRPr/>
            </a:pPr>
            <a:r>
              <a:rPr lang="en-AU" sz="1800" dirty="0"/>
              <a:t>Consider a LS to ETSI BRAN </a:t>
            </a:r>
            <a:r>
              <a:rPr lang="en-AU" sz="1800" dirty="0" err="1"/>
              <a:t>wrt</a:t>
            </a:r>
            <a:r>
              <a:rPr lang="en-AU" sz="1800" dirty="0"/>
              <a:t> the next revision of EN 301 893 that is scheduled to start in July 2017</a:t>
            </a:r>
          </a:p>
          <a:p>
            <a:pPr>
              <a:defRPr/>
            </a:pPr>
            <a:r>
              <a:rPr lang="en-AU" sz="2000" dirty="0"/>
              <a:t>What are the next steps?</a:t>
            </a:r>
          </a:p>
          <a:p>
            <a:pPr lvl="1">
              <a:defRPr/>
            </a:pPr>
            <a:r>
              <a:rPr lang="en-AU" sz="1800" dirty="0"/>
              <a:t>Discuss possible transition of ad hoc to a standing committee 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345532</TotalTime>
  <Words>1570</Words>
  <Application>Microsoft Office PowerPoint</Application>
  <PresentationFormat>On-screen Show (4:3)</PresentationFormat>
  <Paragraphs>361</Paragraphs>
  <Slides>20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ＭＳ Ｐゴシック</vt:lpstr>
      <vt:lpstr>Arial</vt:lpstr>
      <vt:lpstr>Times New Roman</vt:lpstr>
      <vt:lpstr>Wingdings</vt:lpstr>
      <vt:lpstr>Default Design</vt:lpstr>
      <vt:lpstr>Document</vt:lpstr>
      <vt:lpstr>WG11  Opening Report Snapshot slides 2017-05</vt:lpstr>
      <vt:lpstr>Abstract </vt:lpstr>
      <vt:lpstr>Editors Meeting – May 2017 Chairs: Peter Ecclesine, Robert Stacey</vt:lpstr>
      <vt:lpstr>Assigned Numbers Authority– May 2017 ANA Lead: Robert Stacey</vt:lpstr>
      <vt:lpstr>AANI SC –  May 2017 Advanced Access Network Interface Chair: Joseph Levy</vt:lpstr>
      <vt:lpstr>802.11 ARC SC– May 2017 Chair – Mark Hamilton, VC – J. Levy </vt:lpstr>
      <vt:lpstr>PAR SC –  May 2017 Project Authorization Request  Chair: Jon Rosdahl</vt:lpstr>
      <vt:lpstr>WNG SC –  May 2017 Chair: Jim Lansford</vt:lpstr>
      <vt:lpstr>IEEE 802.11 PDED ad hoc – May 2017 Preamble Detect Energy Detect  Chair: Andrew Myles</vt:lpstr>
      <vt:lpstr>IEEE 802 JTC1 SC – May 2017 Chair: Andrew Myles</vt:lpstr>
      <vt:lpstr>IEEE 802 has 66 standards in or through the PSDO pipeline</vt:lpstr>
      <vt:lpstr>TGmd– May 2017 Revision Project Chair (TBC): Dorothy Stanley</vt:lpstr>
      <vt:lpstr>TGaj– May 2017 China Millimeter Wave Chair: Jiamin Chen</vt:lpstr>
      <vt:lpstr>TGak– May 2017 Enhancements For Transit Links Within Bridged Networks Chair: Donald Eastlake</vt:lpstr>
      <vt:lpstr>TGaq– May 2017 Pre-Association Discovery Chair: Stephen McCann</vt:lpstr>
      <vt:lpstr>TGax– May 2017 High Efficiency WLAN Chair: Osama Aboul-Magd </vt:lpstr>
      <vt:lpstr>TGay– May 2017 Next Generation 60GHz Chair: Edward Au  </vt:lpstr>
      <vt:lpstr>TGaz– May 2017 Next Generation Positioning  Chair: Jonathan Segev</vt:lpstr>
      <vt:lpstr>TGba– May 2017 Wake Up Radio Chair: Minyoung Park</vt:lpstr>
      <vt:lpstr>LC TIG – May 2017 Light Communications Chair: Nikola Serafimovski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2017 WG11 Opening Report Snapshot slides</dc:title>
  <dc:creator>802.11CAC;dorothy.stanley@hpe.com</dc:creator>
  <cp:lastModifiedBy>Stanley, Dorothy</cp:lastModifiedBy>
  <cp:revision>3416</cp:revision>
  <cp:lastPrinted>2014-03-15T03:57:02Z</cp:lastPrinted>
  <dcterms:created xsi:type="dcterms:W3CDTF">1998-02-10T13:07:52Z</dcterms:created>
  <dcterms:modified xsi:type="dcterms:W3CDTF">2017-05-01T23:02:38Z</dcterms:modified>
</cp:coreProperties>
</file>