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13" r:id="rId4"/>
    <p:sldId id="621" r:id="rId5"/>
    <p:sldId id="622" r:id="rId6"/>
    <p:sldId id="623" r:id="rId7"/>
    <p:sldId id="624" r:id="rId8"/>
    <p:sldId id="625" r:id="rId9"/>
    <p:sldId id="620" r:id="rId10"/>
    <p:sldId id="557" r:id="rId11"/>
    <p:sldId id="628" r:id="rId12"/>
    <p:sldId id="616" r:id="rId13"/>
    <p:sldId id="617" r:id="rId14"/>
    <p:sldId id="618" r:id="rId15"/>
    <p:sldId id="626" r:id="rId16"/>
    <p:sldId id="629" r:id="rId17"/>
    <p:sldId id="630" r:id="rId18"/>
    <p:sldId id="631" r:id="rId19"/>
    <p:sldId id="590" r:id="rId20"/>
    <p:sldId id="516" r:id="rId2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5" autoAdjust="0"/>
    <p:restoredTop sz="97436" autoAdjust="0"/>
  </p:normalViewPr>
  <p:slideViewPr>
    <p:cSldViewPr>
      <p:cViewPr>
        <p:scale>
          <a:sx n="70" d="100"/>
          <a:sy n="70" d="100"/>
        </p:scale>
        <p:origin x="748" y="32"/>
      </p:cViewPr>
      <p:guideLst>
        <p:guide orient="horz" pos="2160"/>
        <p:guide pos="288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802.11-17/0559r4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802.11-17/0559r4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509823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658851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15</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79283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16</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8737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17</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829028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18</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789178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802.11-17/0559r4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tf.org/proceedings/98/slides/slides-98-intarea-80211-multicast-testbed-and-results-00.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standards.ieee.org/about/sba/index.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TGmd</a:t>
            </a:r>
            <a:r>
              <a:rPr lang="en-US" altLang="en-US" dirty="0" smtClean="0"/>
              <a:t> May 2017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2017-05-10</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520700" y="2274888"/>
          <a:ext cx="8102600" cy="2498725"/>
        </p:xfrm>
        <a:graphic>
          <a:graphicData uri="http://schemas.openxmlformats.org/presentationml/2006/ole">
            <mc:AlternateContent xmlns:mc="http://schemas.openxmlformats.org/markup-compatibility/2006">
              <mc:Choice xmlns:v="urn:schemas-microsoft-com:vml" Requires="v">
                <p:oleObj spid="_x0000_s323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520700" y="2274888"/>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Standard and Amendment Ratification</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802.11-2016 approved &amp; published December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802.11ai-2016 approved &amp; published December 2016</a:t>
            </a: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802.11ah-2016 approved December 2016; publication expected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P802.11aq – Aug 2017</a:t>
            </a:r>
          </a:p>
          <a:p>
            <a:pPr>
              <a:lnSpc>
                <a:spcPct val="80000"/>
              </a:lnSpc>
            </a:pPr>
            <a:r>
              <a:rPr lang="en-US" altLang="en-US" sz="2000" dirty="0" smtClean="0">
                <a:solidFill>
                  <a:srgbClr val="006600"/>
                </a:solidFill>
              </a:rPr>
              <a:t>P802.11ak – Nov 2017</a:t>
            </a:r>
          </a:p>
          <a:p>
            <a:pPr>
              <a:lnSpc>
                <a:spcPct val="80000"/>
              </a:lnSpc>
            </a:pPr>
            <a:r>
              <a:rPr lang="en-US" altLang="en-US" sz="2000" dirty="0" smtClean="0">
                <a:solidFill>
                  <a:srgbClr val="006600"/>
                </a:solidFill>
              </a:rPr>
              <a:t>P802.11aj – Dec 2017</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P802.11ax – July 2019</a:t>
            </a:r>
          </a:p>
          <a:p>
            <a:pPr>
              <a:lnSpc>
                <a:spcPct val="80000"/>
              </a:lnSpc>
            </a:pPr>
            <a:r>
              <a:rPr lang="en-US" altLang="en-US" sz="2000" dirty="0" smtClean="0">
                <a:solidFill>
                  <a:srgbClr val="006600"/>
                </a:solidFill>
              </a:rPr>
              <a:t>P802.11ay – Nov 2019</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P802.11ba – Jul 2020</a:t>
            </a:r>
          </a:p>
          <a:p>
            <a:pPr>
              <a:lnSpc>
                <a:spcPct val="80000"/>
              </a:lnSpc>
            </a:pPr>
            <a:r>
              <a:rPr lang="en-US" altLang="en-US" sz="2000" dirty="0" smtClean="0">
                <a:solidFill>
                  <a:srgbClr val="006600"/>
                </a:solidFill>
              </a:rPr>
              <a:t>P802.11az </a:t>
            </a:r>
            <a:r>
              <a:rPr lang="en-US" altLang="en-US" sz="2000" dirty="0">
                <a:solidFill>
                  <a:srgbClr val="006600"/>
                </a:solidFill>
              </a:rPr>
              <a:t>– Mar 2021</a:t>
            </a:r>
          </a:p>
          <a:p>
            <a:pPr>
              <a:lnSpc>
                <a:spcPct val="80000"/>
              </a:lnSpc>
            </a:pPr>
            <a:endParaRPr lang="en-US" altLang="en-US" sz="2000" dirty="0" smtClean="0"/>
          </a:p>
        </p:txBody>
      </p:sp>
      <p:sp>
        <p:nvSpPr>
          <p:cNvPr id="2" name="Left Arrow 1"/>
          <p:cNvSpPr/>
          <p:nvPr/>
        </p:nvSpPr>
        <p:spPr bwMode="auto">
          <a:xfrm>
            <a:off x="3962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Currently an 18 month window, could change</a:t>
            </a:r>
            <a:endParaRPr kumimoji="0" lang="en-GB" sz="16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In Progress - </a:t>
            </a:r>
            <a:r>
              <a:rPr lang="en-US" altLang="en-US" dirty="0" err="1" smtClean="0"/>
              <a:t>TGmd</a:t>
            </a:r>
            <a:r>
              <a:rPr lang="en-US" altLang="en-US" dirty="0" smtClean="0"/>
              <a:t> Plan of Record </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 issue comment collection on IEEE </a:t>
            </a:r>
            <a:r>
              <a:rPr lang="en-US" altLang="en-US" sz="2000" dirty="0" err="1" smtClean="0"/>
              <a:t>Std</a:t>
            </a:r>
            <a:r>
              <a:rPr lang="en-US" altLang="en-US" sz="2000" dirty="0" smtClean="0"/>
              <a:t> 802.11-2016</a:t>
            </a:r>
          </a:p>
          <a:p>
            <a:pPr>
              <a:lnSpc>
                <a:spcPct val="80000"/>
              </a:lnSpc>
            </a:pPr>
            <a:r>
              <a:rPr lang="en-US" altLang="en-US" sz="2000" dirty="0" smtClean="0"/>
              <a:t>July 2017 – Begin processing CC input, 11ai, 11ah integration</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a:t>
            </a:r>
            <a:endParaRPr lang="en-US" altLang="en-US" sz="2000" dirty="0"/>
          </a:p>
          <a:p>
            <a:pPr>
              <a:lnSpc>
                <a:spcPct val="80000"/>
              </a:lnSpc>
            </a:pPr>
            <a:r>
              <a:rPr lang="en-US" altLang="en-US" sz="2000" dirty="0" smtClean="0"/>
              <a:t>July 2018 </a:t>
            </a:r>
            <a:r>
              <a:rPr lang="en-US" altLang="en-US" sz="2000" dirty="0"/>
              <a:t>– </a:t>
            </a:r>
            <a:r>
              <a:rPr lang="en-US" altLang="en-US" sz="2000" dirty="0" smtClean="0"/>
              <a:t>Initial D1.0 </a:t>
            </a:r>
            <a:r>
              <a:rPr lang="en-US" altLang="en-US" sz="2000" dirty="0"/>
              <a:t>WG Letter ballot </a:t>
            </a:r>
          </a:p>
          <a:p>
            <a:pPr>
              <a:lnSpc>
                <a:spcPct val="80000"/>
              </a:lnSpc>
            </a:pPr>
            <a:r>
              <a:rPr lang="en-US" altLang="en-US" sz="2000" dirty="0" smtClean="0"/>
              <a:t>Dec 2018 </a:t>
            </a:r>
            <a:r>
              <a:rPr lang="en-US" altLang="en-US" sz="2000" dirty="0"/>
              <a:t>–D2.0 Recirculation </a:t>
            </a:r>
            <a:r>
              <a:rPr lang="en-US" altLang="en-US" sz="2000" dirty="0" smtClean="0"/>
              <a:t>LB (11aj integration)</a:t>
            </a:r>
            <a:endParaRPr lang="en-US" altLang="en-US" sz="2000" dirty="0"/>
          </a:p>
          <a:p>
            <a:pPr>
              <a:lnSpc>
                <a:spcPct val="80000"/>
              </a:lnSpc>
            </a:pPr>
            <a:r>
              <a:rPr lang="en-US" altLang="en-US" sz="2000" dirty="0" smtClean="0"/>
              <a:t>March 2019 – D3.0 Recirculation LB</a:t>
            </a:r>
          </a:p>
          <a:p>
            <a:pPr>
              <a:lnSpc>
                <a:spcPct val="80000"/>
              </a:lnSpc>
            </a:pPr>
            <a:r>
              <a:rPr lang="en-US" altLang="en-US" sz="2000" dirty="0" smtClean="0"/>
              <a:t>June 2019 – Initial SB</a:t>
            </a:r>
          </a:p>
          <a:p>
            <a:pPr>
              <a:lnSpc>
                <a:spcPct val="80000"/>
              </a:lnSpc>
            </a:pPr>
            <a:r>
              <a:rPr lang="en-US" altLang="en-US" sz="2000" dirty="0" smtClean="0">
                <a:solidFill>
                  <a:srgbClr val="0070C0"/>
                </a:solidFill>
              </a:rPr>
              <a:t>&lt;11ax &amp; more schedule dependency&gt;</a:t>
            </a:r>
          </a:p>
          <a:p>
            <a:pPr>
              <a:lnSpc>
                <a:spcPct val="80000"/>
              </a:lnSpc>
            </a:pPr>
            <a:r>
              <a:rPr lang="en-US" altLang="en-US" sz="2000" dirty="0" smtClean="0"/>
              <a:t>March 2020 - D4.0 Recirculation Sponsor Ballot </a:t>
            </a:r>
          </a:p>
          <a:p>
            <a:pPr>
              <a:lnSpc>
                <a:spcPct val="80000"/>
              </a:lnSpc>
            </a:pPr>
            <a:r>
              <a:rPr lang="en-US" altLang="en-US" sz="2000" dirty="0" smtClean="0"/>
              <a:t>May 2020 – Dec 2020 11ay, 11ba integration</a:t>
            </a:r>
          </a:p>
          <a:p>
            <a:pPr>
              <a:lnSpc>
                <a:spcPct val="80000"/>
              </a:lnSpc>
            </a:pPr>
            <a:r>
              <a:rPr lang="en-US" altLang="en-US" sz="2000" dirty="0" smtClean="0"/>
              <a:t>March 2021 - D5.0 Recirculation </a:t>
            </a:r>
            <a:r>
              <a:rPr lang="en-US" altLang="en-US" sz="2000" dirty="0"/>
              <a:t>SB </a:t>
            </a:r>
            <a:r>
              <a:rPr lang="en-US" altLang="en-US" sz="2000" dirty="0" smtClean="0"/>
              <a:t>recirculation </a:t>
            </a:r>
          </a:p>
          <a:p>
            <a:pPr>
              <a:lnSpc>
                <a:spcPct val="80000"/>
              </a:lnSpc>
            </a:pPr>
            <a:r>
              <a:rPr lang="en-US" altLang="en-US" sz="2000" dirty="0" smtClean="0"/>
              <a:t>September 2021 - D6.0 Second Recirculation </a:t>
            </a:r>
          </a:p>
          <a:p>
            <a:pPr>
              <a:lnSpc>
                <a:spcPct val="80000"/>
              </a:lnSpc>
            </a:pPr>
            <a:r>
              <a:rPr lang="en-US" altLang="en-US" sz="2000" dirty="0" smtClean="0"/>
              <a:t>October 2021 – D7.0 Third Recirculation</a:t>
            </a:r>
            <a:endParaRPr lang="en-US" altLang="en-US" sz="2000" dirty="0"/>
          </a:p>
          <a:p>
            <a:pPr>
              <a:lnSpc>
                <a:spcPct val="80000"/>
              </a:lnSpc>
            </a:pPr>
            <a:r>
              <a:rPr lang="en-US" altLang="en-US" sz="2000" dirty="0" smtClean="0"/>
              <a:t>December  2021 – </a:t>
            </a:r>
            <a:r>
              <a:rPr lang="en-US" altLang="en-US" sz="2000" dirty="0" err="1" smtClean="0"/>
              <a:t>RevCom</a:t>
            </a:r>
            <a:r>
              <a:rPr lang="en-US" altLang="en-US" sz="2000" dirty="0" smtClean="0"/>
              <a:t>/SASB Approval</a:t>
            </a:r>
            <a:endParaRPr lang="en-US" altLang="en-US" sz="2000" dirty="0"/>
          </a:p>
        </p:txBody>
      </p:sp>
      <p:sp>
        <p:nvSpPr>
          <p:cNvPr id="2" name="Rectangle 1"/>
          <p:cNvSpPr/>
          <p:nvPr/>
        </p:nvSpPr>
        <p:spPr>
          <a:xfrm>
            <a:off x="5257800" y="10668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Schedule alternative – through 11aj only</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a:t>
            </a:r>
          </a:p>
          <a:p>
            <a:pPr>
              <a:lnSpc>
                <a:spcPct val="80000"/>
              </a:lnSpc>
            </a:pPr>
            <a:r>
              <a:rPr lang="en-US" altLang="en-US" sz="2000" dirty="0" smtClean="0"/>
              <a:t>September </a:t>
            </a:r>
            <a:r>
              <a:rPr lang="en-US" altLang="en-US" sz="2000" dirty="0" smtClean="0"/>
              <a:t>2017 – Complete 11ah integration</a:t>
            </a:r>
          </a:p>
          <a:p>
            <a:pPr>
              <a:lnSpc>
                <a:spcPct val="80000"/>
              </a:lnSpc>
            </a:pPr>
            <a:r>
              <a:rPr lang="en-US" altLang="en-US" sz="2000" dirty="0" smtClean="0"/>
              <a:t>October </a:t>
            </a:r>
            <a:r>
              <a:rPr lang="en-US" altLang="en-US" sz="2000" dirty="0" smtClean="0"/>
              <a:t>2017 – D1.0 Initial WGLB</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  D2.0 Recirculation WGLB</a:t>
            </a:r>
            <a:endParaRPr lang="en-US" altLang="en-US" sz="2000" dirty="0"/>
          </a:p>
          <a:p>
            <a:pPr>
              <a:lnSpc>
                <a:spcPct val="80000"/>
              </a:lnSpc>
            </a:pPr>
            <a:r>
              <a:rPr lang="en-US" altLang="en-US" sz="2000" dirty="0" smtClean="0"/>
              <a:t>July 2018 – Complete 11aj integration</a:t>
            </a:r>
          </a:p>
          <a:p>
            <a:pPr>
              <a:lnSpc>
                <a:spcPct val="80000"/>
              </a:lnSpc>
            </a:pPr>
            <a:r>
              <a:rPr lang="en-US" altLang="en-US" sz="2000" dirty="0" smtClean="0"/>
              <a:t>September 2018 –D3.0 </a:t>
            </a:r>
            <a:r>
              <a:rPr lang="en-US" altLang="en-US" sz="2000" dirty="0"/>
              <a:t>Recirculation </a:t>
            </a:r>
            <a:r>
              <a:rPr lang="en-US" altLang="en-US" sz="2000" dirty="0" smtClean="0"/>
              <a:t>LB </a:t>
            </a:r>
          </a:p>
          <a:p>
            <a:pPr>
              <a:lnSpc>
                <a:spcPct val="80000"/>
              </a:lnSpc>
            </a:pPr>
            <a:r>
              <a:rPr lang="en-US" altLang="en-US" sz="2000" dirty="0" smtClean="0"/>
              <a:t>November 2018 – D3.0 Initial SB</a:t>
            </a:r>
          </a:p>
          <a:p>
            <a:pPr>
              <a:lnSpc>
                <a:spcPct val="80000"/>
              </a:lnSpc>
            </a:pPr>
            <a:r>
              <a:rPr lang="en-US" altLang="en-US" sz="2000" dirty="0" smtClean="0"/>
              <a:t>May 2019 – D4.0 Recirculation SB</a:t>
            </a:r>
          </a:p>
          <a:p>
            <a:pPr>
              <a:lnSpc>
                <a:spcPct val="80000"/>
              </a:lnSpc>
            </a:pPr>
            <a:r>
              <a:rPr lang="en-US" altLang="en-US" sz="2000" dirty="0" smtClean="0"/>
              <a:t>November 2019- </a:t>
            </a:r>
            <a:r>
              <a:rPr lang="en-US" altLang="en-US" sz="2000" dirty="0" err="1"/>
              <a:t>RevCom</a:t>
            </a:r>
            <a:r>
              <a:rPr lang="en-US" altLang="en-US" sz="2000" dirty="0"/>
              <a:t>/SASB </a:t>
            </a:r>
            <a:r>
              <a:rPr lang="en-US" altLang="en-US" sz="2000" dirty="0" smtClean="0"/>
              <a:t>Approval</a:t>
            </a:r>
          </a:p>
          <a:p>
            <a:pPr>
              <a:lnSpc>
                <a:spcPct val="80000"/>
              </a:lnSpc>
            </a:pPr>
            <a:endParaRPr lang="en-US" altLang="en-US" sz="2000" dirty="0"/>
          </a:p>
          <a:p>
            <a:pPr>
              <a:lnSpc>
                <a:spcPct val="80000"/>
              </a:lnSpc>
            </a:pPr>
            <a:endParaRPr lang="en-US" altLang="en-US" sz="2000" dirty="0" smtClean="0"/>
          </a:p>
          <a:p>
            <a:pPr>
              <a:lnSpc>
                <a:spcPct val="80000"/>
              </a:lnSpc>
            </a:pPr>
            <a:r>
              <a:rPr lang="en-US" altLang="en-US" sz="2000" dirty="0" smtClean="0"/>
              <a:t>Would require off-month ad-hoc meetings</a:t>
            </a:r>
            <a:endParaRPr lang="en-US" altLang="en-US" sz="2000" dirty="0"/>
          </a:p>
        </p:txBody>
      </p:sp>
      <p:sp>
        <p:nvSpPr>
          <p:cNvPr id="2" name="Rectangle 1"/>
          <p:cNvSpPr/>
          <p:nvPr/>
        </p:nvSpPr>
        <p:spPr>
          <a:xfrm>
            <a:off x="5181600" y="1276952"/>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Vice chair election </a:t>
            </a:r>
          </a:p>
        </p:txBody>
      </p:sp>
      <p:sp>
        <p:nvSpPr>
          <p:cNvPr id="4103" name="Rectangle 19"/>
          <p:cNvSpPr>
            <a:spLocks noChangeArrowheads="1"/>
          </p:cNvSpPr>
          <p:nvPr/>
        </p:nvSpPr>
        <p:spPr bwMode="auto">
          <a:xfrm>
            <a:off x="305666" y="1752600"/>
            <a:ext cx="8533534"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Elect Mark Hamilton and Michael </a:t>
            </a:r>
            <a:r>
              <a:rPr lang="en-US" altLang="en-US" sz="2800" dirty="0" err="1" smtClean="0"/>
              <a:t>Montemurro</a:t>
            </a:r>
            <a:r>
              <a:rPr lang="en-US" altLang="en-US" sz="2800" dirty="0" smtClean="0"/>
              <a:t> as </a:t>
            </a:r>
            <a:r>
              <a:rPr lang="en-US" altLang="en-US" sz="2800" dirty="0" err="1" smtClean="0"/>
              <a:t>TGmd</a:t>
            </a:r>
            <a:r>
              <a:rPr lang="en-US" altLang="en-US" sz="2800" dirty="0" smtClean="0"/>
              <a:t> vice chairs</a:t>
            </a:r>
          </a:p>
          <a:p>
            <a:pPr>
              <a:lnSpc>
                <a:spcPct val="80000"/>
              </a:lnSpc>
            </a:pPr>
            <a:endParaRPr lang="en-US" altLang="en-US" sz="2800" dirty="0"/>
          </a:p>
          <a:p>
            <a:pPr>
              <a:lnSpc>
                <a:spcPct val="80000"/>
              </a:lnSpc>
            </a:pPr>
            <a:r>
              <a:rPr lang="en-US" altLang="en-US" sz="2800" dirty="0" smtClean="0"/>
              <a:t>Moved: Emily Qi</a:t>
            </a:r>
          </a:p>
          <a:p>
            <a:pPr>
              <a:lnSpc>
                <a:spcPct val="80000"/>
              </a:lnSpc>
            </a:pPr>
            <a:r>
              <a:rPr lang="en-US" altLang="en-US" sz="2800" dirty="0" smtClean="0"/>
              <a:t>Seconded: Jon </a:t>
            </a:r>
            <a:r>
              <a:rPr lang="en-US" altLang="en-US" sz="2800" dirty="0" err="1" smtClean="0"/>
              <a:t>Rosdahl</a:t>
            </a:r>
            <a:endParaRPr lang="en-US" altLang="en-US" sz="2800" dirty="0" smtClean="0"/>
          </a:p>
          <a:p>
            <a:pPr>
              <a:lnSpc>
                <a:spcPct val="80000"/>
              </a:lnSpc>
            </a:pPr>
            <a:r>
              <a:rPr lang="en-US" altLang="en-US" sz="2800" dirty="0" smtClean="0"/>
              <a:t>Result: Unanimous</a:t>
            </a:r>
          </a:p>
          <a:p>
            <a:pPr marL="0" indent="0">
              <a:lnSpc>
                <a:spcPct val="80000"/>
              </a:lnSpc>
              <a:buNone/>
            </a:pPr>
            <a:endParaRPr lang="en-US" altLang="en-US" sz="1400" b="0" dirty="0" smtClean="0"/>
          </a:p>
          <a:p>
            <a:pPr marL="0" indent="0">
              <a:lnSpc>
                <a:spcPct val="80000"/>
              </a:lnSpc>
              <a:buNone/>
            </a:pPr>
            <a:endParaRPr lang="en-US" altLang="en-US" sz="1400" b="0" dirty="0"/>
          </a:p>
          <a:p>
            <a:pPr marL="0" indent="0">
              <a:lnSpc>
                <a:spcPct val="80000"/>
              </a:lnSpc>
              <a:buNone/>
            </a:pPr>
            <a:endParaRPr lang="en-US" altLang="en-US" sz="1400" b="0" dirty="0" smtClean="0"/>
          </a:p>
          <a:p>
            <a:pPr marL="0" indent="0">
              <a:lnSpc>
                <a:spcPct val="80000"/>
              </a:lnSpc>
              <a:buNone/>
            </a:pPr>
            <a:endParaRPr lang="en-US" altLang="en-US" sz="1400" b="0" dirty="0" smtClean="0"/>
          </a:p>
          <a:p>
            <a:pPr marL="0" indent="0">
              <a:lnSpc>
                <a:spcPct val="80000"/>
              </a:lnSpc>
              <a:buNone/>
            </a:pPr>
            <a:r>
              <a:rPr lang="en-US" altLang="en-US" sz="1400" b="0" i="1" dirty="0" smtClean="0"/>
              <a:t>From </a:t>
            </a:r>
            <a:r>
              <a:rPr lang="en-US" altLang="en-US" sz="1400" b="0" i="1" dirty="0">
                <a:hlinkClick r:id="rId3"/>
              </a:rPr>
              <a:t>https://mentor.ieee.org/802.11/dcn/14/11-14-0629-19-0000-802-11-operations-manual.docx</a:t>
            </a:r>
            <a:r>
              <a:rPr lang="en-US" altLang="en-US" sz="1400" b="0" i="1" dirty="0"/>
              <a:t> Section </a:t>
            </a:r>
            <a:r>
              <a:rPr lang="en-US" altLang="en-US" sz="1400" b="0" i="1" dirty="0" smtClean="0"/>
              <a:t>4.3: </a:t>
            </a:r>
            <a:r>
              <a:rPr lang="en-US" sz="1400" b="0" i="1" dirty="0" smtClean="0"/>
              <a:t>TG </a:t>
            </a:r>
            <a:r>
              <a:rPr lang="en-US" sz="1400" b="0" i="1" dirty="0"/>
              <a:t>Vice-Chair is elected by a TG majority approval and confirmed by a WG majority approval.  The TG Vice-Chair is reaffirmed every 2 years; one session after the WG Chair is elected.</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4030422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Editor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Confirm Emily Qi </a:t>
            </a:r>
            <a:r>
              <a:rPr lang="en-US" altLang="en-US" sz="2800" dirty="0"/>
              <a:t>as </a:t>
            </a:r>
            <a:r>
              <a:rPr lang="en-US" altLang="en-US" sz="2800" dirty="0" err="1"/>
              <a:t>TGmd</a:t>
            </a:r>
            <a:r>
              <a:rPr lang="en-US" altLang="en-US" sz="2800" dirty="0"/>
              <a:t> </a:t>
            </a:r>
            <a:r>
              <a:rPr lang="en-US" altLang="en-US" sz="2800" dirty="0" smtClean="0"/>
              <a:t>editor and Edward Au as sub-editor</a:t>
            </a:r>
            <a:endParaRPr lang="en-US" altLang="en-US" sz="2800" dirty="0"/>
          </a:p>
          <a:p>
            <a:pPr>
              <a:lnSpc>
                <a:spcPct val="80000"/>
              </a:lnSpc>
            </a:pPr>
            <a:endParaRPr lang="en-US" altLang="en-US" sz="2800" dirty="0" smtClean="0"/>
          </a:p>
          <a:p>
            <a:pPr>
              <a:lnSpc>
                <a:spcPct val="80000"/>
              </a:lnSpc>
            </a:pPr>
            <a:r>
              <a:rPr lang="en-US" altLang="en-US" sz="2800" dirty="0" smtClean="0"/>
              <a:t>Moved: George </a:t>
            </a:r>
            <a:r>
              <a:rPr lang="en-US" altLang="en-US" sz="2800" dirty="0" err="1" smtClean="0"/>
              <a:t>Calcev</a:t>
            </a:r>
            <a:endParaRPr lang="en-US" altLang="en-US" sz="2800" dirty="0" smtClean="0"/>
          </a:p>
          <a:p>
            <a:pPr>
              <a:lnSpc>
                <a:spcPct val="80000"/>
              </a:lnSpc>
            </a:pPr>
            <a:r>
              <a:rPr lang="en-US" altLang="en-US" sz="2800" dirty="0" smtClean="0"/>
              <a:t>Seconded: Adrian Stephens</a:t>
            </a:r>
          </a:p>
          <a:p>
            <a:pPr>
              <a:lnSpc>
                <a:spcPct val="80000"/>
              </a:lnSpc>
            </a:pPr>
            <a:r>
              <a:rPr lang="en-US" altLang="en-US" sz="2800" dirty="0" smtClean="0"/>
              <a:t>Result: </a:t>
            </a:r>
            <a:r>
              <a:rPr lang="en-US" altLang="en-US" sz="2800" dirty="0" err="1" smtClean="0"/>
              <a:t>Unaninous</a:t>
            </a:r>
            <a:endParaRPr lang="en-US" altLang="en-US" sz="2800" dirty="0" smtClean="0"/>
          </a:p>
          <a:p>
            <a:pPr>
              <a:lnSpc>
                <a:spcPct val="80000"/>
              </a:lnSpc>
            </a:pPr>
            <a:endParaRPr lang="en-US" altLang="en-US" sz="2800" dirty="0" smtClean="0"/>
          </a:p>
          <a:p>
            <a:pPr>
              <a:lnSpc>
                <a:spcPct val="80000"/>
              </a:lnSpc>
            </a:pPr>
            <a:endParaRPr lang="en-US" altLang="en-US" sz="2800" dirty="0"/>
          </a:p>
          <a:p>
            <a:pPr>
              <a:lnSpc>
                <a:spcPct val="80000"/>
              </a:lnSpc>
            </a:pPr>
            <a:endParaRPr lang="en-US" altLang="en-US" sz="2800" dirty="0" smtClean="0"/>
          </a:p>
          <a:p>
            <a:pPr>
              <a:lnSpc>
                <a:spcPct val="80000"/>
              </a:lnSpc>
            </a:pPr>
            <a:endParaRPr lang="en-US" altLang="en-US" sz="2800" dirty="0" smtClean="0"/>
          </a:p>
          <a:p>
            <a:pPr marL="0" indent="0">
              <a:lnSpc>
                <a:spcPct val="80000"/>
              </a:lnSpc>
              <a:buNone/>
            </a:pPr>
            <a:r>
              <a:rPr lang="en-US" altLang="en-US" sz="1400" b="0" i="1" dirty="0" smtClean="0"/>
              <a:t>From </a:t>
            </a:r>
            <a:r>
              <a:rPr lang="en-US" altLang="en-US" sz="1400" b="0" i="1" dirty="0">
                <a:hlinkClick r:id="rId3"/>
              </a:rPr>
              <a:t>https://</a:t>
            </a:r>
            <a:r>
              <a:rPr lang="en-US" altLang="en-US" sz="1400" b="0" i="1" dirty="0" smtClean="0">
                <a:hlinkClick r:id="rId3"/>
              </a:rPr>
              <a:t>mentor.ieee.org/802.11/dcn/14/11-14-0629-19-0000-802-11-operations-manual.docx</a:t>
            </a:r>
            <a:r>
              <a:rPr lang="en-US" altLang="en-US" sz="1400" b="0" i="1" dirty="0" smtClean="0"/>
              <a:t> Section 4.5: “</a:t>
            </a:r>
            <a:r>
              <a:rPr lang="en-US" sz="1400" b="0" i="1" dirty="0" smtClean="0"/>
              <a:t>The </a:t>
            </a:r>
            <a:r>
              <a:rPr lang="en-US" sz="1400" b="0" i="1" dirty="0"/>
              <a:t>TG Technical Editor shall be appointed by the TG Chair and confirmed by a TG majority approval</a:t>
            </a:r>
            <a:r>
              <a:rPr lang="en-US" sz="1400" b="0" i="1" dirty="0" smtClean="0"/>
              <a:t>.”</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1525496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15</a:t>
            </a:fld>
            <a:endParaRPr lang="en-US" smtClean="0"/>
          </a:p>
        </p:txBody>
      </p:sp>
      <p:sp>
        <p:nvSpPr>
          <p:cNvPr id="4101" name="Rectangle 2"/>
          <p:cNvSpPr>
            <a:spLocks noGrp="1" noChangeArrowheads="1"/>
          </p:cNvSpPr>
          <p:nvPr>
            <p:ph type="title"/>
          </p:nvPr>
        </p:nvSpPr>
        <p:spPr>
          <a:xfrm>
            <a:off x="686233" y="838200"/>
            <a:ext cx="7772400" cy="457200"/>
          </a:xfrm>
        </p:spPr>
        <p:txBody>
          <a:bodyPr/>
          <a:lstStyle/>
          <a:p>
            <a:r>
              <a:rPr lang="en-US" altLang="en-US" sz="3600" dirty="0" smtClean="0"/>
              <a:t>Motion - Comment Collection</a:t>
            </a:r>
          </a:p>
        </p:txBody>
      </p:sp>
      <p:sp>
        <p:nvSpPr>
          <p:cNvPr id="4103" name="Rectangle 19"/>
          <p:cNvSpPr>
            <a:spLocks noChangeArrowheads="1"/>
          </p:cNvSpPr>
          <p:nvPr/>
        </p:nvSpPr>
        <p:spPr bwMode="auto">
          <a:xfrm>
            <a:off x="305666" y="1752600"/>
            <a:ext cx="8304934"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Approve a 30 day comment collection on P802.11REVmd D0.1 (IEEE </a:t>
            </a:r>
            <a:r>
              <a:rPr lang="en-US" altLang="en-US" sz="2800" dirty="0" err="1" smtClean="0"/>
              <a:t>Std</a:t>
            </a:r>
            <a:r>
              <a:rPr lang="en-US" altLang="en-US" sz="2800" dirty="0" smtClean="0"/>
              <a:t> 802.11™-2016 + IEEE </a:t>
            </a:r>
            <a:r>
              <a:rPr lang="en-US" altLang="en-US" sz="2800" dirty="0" err="1" smtClean="0"/>
              <a:t>Std</a:t>
            </a:r>
            <a:r>
              <a:rPr lang="en-US" altLang="en-US" sz="2800" dirty="0"/>
              <a:t> </a:t>
            </a:r>
            <a:r>
              <a:rPr lang="en-US" altLang="en-US" sz="2800" dirty="0" smtClean="0"/>
              <a:t>802.11™ </a:t>
            </a:r>
            <a:r>
              <a:rPr lang="en-US" altLang="en-US" sz="2800" dirty="0"/>
              <a:t>ai-2016 </a:t>
            </a:r>
            <a:r>
              <a:rPr lang="en-US" altLang="en-US" sz="2800" dirty="0" smtClean="0"/>
              <a:t>2</a:t>
            </a:r>
            <a:r>
              <a:rPr lang="en-US" altLang="en-US" sz="2800" baseline="30000" dirty="0" smtClean="0"/>
              <a:t>nd</a:t>
            </a:r>
            <a:r>
              <a:rPr lang="en-US" altLang="en-US" sz="2800" dirty="0" smtClean="0"/>
              <a:t> printing)</a:t>
            </a:r>
          </a:p>
          <a:p>
            <a:pPr>
              <a:lnSpc>
                <a:spcPct val="80000"/>
              </a:lnSpc>
            </a:pPr>
            <a:endParaRPr lang="en-US" altLang="en-US" sz="2800" dirty="0" smtClean="0"/>
          </a:p>
          <a:p>
            <a:pPr>
              <a:lnSpc>
                <a:spcPct val="80000"/>
              </a:lnSpc>
            </a:pPr>
            <a:r>
              <a:rPr lang="en-US" altLang="en-US" sz="2800" dirty="0" smtClean="0"/>
              <a:t>Moved: Edward Au</a:t>
            </a:r>
          </a:p>
          <a:p>
            <a:pPr>
              <a:lnSpc>
                <a:spcPct val="80000"/>
              </a:lnSpc>
            </a:pPr>
            <a:r>
              <a:rPr lang="en-US" altLang="en-US" sz="2800" dirty="0" smtClean="0"/>
              <a:t>Seconded: Mark Hamilton</a:t>
            </a:r>
          </a:p>
          <a:p>
            <a:pPr>
              <a:lnSpc>
                <a:spcPct val="80000"/>
              </a:lnSpc>
            </a:pPr>
            <a:r>
              <a:rPr lang="en-US" altLang="en-US" sz="2800" dirty="0" smtClean="0"/>
              <a:t>Result: 23-0-1 Passes</a:t>
            </a:r>
          </a:p>
          <a:p>
            <a:pPr>
              <a:lnSpc>
                <a:spcPct val="80000"/>
              </a:lnSpc>
            </a:pPr>
            <a:endParaRPr lang="en-US" altLang="en-US" sz="1800" dirty="0"/>
          </a:p>
        </p:txBody>
      </p:sp>
    </p:spTree>
    <p:extLst>
      <p:ext uri="{BB962C8B-B14F-4D97-AF65-F5344CB8AC3E}">
        <p14:creationId xmlns:p14="http://schemas.microsoft.com/office/powerpoint/2010/main" val="4216378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16</a:t>
            </a:fld>
            <a:endParaRPr lang="en-US" smtClean="0"/>
          </a:p>
        </p:txBody>
      </p:sp>
      <p:sp>
        <p:nvSpPr>
          <p:cNvPr id="4101" name="Rectangle 2"/>
          <p:cNvSpPr>
            <a:spLocks noGrp="1" noChangeArrowheads="1"/>
          </p:cNvSpPr>
          <p:nvPr>
            <p:ph type="title"/>
          </p:nvPr>
        </p:nvSpPr>
        <p:spPr>
          <a:xfrm>
            <a:off x="686233" y="990600"/>
            <a:ext cx="7772400" cy="457200"/>
          </a:xfrm>
        </p:spPr>
        <p:txBody>
          <a:bodyPr/>
          <a:lstStyle/>
          <a:p>
            <a:r>
              <a:rPr lang="en-US" altLang="en-US" sz="3600" dirty="0" smtClean="0"/>
              <a:t>Straw poll re: Support of  11-17-0315 </a:t>
            </a:r>
          </a:p>
        </p:txBody>
      </p:sp>
      <p:sp>
        <p:nvSpPr>
          <p:cNvPr id="4103" name="Rectangle 19"/>
          <p:cNvSpPr>
            <a:spLocks noChangeArrowheads="1"/>
          </p:cNvSpPr>
          <p:nvPr/>
        </p:nvSpPr>
        <p:spPr bwMode="auto">
          <a:xfrm>
            <a:off x="305666" y="2133600"/>
            <a:ext cx="8533534"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r>
              <a:rPr lang="en-US" altLang="en-US" sz="2200" dirty="0" smtClean="0"/>
              <a:t>I support the work related to 11-17-315 for 3GPP to be done in </a:t>
            </a:r>
            <a:r>
              <a:rPr lang="en-US" altLang="en-US" sz="2200" dirty="0" err="1" smtClean="0"/>
              <a:t>TGmd</a:t>
            </a:r>
            <a:endParaRPr lang="en-US" altLang="en-US" sz="2200" dirty="0" smtClean="0"/>
          </a:p>
          <a:p>
            <a:pPr>
              <a:lnSpc>
                <a:spcPct val="80000"/>
              </a:lnSpc>
            </a:pPr>
            <a:endParaRPr lang="en-US" altLang="en-US" sz="2800" dirty="0" smtClean="0"/>
          </a:p>
          <a:p>
            <a:pPr>
              <a:lnSpc>
                <a:spcPct val="80000"/>
              </a:lnSpc>
            </a:pPr>
            <a:r>
              <a:rPr lang="en-US" altLang="en-US" sz="2800" dirty="0" smtClean="0"/>
              <a:t>Yes 6</a:t>
            </a:r>
          </a:p>
          <a:p>
            <a:pPr>
              <a:lnSpc>
                <a:spcPct val="80000"/>
              </a:lnSpc>
            </a:pPr>
            <a:r>
              <a:rPr lang="en-US" altLang="en-US" sz="2800" dirty="0" smtClean="0"/>
              <a:t>No 0</a:t>
            </a:r>
          </a:p>
          <a:p>
            <a:pPr>
              <a:lnSpc>
                <a:spcPct val="80000"/>
              </a:lnSpc>
            </a:pPr>
            <a:r>
              <a:rPr lang="en-US" altLang="en-US" sz="2800" dirty="0" smtClean="0"/>
              <a:t>Abstain 15</a:t>
            </a:r>
          </a:p>
          <a:p>
            <a:pPr>
              <a:lnSpc>
                <a:spcPct val="80000"/>
              </a:lnSpc>
            </a:pPr>
            <a:endParaRPr lang="en-US" altLang="en-US" sz="1800" dirty="0"/>
          </a:p>
        </p:txBody>
      </p:sp>
    </p:spTree>
    <p:extLst>
      <p:ext uri="{BB962C8B-B14F-4D97-AF65-F5344CB8AC3E}">
        <p14:creationId xmlns:p14="http://schemas.microsoft.com/office/powerpoint/2010/main" val="2553344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17</a:t>
            </a:fld>
            <a:endParaRPr lang="en-US" smtClean="0"/>
          </a:p>
        </p:txBody>
      </p:sp>
      <p:sp>
        <p:nvSpPr>
          <p:cNvPr id="4101" name="Rectangle 2"/>
          <p:cNvSpPr>
            <a:spLocks noGrp="1" noChangeArrowheads="1"/>
          </p:cNvSpPr>
          <p:nvPr>
            <p:ph type="title"/>
          </p:nvPr>
        </p:nvSpPr>
        <p:spPr>
          <a:xfrm>
            <a:off x="686233" y="990600"/>
            <a:ext cx="7772400" cy="457200"/>
          </a:xfrm>
        </p:spPr>
        <p:txBody>
          <a:bodyPr/>
          <a:lstStyle/>
          <a:p>
            <a:r>
              <a:rPr lang="en-US" altLang="en-US" sz="3600" dirty="0" smtClean="0"/>
              <a:t>Motion – Call for contributions in response to 3GPP Liaison 11-17-0315 </a:t>
            </a:r>
          </a:p>
        </p:txBody>
      </p:sp>
      <p:sp>
        <p:nvSpPr>
          <p:cNvPr id="4103" name="Rectangle 19"/>
          <p:cNvSpPr>
            <a:spLocks noChangeArrowheads="1"/>
          </p:cNvSpPr>
          <p:nvPr/>
        </p:nvSpPr>
        <p:spPr bwMode="auto">
          <a:xfrm>
            <a:off x="305666" y="2133600"/>
            <a:ext cx="8533534"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r>
              <a:rPr lang="en-US" altLang="en-US" sz="2200" dirty="0" smtClean="0"/>
              <a:t>Approve a </a:t>
            </a:r>
            <a:r>
              <a:rPr lang="en-US" altLang="en-US" sz="2200" dirty="0"/>
              <a:t>c</a:t>
            </a:r>
            <a:r>
              <a:rPr lang="en-US" altLang="en-US" sz="2200" dirty="0" smtClean="0"/>
              <a:t>all for contributions on the topic of “</a:t>
            </a:r>
            <a:r>
              <a:rPr lang="en-US" sz="2200" dirty="0" smtClean="0"/>
              <a:t>adding </a:t>
            </a:r>
            <a:r>
              <a:rPr lang="en-US" sz="2200" dirty="0"/>
              <a:t>accuracy requirements to the 802.11 standard for the </a:t>
            </a:r>
            <a:r>
              <a:rPr lang="en-US" sz="2200" dirty="0" smtClean="0"/>
              <a:t>estimated throughput </a:t>
            </a:r>
            <a:r>
              <a:rPr lang="en-US" sz="2200" dirty="0"/>
              <a:t>metric and defining additional metrics to support 3GPP features </a:t>
            </a:r>
            <a:r>
              <a:rPr lang="en-US" sz="2200" dirty="0" smtClean="0"/>
              <a:t>for </a:t>
            </a:r>
            <a:endParaRPr lang="en-GB" sz="2200" dirty="0"/>
          </a:p>
          <a:p>
            <a:pPr lvl="1"/>
            <a:r>
              <a:rPr lang="en-US" dirty="0"/>
              <a:t>1. LWA activation/deactivation</a:t>
            </a:r>
            <a:endParaRPr lang="en-GB" dirty="0"/>
          </a:p>
          <a:p>
            <a:pPr lvl="1"/>
            <a:r>
              <a:rPr lang="en-US" dirty="0"/>
              <a:t>2. Mobility across WLANs cells and</a:t>
            </a:r>
            <a:endParaRPr lang="en-GB" dirty="0"/>
          </a:p>
          <a:p>
            <a:pPr lvl="1"/>
            <a:r>
              <a:rPr lang="en-US" dirty="0"/>
              <a:t>3. Traffic scheduling decisions such as forwarding to </a:t>
            </a:r>
            <a:r>
              <a:rPr lang="en-US" dirty="0" smtClean="0"/>
              <a:t>WLAN” </a:t>
            </a:r>
          </a:p>
          <a:p>
            <a:pPr marL="0" indent="0">
              <a:lnSpc>
                <a:spcPct val="80000"/>
              </a:lnSpc>
              <a:buNone/>
            </a:pPr>
            <a:r>
              <a:rPr lang="en-US" altLang="en-US" sz="2200" dirty="0" smtClean="0"/>
              <a:t>    as described in 11-17-0315 and 11-17-0378; Request contributions by November 2017.</a:t>
            </a:r>
          </a:p>
          <a:p>
            <a:pPr>
              <a:lnSpc>
                <a:spcPct val="80000"/>
              </a:lnSpc>
            </a:pPr>
            <a:endParaRPr lang="en-US" altLang="en-US" sz="2800" dirty="0" smtClean="0"/>
          </a:p>
          <a:p>
            <a:pPr>
              <a:lnSpc>
                <a:spcPct val="80000"/>
              </a:lnSpc>
            </a:pPr>
            <a:r>
              <a:rPr lang="en-US" altLang="en-US" sz="2800" dirty="0" smtClean="0"/>
              <a:t>Moved:  Mark Hamilton Seconded: Joseph Levy</a:t>
            </a:r>
          </a:p>
          <a:p>
            <a:pPr>
              <a:lnSpc>
                <a:spcPct val="80000"/>
              </a:lnSpc>
            </a:pPr>
            <a:r>
              <a:rPr lang="en-US" altLang="en-US" sz="2800" dirty="0" smtClean="0"/>
              <a:t>Result:  7-4-8 Motion Passes</a:t>
            </a:r>
          </a:p>
          <a:p>
            <a:pPr>
              <a:lnSpc>
                <a:spcPct val="80000"/>
              </a:lnSpc>
            </a:pPr>
            <a:endParaRPr lang="en-US" altLang="en-US" sz="1800" dirty="0"/>
          </a:p>
        </p:txBody>
      </p:sp>
    </p:spTree>
    <p:extLst>
      <p:ext uri="{BB962C8B-B14F-4D97-AF65-F5344CB8AC3E}">
        <p14:creationId xmlns:p14="http://schemas.microsoft.com/office/powerpoint/2010/main" val="1793320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18</a:t>
            </a:fld>
            <a:endParaRPr lang="en-US" smtClean="0"/>
          </a:p>
        </p:txBody>
      </p:sp>
      <p:sp>
        <p:nvSpPr>
          <p:cNvPr id="4101" name="Rectangle 2"/>
          <p:cNvSpPr>
            <a:spLocks noGrp="1" noChangeArrowheads="1"/>
          </p:cNvSpPr>
          <p:nvPr>
            <p:ph type="title"/>
          </p:nvPr>
        </p:nvSpPr>
        <p:spPr>
          <a:xfrm>
            <a:off x="686233" y="990600"/>
            <a:ext cx="7772400" cy="457200"/>
          </a:xfrm>
        </p:spPr>
        <p:txBody>
          <a:bodyPr/>
          <a:lstStyle/>
          <a:p>
            <a:r>
              <a:rPr lang="en-US" altLang="en-US" sz="3600" dirty="0" smtClean="0"/>
              <a:t>Motion – </a:t>
            </a:r>
            <a:r>
              <a:rPr lang="en-US" altLang="en-US" sz="3600" dirty="0" smtClean="0"/>
              <a:t>Approval of contribution criteria in 11-17-806r1</a:t>
            </a:r>
            <a:endParaRPr lang="en-US" altLang="en-US" sz="3600" dirty="0" smtClean="0"/>
          </a:p>
        </p:txBody>
      </p:sp>
      <p:sp>
        <p:nvSpPr>
          <p:cNvPr id="4103" name="Rectangle 19"/>
          <p:cNvSpPr>
            <a:spLocks noChangeArrowheads="1"/>
          </p:cNvSpPr>
          <p:nvPr/>
        </p:nvSpPr>
        <p:spPr bwMode="auto">
          <a:xfrm>
            <a:off x="305666" y="2133600"/>
            <a:ext cx="8533534"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r>
              <a:rPr lang="en-US" altLang="en-US" sz="2200" dirty="0" smtClean="0"/>
              <a:t>Approve </a:t>
            </a:r>
            <a:r>
              <a:rPr lang="en-US" altLang="en-US" sz="2200" dirty="0" smtClean="0"/>
              <a:t>including 11-17-806r1 in the call </a:t>
            </a:r>
            <a:r>
              <a:rPr lang="en-US" altLang="en-US" sz="2200" dirty="0" smtClean="0"/>
              <a:t>for contributions on the topic of “</a:t>
            </a:r>
            <a:r>
              <a:rPr lang="en-US" sz="2200" dirty="0" smtClean="0"/>
              <a:t>adding </a:t>
            </a:r>
            <a:r>
              <a:rPr lang="en-US" sz="2200" dirty="0"/>
              <a:t>accuracy requirements to the 802.11 standard for the </a:t>
            </a:r>
            <a:r>
              <a:rPr lang="en-US" sz="2200" dirty="0" smtClean="0"/>
              <a:t>estimated throughput </a:t>
            </a:r>
            <a:r>
              <a:rPr lang="en-US" sz="2200" dirty="0"/>
              <a:t>metric and defining additional metrics to support </a:t>
            </a:r>
            <a:r>
              <a:rPr lang="en-US" sz="2200" dirty="0" smtClean="0"/>
              <a:t>3GPP”</a:t>
            </a:r>
          </a:p>
          <a:p>
            <a:endParaRPr lang="en-US" altLang="en-US" sz="2800" dirty="0" smtClean="0"/>
          </a:p>
          <a:p>
            <a:pPr>
              <a:lnSpc>
                <a:spcPct val="80000"/>
              </a:lnSpc>
            </a:pPr>
            <a:r>
              <a:rPr lang="en-US" altLang="en-US" sz="2800" dirty="0" smtClean="0"/>
              <a:t>Moved:  </a:t>
            </a:r>
            <a:r>
              <a:rPr lang="en-US" altLang="en-US" sz="2800" dirty="0" smtClean="0"/>
              <a:t>Jon </a:t>
            </a:r>
            <a:r>
              <a:rPr lang="en-US" altLang="en-US" sz="2800" dirty="0" err="1" smtClean="0"/>
              <a:t>Rosdahl</a:t>
            </a:r>
            <a:endParaRPr lang="en-US" altLang="en-US" sz="2800" dirty="0" smtClean="0"/>
          </a:p>
          <a:p>
            <a:pPr>
              <a:lnSpc>
                <a:spcPct val="80000"/>
              </a:lnSpc>
            </a:pPr>
            <a:r>
              <a:rPr lang="en-US" altLang="en-US" sz="2800" dirty="0" smtClean="0"/>
              <a:t>Seconded</a:t>
            </a:r>
            <a:r>
              <a:rPr lang="en-US" altLang="en-US" sz="2800" dirty="0" smtClean="0"/>
              <a:t>: Joseph Levy</a:t>
            </a:r>
          </a:p>
          <a:p>
            <a:pPr>
              <a:lnSpc>
                <a:spcPct val="80000"/>
              </a:lnSpc>
            </a:pPr>
            <a:r>
              <a:rPr lang="en-US" altLang="en-US" sz="2800" dirty="0" smtClean="0"/>
              <a:t>Result</a:t>
            </a:r>
            <a:r>
              <a:rPr lang="en-US" altLang="en-US" sz="2800" dirty="0" smtClean="0"/>
              <a:t>: 15-0-1 Motion passes</a:t>
            </a:r>
            <a:endParaRPr lang="en-US" altLang="en-US" sz="1800" dirty="0"/>
          </a:p>
        </p:txBody>
      </p:sp>
    </p:spTree>
    <p:extLst>
      <p:ext uri="{BB962C8B-B14F-4D97-AF65-F5344CB8AC3E}">
        <p14:creationId xmlns:p14="http://schemas.microsoft.com/office/powerpoint/2010/main" val="164866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2017 Meeting Planning</a:t>
            </a:r>
          </a:p>
        </p:txBody>
      </p:sp>
      <p:sp>
        <p:nvSpPr>
          <p:cNvPr id="25606" name="Rectangle 3"/>
          <p:cNvSpPr>
            <a:spLocks noGrp="1" noChangeArrowheads="1"/>
          </p:cNvSpPr>
          <p:nvPr>
            <p:ph type="body" idx="1"/>
          </p:nvPr>
        </p:nvSpPr>
        <p:spPr>
          <a:xfrm>
            <a:off x="685800" y="1981200"/>
            <a:ext cx="7772400" cy="4191000"/>
          </a:xfrm>
        </p:spPr>
        <p:txBody>
          <a:bodyPr/>
          <a:lstStyle/>
          <a:p>
            <a:r>
              <a:rPr lang="en-US" altLang="en-US" sz="2000" dirty="0" smtClean="0"/>
              <a:t>Objectives: Comment collection and IEEE </a:t>
            </a:r>
            <a:r>
              <a:rPr lang="en-US" altLang="en-US" sz="2000" dirty="0" err="1" smtClean="0"/>
              <a:t>Std</a:t>
            </a:r>
            <a:r>
              <a:rPr lang="en-US" altLang="en-US" sz="2000" dirty="0" smtClean="0"/>
              <a:t> 802.11ah-2016 </a:t>
            </a:r>
            <a:r>
              <a:rPr lang="en-US" altLang="en-US" sz="2000" dirty="0" smtClean="0"/>
              <a:t>roll-in (complete roll-in before Sept 2017 meeting)</a:t>
            </a:r>
            <a:endParaRPr lang="en-US" altLang="en-US" sz="2000" dirty="0" smtClean="0"/>
          </a:p>
          <a:p>
            <a:r>
              <a:rPr lang="en-US" altLang="en-US" sz="2000" dirty="0" smtClean="0"/>
              <a:t>Conference </a:t>
            </a:r>
            <a:r>
              <a:rPr lang="en-US" altLang="en-US" sz="2000" dirty="0"/>
              <a:t>c</a:t>
            </a:r>
            <a:r>
              <a:rPr lang="en-US" altLang="en-US" sz="2000" dirty="0" smtClean="0"/>
              <a:t>alls </a:t>
            </a:r>
            <a:endParaRPr lang="en-US" altLang="en-US" sz="2000" dirty="0" smtClean="0"/>
          </a:p>
          <a:p>
            <a:pPr lvl="1"/>
            <a:r>
              <a:rPr lang="en-US" altLang="en-US" sz="1800" dirty="0" smtClean="0"/>
              <a:t>Tuesday </a:t>
            </a:r>
            <a:r>
              <a:rPr lang="en-US" altLang="en-US" sz="1800" dirty="0" smtClean="0"/>
              <a:t>May 30</a:t>
            </a:r>
            <a:r>
              <a:rPr lang="en-US" altLang="en-US" sz="1800" baseline="30000" dirty="0" smtClean="0"/>
              <a:t>th</a:t>
            </a:r>
            <a:r>
              <a:rPr lang="en-US" altLang="en-US" sz="1800" dirty="0" smtClean="0"/>
              <a:t> </a:t>
            </a:r>
            <a:r>
              <a:rPr lang="en-US" altLang="en-US" sz="1800" dirty="0" smtClean="0"/>
              <a:t>11am </a:t>
            </a:r>
            <a:r>
              <a:rPr lang="en-US" altLang="en-US" sz="1800" dirty="0" smtClean="0"/>
              <a:t>Eastern to hear presentations, including  </a:t>
            </a:r>
            <a:r>
              <a:rPr lang="en-GB" sz="1800" dirty="0">
                <a:hlinkClick r:id="rId3"/>
              </a:rPr>
              <a:t>https://</a:t>
            </a:r>
            <a:r>
              <a:rPr lang="en-GB" sz="1800" dirty="0" smtClean="0">
                <a:hlinkClick r:id="rId3"/>
              </a:rPr>
              <a:t>www.ietf.org/proceedings/98/slides/slides-98-intarea-80211-multicast-testbed-and-results-00.pdf</a:t>
            </a:r>
            <a:r>
              <a:rPr lang="en-GB" sz="1800" dirty="0" smtClean="0"/>
              <a:t> </a:t>
            </a:r>
            <a:endParaRPr lang="en-GB" sz="1800" dirty="0" smtClean="0"/>
          </a:p>
          <a:p>
            <a:pPr lvl="1"/>
            <a:r>
              <a:rPr lang="en-US" sz="1800" dirty="0" smtClean="0"/>
              <a:t>Friday June 23, 30 10am Eastern 1 hour</a:t>
            </a:r>
            <a:endParaRPr lang="en-GB" sz="1800" dirty="0"/>
          </a:p>
          <a:p>
            <a:r>
              <a:rPr lang="en-US" altLang="en-US" sz="2000" dirty="0" smtClean="0"/>
              <a:t>Schedule review</a:t>
            </a:r>
          </a:p>
          <a:p>
            <a:r>
              <a:rPr lang="en-US" altLang="en-US" sz="2000" dirty="0" smtClean="0"/>
              <a:t>Availability of 11md D1.0 in the IEEE store</a:t>
            </a:r>
          </a:p>
          <a:p>
            <a:pPr lvl="1"/>
            <a:r>
              <a:rPr lang="en-US" altLang="en-US" sz="1800" dirty="0" smtClean="0"/>
              <a:t>TBD</a:t>
            </a:r>
          </a:p>
          <a:p>
            <a:r>
              <a:rPr lang="en-US" altLang="en-US" sz="2000" dirty="0" smtClean="0"/>
              <a:t>Forward to ISO JTC1/SC6 WG1</a:t>
            </a:r>
          </a:p>
          <a:p>
            <a:pPr lvl="1"/>
            <a:r>
              <a:rPr lang="en-US" altLang="en-US" sz="1800" dirty="0" smtClean="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a:hlinkClick r:id="rId3"/>
              </a:rPr>
              <a:t>https://</a:t>
            </a:r>
            <a:r>
              <a:rPr lang="en-US" altLang="en-US" sz="2000" dirty="0" smtClean="0">
                <a:hlinkClick r:id="rId3"/>
              </a:rPr>
              <a:t>mentor.ieee.org/802.11/dcn/17/11-17-0004-03-0000-revision-par-proposal-tgmd.doc</a:t>
            </a:r>
            <a:r>
              <a:rPr lang="en-US" altLang="en-US" sz="2000" dirty="0" smtClean="0"/>
              <a:t> </a:t>
            </a:r>
          </a:p>
          <a:p>
            <a:r>
              <a:rPr lang="en-US" altLang="en-US" sz="2000" dirty="0"/>
              <a:t>Approved PARs: </a:t>
            </a:r>
            <a:r>
              <a:rPr lang="en-US" altLang="en-US" sz="2000" dirty="0">
                <a:hlinkClick r:id="rId4"/>
              </a:rPr>
              <a:t>https://</a:t>
            </a:r>
            <a:r>
              <a:rPr lang="en-US" altLang="en-US" sz="2000" dirty="0" smtClean="0">
                <a:hlinkClick r:id="rId4"/>
              </a:rPr>
              <a:t>standards.ieee.org/about/sba/index.html</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dirty="0" err="1" smtClean="0"/>
              <a:t>TGmd</a:t>
            </a:r>
            <a:r>
              <a:rPr lang="en-US" altLang="en-US" sz="2400" dirty="0" smtClean="0"/>
              <a:t> </a:t>
            </a:r>
            <a:r>
              <a:rPr lang="en-US" altLang="en-US" sz="2400" dirty="0" smtClean="0"/>
              <a:t>Agenda</a:t>
            </a:r>
          </a:p>
        </p:txBody>
      </p:sp>
      <p:sp>
        <p:nvSpPr>
          <p:cNvPr id="4103" name="Rectangle 19"/>
          <p:cNvSpPr>
            <a:spLocks noChangeArrowheads="1"/>
          </p:cNvSpPr>
          <p:nvPr/>
        </p:nvSpPr>
        <p:spPr bwMode="auto">
          <a:xfrm>
            <a:off x="328867" y="1612705"/>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PM1 </a:t>
            </a:r>
            <a:endParaRPr lang="en-US" altLang="en-US" sz="1800" dirty="0"/>
          </a:p>
          <a:p>
            <a:pPr lvl="1"/>
            <a:r>
              <a:rPr lang="en-US" altLang="en-US" sz="1600" dirty="0" smtClean="0"/>
              <a:t>Chair’s </a:t>
            </a:r>
            <a:r>
              <a:rPr lang="en-US" altLang="en-US" sz="1600" dirty="0"/>
              <a:t>Welcome, </a:t>
            </a:r>
            <a:r>
              <a:rPr lang="en-US" altLang="en-US" sz="1600" dirty="0" smtClean="0"/>
              <a:t>Policy &amp; patent reminder</a:t>
            </a:r>
          </a:p>
          <a:p>
            <a:pPr lvl="1"/>
            <a:r>
              <a:rPr lang="en-US" altLang="en-US" sz="1600" dirty="0" smtClean="0"/>
              <a:t>Approve agenda</a:t>
            </a:r>
          </a:p>
          <a:p>
            <a:pPr lvl="1"/>
            <a:r>
              <a:rPr lang="en-US" altLang="en-US" sz="1600" dirty="0" smtClean="0"/>
              <a:t>Status</a:t>
            </a:r>
            <a:r>
              <a:rPr lang="en-US" altLang="en-US" sz="1600" dirty="0"/>
              <a:t>, Review of </a:t>
            </a:r>
            <a:r>
              <a:rPr lang="en-US" altLang="en-US" sz="1600" dirty="0" smtClean="0"/>
              <a:t>Objectives</a:t>
            </a:r>
          </a:p>
          <a:p>
            <a:pPr lvl="1"/>
            <a:r>
              <a:rPr lang="en-US" sz="1600" dirty="0" smtClean="0"/>
              <a:t>Editor appointment</a:t>
            </a:r>
            <a:endParaRPr lang="en-GB" sz="1600" dirty="0" smtClean="0"/>
          </a:p>
          <a:p>
            <a:pPr lvl="1"/>
            <a:r>
              <a:rPr lang="en-GB" sz="1600" dirty="0" smtClean="0"/>
              <a:t>Draft </a:t>
            </a:r>
            <a:r>
              <a:rPr lang="en-GB" sz="1600" dirty="0" err="1" smtClean="0"/>
              <a:t>workplan</a:t>
            </a:r>
            <a:r>
              <a:rPr lang="en-GB" sz="1600" dirty="0" smtClean="0"/>
              <a:t> &amp; schedule</a:t>
            </a:r>
          </a:p>
          <a:p>
            <a:pPr lvl="1"/>
            <a:r>
              <a:rPr lang="en-US" sz="1600" dirty="0" smtClean="0"/>
              <a:t>Presentation 11-17-740 &amp; 741 Ganesh </a:t>
            </a:r>
            <a:r>
              <a:rPr lang="en-US" sz="1600" dirty="0" err="1" smtClean="0"/>
              <a:t>Venkatesan</a:t>
            </a:r>
            <a:endParaRPr lang="en-GB" sz="1600" dirty="0" smtClean="0"/>
          </a:p>
          <a:p>
            <a:pPr marL="457200" lvl="1" indent="0">
              <a:buNone/>
            </a:pPr>
            <a:r>
              <a:rPr lang="en-GB" sz="1400" dirty="0" smtClean="0"/>
              <a:t/>
            </a:r>
            <a:br>
              <a:rPr lang="en-GB" sz="1400" dirty="0" smtClean="0"/>
            </a:br>
            <a:endParaRPr lang="en-GB" sz="1400" dirty="0" smtClean="0"/>
          </a:p>
        </p:txBody>
      </p:sp>
      <p:sp>
        <p:nvSpPr>
          <p:cNvPr id="16" name="Rectangle 35"/>
          <p:cNvSpPr>
            <a:spLocks noChangeArrowheads="1"/>
          </p:cNvSpPr>
          <p:nvPr/>
        </p:nvSpPr>
        <p:spPr bwMode="auto">
          <a:xfrm>
            <a:off x="4338892" y="1524794"/>
            <a:ext cx="43434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PM1 </a:t>
            </a:r>
            <a:endParaRPr lang="en-US" altLang="en-US" sz="1800" dirty="0"/>
          </a:p>
          <a:p>
            <a:pPr lvl="1">
              <a:lnSpc>
                <a:spcPct val="80000"/>
              </a:lnSpc>
            </a:pPr>
            <a:r>
              <a:rPr lang="en-US" altLang="en-US" sz="1600" dirty="0" smtClean="0"/>
              <a:t>Presentations: 11-17-0666 &amp; 667 Roger Marks &amp; Lily </a:t>
            </a:r>
            <a:r>
              <a:rPr lang="en-US" altLang="en-US" sz="1600" dirty="0" err="1" smtClean="0"/>
              <a:t>Yunping</a:t>
            </a:r>
            <a:endParaRPr lang="en-US" altLang="en-US" sz="1600" dirty="0" smtClean="0"/>
          </a:p>
          <a:p>
            <a:pPr lvl="1">
              <a:lnSpc>
                <a:spcPct val="80000"/>
              </a:lnSpc>
            </a:pPr>
            <a:r>
              <a:rPr lang="en-US" altLang="en-US" sz="1600" dirty="0" smtClean="0"/>
              <a:t>3GPP Liaison response in 11-17/378, </a:t>
            </a:r>
            <a:r>
              <a:rPr lang="en-US" altLang="en-US" sz="1600" dirty="0" smtClean="0">
                <a:cs typeface="Arial" panose="020B0604020202020204" pitchFamily="34" charset="0"/>
              </a:rPr>
              <a:t>d</a:t>
            </a:r>
            <a:r>
              <a:rPr lang="en-US" altLang="zh-CN" sz="1600" dirty="0" smtClean="0">
                <a:cs typeface="Arial" panose="020B0604020202020204" pitchFamily="34" charset="0"/>
              </a:rPr>
              <a:t>iscuss </a:t>
            </a:r>
            <a:r>
              <a:rPr lang="en-US" altLang="zh-CN" sz="1600" dirty="0">
                <a:cs typeface="Arial" panose="020B0604020202020204" pitchFamily="34" charset="0"/>
              </a:rPr>
              <a:t>plan for additional metrics re: 3GPP liaison </a:t>
            </a:r>
            <a:r>
              <a:rPr lang="en-US" altLang="en-US" sz="1600" dirty="0">
                <a:hlinkClick r:id="rId3"/>
              </a:rPr>
              <a:t>11-17/0315r0</a:t>
            </a:r>
            <a:endParaRPr lang="en-US" altLang="en-US" sz="1600" dirty="0"/>
          </a:p>
          <a:p>
            <a:pPr lvl="1"/>
            <a:r>
              <a:rPr lang="en-US" altLang="en-US" sz="1600" dirty="0" smtClean="0"/>
              <a:t>Editor confirmation, Vice chair election</a:t>
            </a:r>
          </a:p>
          <a:p>
            <a:pPr lvl="1"/>
            <a:r>
              <a:rPr lang="en-US" altLang="en-US" sz="1600" dirty="0" smtClean="0"/>
              <a:t>Motions</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8" name="Rectangle 35"/>
          <p:cNvSpPr>
            <a:spLocks noChangeArrowheads="1"/>
          </p:cNvSpPr>
          <p:nvPr/>
        </p:nvSpPr>
        <p:spPr bwMode="auto">
          <a:xfrm>
            <a:off x="4495800" y="3673634"/>
            <a:ext cx="43434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 </a:t>
            </a:r>
            <a:endParaRPr lang="en-US" altLang="en-US" sz="1800" dirty="0"/>
          </a:p>
          <a:p>
            <a:pPr lvl="1"/>
            <a:r>
              <a:rPr lang="en-US" altLang="en-US" sz="1600" dirty="0"/>
              <a:t>ARC MIB pattern design work and potential impact to </a:t>
            </a:r>
            <a:r>
              <a:rPr lang="en-US" altLang="en-US" sz="1600" dirty="0" err="1"/>
              <a:t>TGmd</a:t>
            </a:r>
            <a:r>
              <a:rPr lang="en-US" altLang="en-US" sz="1600" dirty="0"/>
              <a:t> work – Mark Hamilton: 11-15-355r4, 11-09-533, 11-17-475</a:t>
            </a:r>
          </a:p>
          <a:p>
            <a:pPr lvl="1">
              <a:lnSpc>
                <a:spcPct val="80000"/>
              </a:lnSpc>
            </a:pPr>
            <a:r>
              <a:rPr lang="en-US" altLang="en-US" sz="1600" dirty="0" smtClean="0"/>
              <a:t>Presentations: 11-17-806 Adrian Stephens</a:t>
            </a:r>
            <a:endParaRPr lang="en-US" altLang="en-US" sz="1600" dirty="0" smtClean="0"/>
          </a:p>
          <a:p>
            <a:pPr lvl="1">
              <a:lnSpc>
                <a:spcPct val="80000"/>
              </a:lnSpc>
            </a:pPr>
            <a:r>
              <a:rPr lang="en-US" altLang="en-US" sz="1600" dirty="0" smtClean="0"/>
              <a:t>AOB</a:t>
            </a:r>
          </a:p>
          <a:p>
            <a:pPr lvl="1">
              <a:lnSpc>
                <a:spcPct val="80000"/>
              </a:lnSpc>
            </a:pPr>
            <a:r>
              <a:rPr lang="en-US" altLang="en-US" sz="1600" dirty="0" smtClean="0"/>
              <a:t>Plans for May – July</a:t>
            </a:r>
          </a:p>
          <a:p>
            <a:pPr lvl="1">
              <a:lnSpc>
                <a:spcPct val="80000"/>
              </a:lnSpc>
            </a:pPr>
            <a:r>
              <a:rPr lang="en-US" altLang="en-US" sz="1600" dirty="0" smtClean="0"/>
              <a:t>Adjourn</a:t>
            </a:r>
            <a:endParaRPr lang="en-US" altLang="en-US" sz="1600" dirty="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04800" y="944562"/>
            <a:ext cx="8610600" cy="55324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anose="020B0604020202020204" pitchFamily="34" charset="0"/>
              <a:buChar char="•"/>
            </a:pPr>
            <a:r>
              <a:rPr lang="en-US" altLang="en-US" sz="1400" b="1" dirty="0" smtClean="0"/>
              <a:t>Show slides #1 through #4 of this presentation</a:t>
            </a:r>
          </a:p>
          <a:p>
            <a:pPr lvl="1">
              <a:lnSpc>
                <a:spcPct val="80000"/>
              </a:lnSpc>
              <a:buFont typeface="Arial" panose="020B0604020202020204" pitchFamily="34" charset="0"/>
              <a:buChar char="•"/>
            </a:pPr>
            <a:r>
              <a:rPr lang="en-US" altLang="en-US" sz="1400" b="1" dirty="0" smtClean="0"/>
              <a:t>Advise the WG attendees that:</a:t>
            </a:r>
            <a:r>
              <a:rPr lang="en-US" altLang="en-US" sz="1400" dirty="0" smtClean="0"/>
              <a:t> </a:t>
            </a:r>
          </a:p>
          <a:p>
            <a:pPr lvl="2">
              <a:lnSpc>
                <a:spcPct val="80000"/>
              </a:lnSpc>
              <a:buFont typeface="Arial" panose="020B0604020202020204"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anose="020B0604020202020204"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anose="020B0604020202020204"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anose="020B0604020202020204"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smtClean="0"/>
              <a:t>standard </a:t>
            </a:r>
          </a:p>
          <a:p>
            <a:pPr lvl="2">
              <a:lnSpc>
                <a:spcPct val="80000"/>
              </a:lnSpc>
              <a:buFont typeface="Arial" panose="020B0604020202020204"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smtClean="0"/>
          </a:p>
          <a:p>
            <a:pPr lvl="1">
              <a:lnSpc>
                <a:spcPct val="80000"/>
              </a:lnSpc>
              <a:spcBef>
                <a:spcPct val="5000"/>
              </a:spcBef>
              <a:buFont typeface="Arial" panose="020B0604020202020204"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endParaRPr lang="en-US" altLang="en-US" sz="1200" dirty="0" smtClean="0"/>
          </a:p>
        </p:txBody>
      </p:sp>
      <p:sp>
        <p:nvSpPr>
          <p:cNvPr id="7171" name="Rectangle 1026"/>
          <p:cNvSpPr>
            <a:spLocks noGrp="1" noChangeArrowheads="1"/>
          </p:cNvSpPr>
          <p:nvPr>
            <p:ph type="title"/>
          </p:nvPr>
        </p:nvSpPr>
        <p:spPr>
          <a:xfrm>
            <a:off x="699448" y="480219"/>
            <a:ext cx="7772400" cy="609600"/>
          </a:xfrm>
        </p:spPr>
        <p:txBody>
          <a:bodyPr lIns="90487" tIns="44450" rIns="90487" bIns="44450"/>
          <a:lstStyle/>
          <a:p>
            <a:r>
              <a:rPr lang="en-US" altLang="en-US" sz="24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367632"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90500" y="534194"/>
            <a:ext cx="8839200" cy="838200"/>
          </a:xfrm>
        </p:spPr>
        <p:txBody>
          <a:bodyPr/>
          <a:lstStyle/>
          <a:p>
            <a:r>
              <a:rPr lang="en-US" altLang="en-US" sz="3200" u="sng" dirty="0" smtClean="0"/>
              <a:t>Participants, Patents, and Duty to Inform</a:t>
            </a:r>
            <a:endParaRPr lang="en-US" altLang="en-US" sz="3200" dirty="0" smtClean="0"/>
          </a:p>
        </p:txBody>
      </p:sp>
      <p:sp>
        <p:nvSpPr>
          <p:cNvPr id="8195" name="Rectangle 1027"/>
          <p:cNvSpPr>
            <a:spLocks noGrp="1" noChangeArrowheads="1"/>
          </p:cNvSpPr>
          <p:nvPr>
            <p:ph type="body" idx="1"/>
          </p:nvPr>
        </p:nvSpPr>
        <p:spPr>
          <a:xfrm>
            <a:off x="-76200" y="14478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76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http://standards.ieee.org/develop/policies/bylaws/sect6-7.html#6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http://standards.ieee.org/develop/policies/opman/sect6.html#6.3</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http://standards.ieee.org/about/sasb/patcom/materials.html</a:t>
            </a:r>
          </a:p>
        </p:txBody>
      </p:sp>
      <p:sp>
        <p:nvSpPr>
          <p:cNvPr id="9220" name="Text Box 6"/>
          <p:cNvSpPr txBox="1">
            <a:spLocks noChangeArrowheads="1"/>
          </p:cNvSpPr>
          <p:nvPr/>
        </p:nvSpPr>
        <p:spPr bwMode="auto">
          <a:xfrm>
            <a:off x="762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96913" y="1761697"/>
            <a:ext cx="7772400" cy="4114800"/>
          </a:xfrm>
        </p:spPr>
        <p:txBody>
          <a:bodyPr/>
          <a:lstStyle/>
          <a:p>
            <a:pPr>
              <a:buFont typeface="Arial" panose="020B0604020202020204" pitchFamily="34" charset="0"/>
              <a:buChar char="•"/>
            </a:pPr>
            <a:r>
              <a:rPr lang="en-US" alt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dirty="0" smtClean="0"/>
              <a:t>Either speak up now or</a:t>
            </a:r>
          </a:p>
          <a:p>
            <a:pPr lvl="1">
              <a:buFont typeface="Arial" panose="020B0604020202020204" pitchFamily="34" charset="0"/>
              <a:buChar char="•"/>
            </a:pPr>
            <a:r>
              <a:rPr lang="en-US" altLang="en-US" sz="2000" dirty="0" smtClean="0"/>
              <a:t>Provide the chair of this group with the identity of the holder(s) of any and all such claims as soon as possible or</a:t>
            </a:r>
          </a:p>
          <a:p>
            <a:pPr lvl="1">
              <a:buFont typeface="Arial" panose="020B0604020202020204" pitchFamily="34" charset="0"/>
              <a:buChar char="•"/>
            </a:pPr>
            <a:r>
              <a:rPr lang="en-US" altLang="en-US" sz="2000" dirty="0" smtClean="0"/>
              <a:t>Cause an LOA to be submitted</a:t>
            </a:r>
          </a:p>
        </p:txBody>
      </p:sp>
      <p:sp>
        <p:nvSpPr>
          <p:cNvPr id="10244" name="Text Box 1028"/>
          <p:cNvSpPr txBox="1">
            <a:spLocks noChangeArrowheads="1"/>
          </p:cNvSpPr>
          <p:nvPr/>
        </p:nvSpPr>
        <p:spPr bwMode="auto">
          <a:xfrm>
            <a:off x="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6173" y="759619"/>
            <a:ext cx="8458200" cy="609600"/>
          </a:xfrm>
        </p:spPr>
        <p:txBody>
          <a:bodyPr/>
          <a:lstStyle/>
          <a:p>
            <a:r>
              <a:rPr lang="en-US" altLang="en-US" sz="3200" u="sng" dirty="0"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428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5715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IEEE 802 Executive Committee</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a:ea typeface="MS Gothic" panose="020B0609070205080204" pitchFamily="49" charset="-128"/>
              </a:rPr>
              <a:t>•     </a:t>
            </a:r>
            <a:r>
              <a:rPr lang="en-GB" altLang="en-US" sz="1400" b="1">
                <a:ea typeface="MS Gothic" panose="020B0609070205080204" pitchFamily="49" charset="-128"/>
              </a:rPr>
              <a:t>Participants in the IEEE standards development individual process shall act based on their qualifications and experience. (</a:t>
            </a:r>
            <a:r>
              <a:rPr lang="en-GB" altLang="en-US" sz="1400" b="1" u="sng">
                <a:solidFill>
                  <a:srgbClr val="CCCCFF"/>
                </a:solidFill>
                <a:ea typeface="MS Gothic" panose="020B0609070205080204" pitchFamily="49" charset="-128"/>
                <a:hlinkClick r:id="rId3"/>
              </a:rPr>
              <a:t>https://standards.ieee.org/develop/policies/bylaws/sb_bylaws.pdf</a:t>
            </a:r>
            <a:r>
              <a:rPr lang="en-GB" altLang="en-US" sz="1400" b="1">
                <a:ea typeface="MS Gothic" panose="020B0609070205080204" pitchFamily="49" charset="-128"/>
              </a:rPr>
              <a:t>section 5.2.1)</a:t>
            </a:r>
          </a:p>
          <a:p>
            <a:pPr>
              <a:spcBef>
                <a:spcPts val="600"/>
              </a:spcBef>
              <a:buClrTx/>
              <a:buFontTx/>
              <a:buNone/>
            </a:pPr>
            <a:r>
              <a:rPr lang="en-GB" altLang="en-US" sz="1400" b="1">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a:solidFill>
                  <a:srgbClr val="CCCCFF"/>
                </a:solidFill>
                <a:ea typeface="MS Gothic" panose="020B0609070205080204" pitchFamily="49" charset="-128"/>
                <a:hlinkClick r:id="rId4"/>
              </a:rPr>
              <a:t>https://standards.ieee.org/develop/policies/bylaws/sb_bylaws.pdf </a:t>
            </a:r>
            <a:r>
              <a:rPr lang="en-GB" altLang="en-US" sz="1400" b="1">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a:ea typeface="MS Gothic" panose="020B0609070205080204" pitchFamily="49" charset="-128"/>
              </a:rPr>
              <a:t>(Latest revision of IEEE 802 LMSC Working Group Policies and Procedures: </a:t>
            </a:r>
            <a:r>
              <a:rPr lang="en-GB" altLang="en-US">
                <a:ea typeface="MS Gothic" panose="020B0609070205080204" pitchFamily="49" charset="-128"/>
                <a:hlinkClick r:id="rId5"/>
              </a:rPr>
              <a:t>http://www.ieee802.org/devdocs.shtml</a:t>
            </a:r>
            <a:r>
              <a:rPr lang="en-GB" altLang="en-US">
                <a:ea typeface="MS Gothic" panose="020B0609070205080204" pitchFamily="49" charset="-128"/>
              </a:rPr>
              <a:t>)</a:t>
            </a:r>
          </a:p>
          <a:p>
            <a:pPr>
              <a:spcBef>
                <a:spcPts val="600"/>
              </a:spcBef>
              <a:buClrTx/>
              <a:buFontTx/>
              <a:buNone/>
            </a:pPr>
            <a:endParaRPr lang="en-GB" altLang="en-US" sz="1600" b="1">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462432</TotalTime>
  <Words>1742</Words>
  <Application>Microsoft Office PowerPoint</Application>
  <PresentationFormat>On-screen Show (4:3)</PresentationFormat>
  <Paragraphs>353</Paragraphs>
  <Slides>20</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MS Gothic</vt:lpstr>
      <vt:lpstr>MS PGothic</vt:lpstr>
      <vt:lpstr>Arial</vt:lpstr>
      <vt:lpstr>Helvetica</vt:lpstr>
      <vt:lpstr>Monotype Sorts</vt:lpstr>
      <vt:lpstr>Times New Roman</vt:lpstr>
      <vt:lpstr>802-11-Submission</vt:lpstr>
      <vt:lpstr>Document</vt:lpstr>
      <vt:lpstr>IEEE 802.11 TGmd May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Standard and Amendment Ratification</vt:lpstr>
      <vt:lpstr>In Progress - TGmd Plan of Record </vt:lpstr>
      <vt:lpstr>Schedule alternative – through 11aj only</vt:lpstr>
      <vt:lpstr>Vice chair election </vt:lpstr>
      <vt:lpstr>Editor confirmation</vt:lpstr>
      <vt:lpstr>Motion - Comment Collection</vt:lpstr>
      <vt:lpstr>Straw poll re: Support of  11-17-0315 </vt:lpstr>
      <vt:lpstr>Motion – Call for contributions in response to 3GPP Liaison 11-17-0315 </vt:lpstr>
      <vt:lpstr>Motion – Approval of contribution criteria in 11-17-806r1</vt:lpstr>
      <vt:lpstr>May - July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2017</cp:keywords>
  <cp:lastModifiedBy>Stanley, Dorothy</cp:lastModifiedBy>
  <cp:revision>2790</cp:revision>
  <cp:lastPrinted>1998-02-10T13:28:06Z</cp:lastPrinted>
  <dcterms:created xsi:type="dcterms:W3CDTF">2005-01-04T21:26:55Z</dcterms:created>
  <dcterms:modified xsi:type="dcterms:W3CDTF">2017-05-10T05:33:50Z</dcterms:modified>
</cp:coreProperties>
</file>