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613" r:id="rId4"/>
    <p:sldId id="621" r:id="rId5"/>
    <p:sldId id="622" r:id="rId6"/>
    <p:sldId id="623" r:id="rId7"/>
    <p:sldId id="624" r:id="rId8"/>
    <p:sldId id="625" r:id="rId9"/>
    <p:sldId id="620" r:id="rId10"/>
    <p:sldId id="557" r:id="rId11"/>
    <p:sldId id="628" r:id="rId12"/>
    <p:sldId id="616" r:id="rId13"/>
    <p:sldId id="617" r:id="rId14"/>
    <p:sldId id="618" r:id="rId15"/>
    <p:sldId id="626" r:id="rId16"/>
    <p:sldId id="629" r:id="rId17"/>
    <p:sldId id="590" r:id="rId18"/>
    <p:sldId id="516" r:id="rId19"/>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66" d="100"/>
          <a:sy n="66" d="100"/>
        </p:scale>
        <p:origin x="1572" y="40"/>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509823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658851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15</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7928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16</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8737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18</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802.11-17/0559r2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May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2017-05-08</a:t>
            </a:r>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1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Begin processing CC input, 11ai, 11ah integration</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a:t>
            </a:r>
            <a:endParaRPr lang="en-US" altLang="en-US" sz="2000" dirty="0"/>
          </a:p>
          <a:p>
            <a:pPr>
              <a:lnSpc>
                <a:spcPct val="80000"/>
              </a:lnSpc>
            </a:pPr>
            <a:r>
              <a:rPr lang="en-US" altLang="en-US" sz="2000" dirty="0" smtClean="0"/>
              <a:t>July 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(11aj integration)</a:t>
            </a:r>
            <a:endParaRPr lang="en-US" altLang="en-US" sz="2000" dirty="0"/>
          </a:p>
          <a:p>
            <a:pPr>
              <a:lnSpc>
                <a:spcPct val="80000"/>
              </a:lnSpc>
            </a:pPr>
            <a:r>
              <a:rPr lang="en-US" altLang="en-US" sz="2000" dirty="0" smtClean="0"/>
              <a:t>March 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p>
          <a:p>
            <a:pPr>
              <a:lnSpc>
                <a:spcPct val="80000"/>
              </a:lnSpc>
            </a:pPr>
            <a:r>
              <a:rPr lang="en-US" altLang="en-US" sz="2000" dirty="0" smtClean="0"/>
              <a:t>March 2020 - D4.0 Recirculation Sponsor Ballot </a:t>
            </a:r>
          </a:p>
          <a:p>
            <a:pPr>
              <a:lnSpc>
                <a:spcPct val="80000"/>
              </a:lnSpc>
            </a:pPr>
            <a:r>
              <a:rPr lang="en-US" altLang="en-US" sz="2000" dirty="0" smtClean="0"/>
              <a:t>May 2020 – Dec 2020 11ay, 11ba integration</a:t>
            </a:r>
          </a:p>
          <a:p>
            <a:pPr>
              <a:lnSpc>
                <a:spcPct val="80000"/>
              </a:lnSpc>
            </a:pPr>
            <a:r>
              <a:rPr lang="en-US" altLang="en-US" sz="2000" dirty="0" smtClean="0"/>
              <a:t>March 2021 - D5.0 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Schedule alternative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a:t>
            </a:r>
          </a:p>
          <a:p>
            <a:pPr>
              <a:lnSpc>
                <a:spcPct val="80000"/>
              </a:lnSpc>
            </a:pPr>
            <a:r>
              <a:rPr lang="en-US" altLang="en-US" sz="2000" dirty="0" smtClean="0"/>
              <a:t>July 2017 – Complete 11ah integration</a:t>
            </a:r>
          </a:p>
          <a:p>
            <a:pPr>
              <a:lnSpc>
                <a:spcPct val="80000"/>
              </a:lnSpc>
            </a:pPr>
            <a:r>
              <a:rPr lang="en-US" altLang="en-US" sz="2000" dirty="0" smtClean="0"/>
              <a:t>September 2017 – D1.0 Initial WGLB</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  D2.0 Recirculation WGLB</a:t>
            </a:r>
            <a:endParaRPr lang="en-US" altLang="en-US" sz="2000" dirty="0"/>
          </a:p>
          <a:p>
            <a:pPr>
              <a:lnSpc>
                <a:spcPct val="80000"/>
              </a:lnSpc>
            </a:pPr>
            <a:r>
              <a:rPr lang="en-US" altLang="en-US" sz="2000" dirty="0" smtClean="0"/>
              <a:t>July 2018 – Complete 11aj integration</a:t>
            </a:r>
          </a:p>
          <a:p>
            <a:pPr>
              <a:lnSpc>
                <a:spcPct val="80000"/>
              </a:lnSpc>
            </a:pPr>
            <a:r>
              <a:rPr lang="en-US" altLang="en-US" sz="2000" dirty="0" smtClean="0"/>
              <a:t>September 2018 –D3.0 </a:t>
            </a:r>
            <a:r>
              <a:rPr lang="en-US" altLang="en-US" sz="2000" dirty="0"/>
              <a:t>Recirculation </a:t>
            </a:r>
            <a:r>
              <a:rPr lang="en-US" altLang="en-US" sz="2000" dirty="0" smtClean="0"/>
              <a:t>LB </a:t>
            </a:r>
          </a:p>
          <a:p>
            <a:pPr>
              <a:lnSpc>
                <a:spcPct val="80000"/>
              </a:lnSpc>
            </a:pPr>
            <a:r>
              <a:rPr lang="en-US" altLang="en-US" sz="2000" dirty="0" smtClean="0"/>
              <a:t>November 2018 – D3.0 Initial SB</a:t>
            </a:r>
          </a:p>
          <a:p>
            <a:pPr>
              <a:lnSpc>
                <a:spcPct val="80000"/>
              </a:lnSpc>
            </a:pPr>
            <a:r>
              <a:rPr lang="en-US" altLang="en-US" sz="2000" dirty="0" smtClean="0"/>
              <a:t>May 2019 – D4.0 Recirculation SB</a:t>
            </a:r>
          </a:p>
          <a:p>
            <a:pPr>
              <a:lnSpc>
                <a:spcPct val="80000"/>
              </a:lnSpc>
            </a:pPr>
            <a:r>
              <a:rPr lang="en-US" altLang="en-US" sz="2000" dirty="0" smtClean="0"/>
              <a:t>November 2019- </a:t>
            </a:r>
            <a:r>
              <a:rPr lang="en-US" altLang="en-US" sz="2000" dirty="0" err="1"/>
              <a:t>RevCom</a:t>
            </a:r>
            <a:r>
              <a:rPr lang="en-US" altLang="en-US" sz="2000" dirty="0"/>
              <a:t>/SASB </a:t>
            </a:r>
            <a:r>
              <a:rPr lang="en-US" altLang="en-US" sz="2000" dirty="0" smtClean="0"/>
              <a:t>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Would require off-month ad-hoc meetings</a:t>
            </a:r>
            <a:endParaRPr lang="en-US" altLang="en-US" sz="2000" dirty="0"/>
          </a:p>
        </p:txBody>
      </p:sp>
      <p:sp>
        <p:nvSpPr>
          <p:cNvPr id="2" name="Rectangle 1"/>
          <p:cNvSpPr/>
          <p:nvPr/>
        </p:nvSpPr>
        <p:spPr>
          <a:xfrm>
            <a:off x="5181600" y="1276952"/>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Vice chair </a:t>
            </a:r>
            <a:r>
              <a:rPr lang="en-US" altLang="en-US" sz="3600" dirty="0" smtClean="0"/>
              <a:t>election</a:t>
            </a:r>
            <a:r>
              <a:rPr lang="en-US" altLang="en-US" sz="3600" dirty="0" smtClean="0"/>
              <a:t> </a:t>
            </a:r>
            <a:endParaRPr lang="en-US" altLang="en-US" sz="3600" dirty="0" smtClean="0"/>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Elect &lt;&gt; as </a:t>
            </a:r>
            <a:r>
              <a:rPr lang="en-US" altLang="en-US" sz="2800" dirty="0" err="1" smtClean="0"/>
              <a:t>TGmd</a:t>
            </a:r>
            <a:r>
              <a:rPr lang="en-US" altLang="en-US" sz="2800" dirty="0" smtClean="0"/>
              <a:t> vice chair</a:t>
            </a:r>
          </a:p>
          <a:p>
            <a:pPr>
              <a:lnSpc>
                <a:spcPct val="80000"/>
              </a:lnSpc>
            </a:pPr>
            <a:r>
              <a:rPr lang="en-US" altLang="en-US" sz="2800" dirty="0" smtClean="0"/>
              <a:t>Elect &lt;&gt; </a:t>
            </a:r>
            <a:r>
              <a:rPr lang="en-US" altLang="en-US" sz="2800" dirty="0"/>
              <a:t>as </a:t>
            </a:r>
            <a:r>
              <a:rPr lang="en-US" altLang="en-US" sz="2800" dirty="0" err="1"/>
              <a:t>TGmd</a:t>
            </a:r>
            <a:r>
              <a:rPr lang="en-US" altLang="en-US" sz="2800" dirty="0"/>
              <a:t> vice </a:t>
            </a:r>
            <a:r>
              <a:rPr lang="en-US" altLang="en-US" sz="2800" dirty="0" smtClean="0"/>
              <a:t>chair</a:t>
            </a:r>
          </a:p>
          <a:p>
            <a:pPr>
              <a:lnSpc>
                <a:spcPct val="80000"/>
              </a:lnSpc>
            </a:pPr>
            <a:endParaRPr lang="en-US" altLang="en-US" sz="2800" dirty="0"/>
          </a:p>
          <a:p>
            <a:pPr>
              <a:lnSpc>
                <a:spcPct val="80000"/>
              </a:lnSpc>
            </a:pPr>
            <a:r>
              <a:rPr lang="en-US" altLang="en-US" sz="2800" dirty="0"/>
              <a:t>Volunteers to date</a:t>
            </a:r>
            <a:r>
              <a:rPr lang="en-US" altLang="en-US" sz="2800" dirty="0" smtClean="0"/>
              <a:t>:</a:t>
            </a:r>
          </a:p>
          <a:p>
            <a:pPr lvl="1">
              <a:lnSpc>
                <a:spcPct val="80000"/>
              </a:lnSpc>
            </a:pPr>
            <a:r>
              <a:rPr lang="en-US" altLang="en-US" dirty="0" smtClean="0"/>
              <a:t>Mark Hamilton</a:t>
            </a:r>
          </a:p>
          <a:p>
            <a:pPr lvl="1">
              <a:lnSpc>
                <a:spcPct val="80000"/>
              </a:lnSpc>
            </a:pPr>
            <a:r>
              <a:rPr lang="en-US" altLang="en-US" dirty="0" smtClean="0"/>
              <a:t>Jon </a:t>
            </a:r>
            <a:r>
              <a:rPr lang="en-US" altLang="en-US" dirty="0" err="1" smtClean="0"/>
              <a:t>Rosdahl</a:t>
            </a:r>
            <a:endParaRPr lang="en-US" altLang="en-US" dirty="0" smtClean="0"/>
          </a:p>
          <a:p>
            <a:pPr lvl="1">
              <a:lnSpc>
                <a:spcPct val="80000"/>
              </a:lnSpc>
            </a:pPr>
            <a:r>
              <a:rPr lang="en-US" altLang="en-US" dirty="0" smtClean="0"/>
              <a:t>Mike </a:t>
            </a:r>
            <a:r>
              <a:rPr lang="en-US" altLang="en-US" dirty="0" err="1" smtClean="0"/>
              <a:t>Montemurro</a:t>
            </a:r>
            <a:endParaRPr lang="en-US" altLang="en-US"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marL="0" indent="0">
              <a:lnSpc>
                <a:spcPct val="80000"/>
              </a:lnSpc>
              <a:buNone/>
            </a:pPr>
            <a:endParaRPr lang="en-US" altLang="en-US" sz="1400" b="0" dirty="0" smtClean="0"/>
          </a:p>
          <a:p>
            <a:pPr marL="0" indent="0">
              <a:lnSpc>
                <a:spcPct val="80000"/>
              </a:lnSpc>
              <a:buNone/>
            </a:pPr>
            <a:r>
              <a:rPr lang="en-US" altLang="en-US" sz="1400" b="0" i="1" dirty="0" smtClean="0"/>
              <a:t>From </a:t>
            </a:r>
            <a:r>
              <a:rPr lang="en-US" altLang="en-US" sz="1400" b="0" i="1" dirty="0">
                <a:hlinkClick r:id="rId3"/>
              </a:rPr>
              <a:t>https://mentor.ieee.org/802.11/dcn/14/11-14-0629-19-0000-802-11-operations-manual.docx</a:t>
            </a:r>
            <a:r>
              <a:rPr lang="en-US" altLang="en-US" sz="1400" b="0" i="1" dirty="0"/>
              <a:t> Section </a:t>
            </a:r>
            <a:r>
              <a:rPr lang="en-US" altLang="en-US" sz="1400" b="0" i="1" dirty="0" smtClean="0"/>
              <a:t>4.3: </a:t>
            </a:r>
            <a:r>
              <a:rPr lang="en-US" sz="1400" b="0" i="1" dirty="0" smtClean="0"/>
              <a:t>TG </a:t>
            </a:r>
            <a:r>
              <a:rPr lang="en-US" sz="1400" b="0" i="1" dirty="0"/>
              <a:t>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a:t>
            </a:r>
            <a:r>
              <a:rPr lang="en-US" altLang="en-US" sz="2800" dirty="0" smtClean="0"/>
              <a:t>Emily Qi</a:t>
            </a:r>
            <a:r>
              <a:rPr lang="en-US" altLang="en-US" sz="2800" dirty="0" smtClean="0"/>
              <a:t> </a:t>
            </a:r>
            <a:r>
              <a:rPr lang="en-US" altLang="en-US" sz="2800" dirty="0"/>
              <a:t>as </a:t>
            </a:r>
            <a:r>
              <a:rPr lang="en-US" altLang="en-US" sz="2800" dirty="0" err="1"/>
              <a:t>TGmd</a:t>
            </a:r>
            <a:r>
              <a:rPr lang="en-US" altLang="en-US" sz="2800" dirty="0"/>
              <a:t> </a:t>
            </a:r>
            <a:r>
              <a:rPr lang="en-US" altLang="en-US" sz="2800" dirty="0" smtClean="0"/>
              <a:t>editor and Edward Au as sub-editor</a:t>
            </a:r>
            <a:endParaRPr lang="en-US" altLang="en-US" sz="2800" dirty="0"/>
          </a:p>
          <a:p>
            <a:pPr>
              <a:lnSpc>
                <a:spcPct val="80000"/>
              </a:lnSpc>
            </a:pPr>
            <a:endParaRPr lang="en-US" altLang="en-US" sz="2800" dirty="0" smtClean="0"/>
          </a:p>
          <a:p>
            <a:pPr>
              <a:lnSpc>
                <a:spcPct val="80000"/>
              </a:lnSpc>
            </a:pPr>
            <a:r>
              <a:rPr lang="en-US" altLang="en-US" sz="2800" dirty="0" smtClean="0"/>
              <a:t>Moved</a:t>
            </a:r>
            <a:r>
              <a:rPr lang="en-US" altLang="en-US" sz="2800" dirty="0" smtClean="0"/>
              <a:t>:</a:t>
            </a:r>
          </a:p>
          <a:p>
            <a:pPr>
              <a:lnSpc>
                <a:spcPct val="80000"/>
              </a:lnSpc>
            </a:pPr>
            <a:r>
              <a:rPr lang="en-US" altLang="en-US" sz="2800" dirty="0" smtClean="0"/>
              <a:t>Seconded:</a:t>
            </a:r>
          </a:p>
          <a:p>
            <a:pPr>
              <a:lnSpc>
                <a:spcPct val="80000"/>
              </a:lnSpc>
            </a:pPr>
            <a:r>
              <a:rPr lang="en-US" altLang="en-US" sz="2800" dirty="0" smtClean="0"/>
              <a:t>Result</a:t>
            </a:r>
            <a:r>
              <a:rPr lang="en-US" altLang="en-US" sz="2800" dirty="0" smtClean="0"/>
              <a:t>:</a:t>
            </a:r>
          </a:p>
          <a:p>
            <a:pPr>
              <a:lnSpc>
                <a:spcPct val="80000"/>
              </a:lnSpc>
            </a:pPr>
            <a:endParaRPr lang="en-US" altLang="en-US" sz="2800" dirty="0" smtClean="0"/>
          </a:p>
          <a:p>
            <a:pPr>
              <a:lnSpc>
                <a:spcPct val="80000"/>
              </a:lnSpc>
            </a:pPr>
            <a:endParaRPr lang="en-US" altLang="en-US" sz="2800" dirty="0"/>
          </a:p>
          <a:p>
            <a:pPr>
              <a:lnSpc>
                <a:spcPct val="80000"/>
              </a:lnSpc>
            </a:pPr>
            <a:endParaRPr lang="en-US" altLang="en-US" sz="2800" dirty="0" smtClean="0"/>
          </a:p>
          <a:p>
            <a:pPr>
              <a:lnSpc>
                <a:spcPct val="80000"/>
              </a:lnSpc>
            </a:pPr>
            <a:endParaRPr lang="en-US" altLang="en-US" sz="2800" dirty="0" smtClean="0"/>
          </a:p>
          <a:p>
            <a:pPr marL="0" indent="0">
              <a:lnSpc>
                <a:spcPct val="80000"/>
              </a:lnSpc>
              <a:buNone/>
            </a:pPr>
            <a:r>
              <a:rPr lang="en-US" altLang="en-US" sz="1400" b="0" i="1" dirty="0" smtClean="0"/>
              <a:t>From </a:t>
            </a:r>
            <a:r>
              <a:rPr lang="en-US" altLang="en-US" sz="1400" b="0" i="1" dirty="0">
                <a:hlinkClick r:id="rId3"/>
              </a:rPr>
              <a:t>https://</a:t>
            </a:r>
            <a:r>
              <a:rPr lang="en-US" altLang="en-US" sz="1400" b="0" i="1" dirty="0" smtClean="0">
                <a:hlinkClick r:id="rId3"/>
              </a:rPr>
              <a:t>mentor.ieee.org/802.11/dcn/14/11-14-0629-19-0000-802-11-operations-manual.docx</a:t>
            </a:r>
            <a:r>
              <a:rPr lang="en-US" altLang="en-US" sz="1400" b="0" i="1" dirty="0" smtClean="0"/>
              <a:t> Section 4.5: “</a:t>
            </a:r>
            <a:r>
              <a:rPr lang="en-US" sz="1400" b="0" i="1" dirty="0" smtClean="0"/>
              <a:t>The </a:t>
            </a:r>
            <a:r>
              <a:rPr lang="en-US" sz="1400" b="0" i="1" dirty="0"/>
              <a:t>TG Technical Editor shall be appointed by the TG Chair and confirmed by a TG majority approval</a:t>
            </a:r>
            <a:r>
              <a:rPr lang="en-US" sz="1400" b="0" i="1" dirty="0" smtClean="0"/>
              <a:t>.”</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15</a:t>
            </a:fld>
            <a:endParaRPr lang="en-US" smtClean="0"/>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smtClean="0"/>
              <a:t>Motion - Comment Collection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Approve a 30 day comment collection on </a:t>
            </a:r>
            <a:r>
              <a:rPr lang="en-US" altLang="en-US" sz="2800" dirty="0" err="1" smtClean="0"/>
              <a:t>TGmd</a:t>
            </a:r>
            <a:r>
              <a:rPr lang="en-US" altLang="en-US" sz="2800" dirty="0" smtClean="0"/>
              <a:t> D0.xx (IEEE </a:t>
            </a:r>
            <a:r>
              <a:rPr lang="en-US" altLang="en-US" sz="2800" dirty="0" err="1" smtClean="0"/>
              <a:t>Std</a:t>
            </a:r>
            <a:r>
              <a:rPr lang="en-US" altLang="en-US" sz="2800" dirty="0" smtClean="0"/>
              <a:t> 802.11™-2016)</a:t>
            </a:r>
          </a:p>
          <a:p>
            <a:pPr>
              <a:lnSpc>
                <a:spcPct val="80000"/>
              </a:lnSpc>
            </a:pPr>
            <a:endParaRPr lang="en-US" altLang="en-US" sz="2800" dirty="0" smtClean="0"/>
          </a:p>
          <a:p>
            <a:pPr>
              <a:lnSpc>
                <a:spcPct val="80000"/>
              </a:lnSpc>
            </a:pPr>
            <a:r>
              <a:rPr lang="en-US" altLang="en-US" sz="2800" dirty="0" smtClean="0"/>
              <a:t>Moved:</a:t>
            </a:r>
          </a:p>
          <a:p>
            <a:pPr>
              <a:lnSpc>
                <a:spcPct val="80000"/>
              </a:lnSpc>
            </a:pPr>
            <a:r>
              <a:rPr lang="en-US" altLang="en-US" sz="2800" dirty="0" smtClean="0"/>
              <a:t>Seconded:</a:t>
            </a:r>
          </a:p>
          <a:p>
            <a:pPr>
              <a:lnSpc>
                <a:spcPct val="80000"/>
              </a:lnSpc>
            </a:pPr>
            <a:r>
              <a:rPr lang="en-US" altLang="en-US" sz="2800" dirty="0" smtClean="0"/>
              <a:t>Result:</a:t>
            </a:r>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16</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Motion – Call for contributions in response to 3GPP Liaison 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Approve a </a:t>
            </a:r>
            <a:r>
              <a:rPr lang="en-US" altLang="en-US" sz="2200" dirty="0"/>
              <a:t>c</a:t>
            </a:r>
            <a:r>
              <a:rPr lang="en-US" altLang="en-US" sz="2200" dirty="0" smtClean="0"/>
              <a:t>all for contributions on the topic of “</a:t>
            </a:r>
            <a:r>
              <a:rPr lang="en-US" sz="2200" dirty="0" smtClean="0"/>
              <a:t>adding </a:t>
            </a:r>
            <a:r>
              <a:rPr lang="en-US" sz="2200" dirty="0"/>
              <a:t>accuracy requirements to the 802.11 standard for the </a:t>
            </a:r>
            <a:r>
              <a:rPr lang="en-US" sz="2200" dirty="0" smtClean="0"/>
              <a:t>estimated throughput </a:t>
            </a:r>
            <a:r>
              <a:rPr lang="en-US" sz="2200" dirty="0"/>
              <a:t>metric and defining additional metrics to support 3GPP features </a:t>
            </a:r>
            <a:r>
              <a:rPr lang="en-US" sz="2200" dirty="0" smtClean="0"/>
              <a:t>for </a:t>
            </a:r>
            <a:endParaRPr lang="en-GB" sz="2200" dirty="0"/>
          </a:p>
          <a:p>
            <a:pPr lvl="1"/>
            <a:r>
              <a:rPr lang="en-US" dirty="0"/>
              <a:t>1. LWA activation/deactivation</a:t>
            </a:r>
            <a:endParaRPr lang="en-GB" dirty="0"/>
          </a:p>
          <a:p>
            <a:pPr lvl="1"/>
            <a:r>
              <a:rPr lang="en-US" dirty="0"/>
              <a:t>2. Mobility across WLANs cells and</a:t>
            </a:r>
            <a:endParaRPr lang="en-GB" dirty="0"/>
          </a:p>
          <a:p>
            <a:pPr lvl="1"/>
            <a:r>
              <a:rPr lang="en-US" dirty="0"/>
              <a:t>3. Traffic scheduling decisions such as forwarding to </a:t>
            </a:r>
            <a:r>
              <a:rPr lang="en-US" dirty="0" smtClean="0"/>
              <a:t>WLAN” </a:t>
            </a:r>
          </a:p>
          <a:p>
            <a:pPr marL="0" indent="0">
              <a:lnSpc>
                <a:spcPct val="80000"/>
              </a:lnSpc>
              <a:buNone/>
            </a:pPr>
            <a:r>
              <a:rPr lang="en-US" altLang="en-US" sz="2200" dirty="0" smtClean="0"/>
              <a:t>    as described in 11-17-0315 and 11-17-0378.</a:t>
            </a:r>
          </a:p>
          <a:p>
            <a:pPr>
              <a:lnSpc>
                <a:spcPct val="80000"/>
              </a:lnSpc>
            </a:pPr>
            <a:endParaRPr lang="en-US" altLang="en-US" sz="2800" dirty="0" smtClean="0"/>
          </a:p>
          <a:p>
            <a:pPr>
              <a:lnSpc>
                <a:spcPct val="80000"/>
              </a:lnSpc>
            </a:pPr>
            <a:r>
              <a:rPr lang="en-US" altLang="en-US" sz="2800" dirty="0" smtClean="0"/>
              <a:t>Moved:  Seconded:</a:t>
            </a:r>
          </a:p>
          <a:p>
            <a:pPr>
              <a:lnSpc>
                <a:spcPct val="80000"/>
              </a:lnSpc>
            </a:pPr>
            <a:r>
              <a:rPr lang="en-US" altLang="en-US" sz="2800" dirty="0" smtClean="0"/>
              <a:t>Result:</a:t>
            </a:r>
          </a:p>
          <a:p>
            <a:pPr>
              <a:lnSpc>
                <a:spcPct val="80000"/>
              </a:lnSpc>
            </a:pPr>
            <a:endParaRPr lang="en-US" altLang="en-US" sz="1800" dirty="0"/>
          </a:p>
        </p:txBody>
      </p:sp>
    </p:spTree>
    <p:extLst>
      <p:ext uri="{BB962C8B-B14F-4D97-AF65-F5344CB8AC3E}">
        <p14:creationId xmlns:p14="http://schemas.microsoft.com/office/powerpoint/2010/main" val="2553344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2017 Meeting Planning</a:t>
            </a:r>
          </a:p>
        </p:txBody>
      </p:sp>
      <p:sp>
        <p:nvSpPr>
          <p:cNvPr id="25606" name="Rectangle 3"/>
          <p:cNvSpPr>
            <a:spLocks noGrp="1" noChangeArrowheads="1"/>
          </p:cNvSpPr>
          <p:nvPr>
            <p:ph type="body" idx="1"/>
          </p:nvPr>
        </p:nvSpPr>
        <p:spPr>
          <a:xfrm>
            <a:off x="685800" y="2286000"/>
            <a:ext cx="7772400" cy="39624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Scheduled with 10 day notice as needed</a:t>
            </a:r>
          </a:p>
          <a:p>
            <a:pPr lvl="1"/>
            <a:r>
              <a:rPr lang="en-US" altLang="en-US" sz="1800" dirty="0" smtClean="0"/>
              <a:t>Tuesday May 30</a:t>
            </a:r>
            <a:r>
              <a:rPr lang="en-US" altLang="en-US" sz="1800" baseline="30000" dirty="0" smtClean="0"/>
              <a:t>th</a:t>
            </a:r>
            <a:r>
              <a:rPr lang="en-US" altLang="en-US" sz="1800" dirty="0" smtClean="0"/>
              <a:t> 11am or noon Eastern to hear presentations, including  </a:t>
            </a:r>
            <a:r>
              <a:rPr lang="en-GB" sz="1800" dirty="0">
                <a:hlinkClick r:id="rId3"/>
              </a:rPr>
              <a:t>https://</a:t>
            </a:r>
            <a:r>
              <a:rPr lang="en-GB" sz="1800" dirty="0" smtClean="0">
                <a:hlinkClick r:id="rId3"/>
              </a:rPr>
              <a:t>www.ietf.org/proceedings/98/slides/slides-98-intarea-80211-multicast-testbed-and-results-00.pdf</a:t>
            </a:r>
            <a:r>
              <a:rPr lang="en-GB" sz="1800" dirty="0" smtClean="0"/>
              <a:t> </a:t>
            </a:r>
            <a:endParaRPr lang="en-GB" sz="1800" dirty="0"/>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TGmc</a:t>
            </a:r>
            <a:r>
              <a:rPr lang="en-US" altLang="en-US" sz="2400" dirty="0" smtClean="0"/>
              <a:t> Agenda</a:t>
            </a:r>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a:t>
            </a:r>
          </a:p>
          <a:p>
            <a:pPr lvl="1"/>
            <a:r>
              <a:rPr lang="en-US" altLang="en-US" sz="1600" dirty="0" smtClean="0"/>
              <a:t>Status</a:t>
            </a:r>
            <a:r>
              <a:rPr lang="en-US" altLang="en-US" sz="1600" dirty="0"/>
              <a:t>, Review of </a:t>
            </a:r>
            <a:r>
              <a:rPr lang="en-US" altLang="en-US" sz="1600" dirty="0" smtClean="0"/>
              <a:t>Objectives</a:t>
            </a:r>
          </a:p>
          <a:p>
            <a:pPr lvl="1"/>
            <a:r>
              <a:rPr lang="en-US" sz="1600" dirty="0" smtClean="0"/>
              <a:t>Editor appointment</a:t>
            </a:r>
            <a:endParaRPr lang="en-GB" sz="1600" dirty="0" smtClean="0"/>
          </a:p>
          <a:p>
            <a:pPr lvl="1"/>
            <a:r>
              <a:rPr lang="en-GB" sz="1600" dirty="0" smtClean="0"/>
              <a:t>Draft </a:t>
            </a:r>
            <a:r>
              <a:rPr lang="en-GB" sz="1600" dirty="0" err="1" smtClean="0"/>
              <a:t>workplan</a:t>
            </a:r>
            <a:r>
              <a:rPr lang="en-GB" sz="1600" dirty="0" smtClean="0"/>
              <a:t> &amp; </a:t>
            </a:r>
            <a:r>
              <a:rPr lang="en-GB" sz="1600" dirty="0" smtClean="0"/>
              <a:t>schedule</a:t>
            </a:r>
          </a:p>
          <a:p>
            <a:pPr lvl="1"/>
            <a:r>
              <a:rPr lang="en-US" sz="1600" dirty="0" smtClean="0"/>
              <a:t>Presentation 11-17-740 &amp; 741 Ganesh </a:t>
            </a:r>
            <a:r>
              <a:rPr lang="en-US" sz="1600" dirty="0" err="1" smtClean="0"/>
              <a:t>Venkatesan</a:t>
            </a:r>
            <a:endParaRPr lang="en-GB" sz="1600" dirty="0" smtClean="0"/>
          </a:p>
          <a:p>
            <a:pPr marL="457200" lvl="1" indent="0">
              <a:buNone/>
            </a:pP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4315691" y="1752600"/>
            <a:ext cx="4343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 11-17-0666 &amp; 667 Roger Marks &amp; Lily </a:t>
            </a:r>
            <a:r>
              <a:rPr lang="en-US" altLang="en-US" sz="1600" dirty="0" err="1" smtClean="0"/>
              <a:t>Yunping</a:t>
            </a:r>
            <a:endParaRPr lang="en-US" altLang="en-US" sz="1600" dirty="0" smtClean="0"/>
          </a:p>
          <a:p>
            <a:pPr lvl="1">
              <a:lnSpc>
                <a:spcPct val="80000"/>
              </a:lnSpc>
            </a:pPr>
            <a:r>
              <a:rPr lang="en-US" altLang="en-US" sz="1600" dirty="0" smtClean="0"/>
              <a:t>3GPP Liaison response in 11-17/378, </a:t>
            </a:r>
            <a:r>
              <a:rPr lang="en-US" altLang="en-US" sz="1600" dirty="0" smtClean="0">
                <a:cs typeface="Arial" panose="020B0604020202020204" pitchFamily="34" charset="0"/>
              </a:rPr>
              <a:t>d</a:t>
            </a:r>
            <a:r>
              <a:rPr lang="en-US" altLang="zh-CN" sz="1600" dirty="0" smtClean="0">
                <a:cs typeface="Arial" panose="020B0604020202020204" pitchFamily="34" charset="0"/>
              </a:rPr>
              <a:t>iscuss </a:t>
            </a:r>
            <a:r>
              <a:rPr lang="en-US" altLang="zh-CN" sz="1600" dirty="0">
                <a:cs typeface="Arial" panose="020B0604020202020204" pitchFamily="34" charset="0"/>
              </a:rPr>
              <a:t>plan for additional metrics re: 3GPP liaison </a:t>
            </a:r>
            <a:r>
              <a:rPr lang="en-US" altLang="en-US" sz="1600" dirty="0">
                <a:hlinkClick r:id="rId3"/>
              </a:rPr>
              <a:t>11-17/0315r0</a:t>
            </a:r>
            <a:endParaRPr lang="en-US" altLang="en-US" sz="1600" dirty="0"/>
          </a:p>
          <a:p>
            <a:pPr lvl="1"/>
            <a:r>
              <a:rPr lang="en-US" altLang="en-US" sz="1600" dirty="0" smtClean="0"/>
              <a:t>Editor confirmation, Vice chair election</a:t>
            </a:r>
          </a:p>
          <a:p>
            <a:pPr lvl="1"/>
            <a:r>
              <a:rPr lang="en-US" altLang="en-US" sz="1600" dirty="0" smtClean="0"/>
              <a:t>Motions</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495800" y="3846513"/>
            <a:ext cx="4343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lnSpc>
                <a:spcPct val="80000"/>
              </a:lnSpc>
            </a:pPr>
            <a:r>
              <a:rPr lang="en-US" altLang="en-US" sz="1600" dirty="0" smtClean="0"/>
              <a:t>Presentations</a:t>
            </a:r>
          </a:p>
          <a:p>
            <a:pPr lvl="1">
              <a:lnSpc>
                <a:spcPct val="80000"/>
              </a:lnSpc>
            </a:pPr>
            <a:r>
              <a:rPr lang="en-US" altLang="en-US" sz="1600" dirty="0" smtClean="0"/>
              <a:t>Motions</a:t>
            </a:r>
          </a:p>
          <a:p>
            <a:pPr lvl="1">
              <a:lnSpc>
                <a:spcPct val="80000"/>
              </a:lnSpc>
            </a:pPr>
            <a:r>
              <a:rPr lang="en-US" altLang="en-US" sz="1600" dirty="0" smtClean="0"/>
              <a:t>AOB</a:t>
            </a:r>
            <a:r>
              <a:rPr lang="en-US" altLang="en-US" sz="1600" dirty="0"/>
              <a:t>, Adjourn</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buClrTx/>
              <a:buFontTx/>
              <a:buNone/>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buClrTx/>
              <a:buFontTx/>
              <a:buNone/>
            </a:pPr>
            <a:endParaRPr lang="en-GB" altLang="en-US" sz="1600" b="1">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460959</TotalTime>
  <Words>1561</Words>
  <Application>Microsoft Office PowerPoint</Application>
  <PresentationFormat>On-screen Show (4:3)</PresentationFormat>
  <Paragraphs>327</Paragraphs>
  <Slides>18</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MS Gothic</vt:lpstr>
      <vt:lpstr>MS PGothic</vt:lpstr>
      <vt:lpstr>Arial</vt:lpstr>
      <vt:lpstr>Helvetica</vt:lpstr>
      <vt:lpstr>Monotype Sorts</vt:lpstr>
      <vt:lpstr>Times New Roman</vt:lpstr>
      <vt:lpstr>802-11-Submission</vt:lpstr>
      <vt:lpstr>Document</vt:lpstr>
      <vt:lpstr>IEEE 802.11 TGmd May 2017 Agenda</vt:lpstr>
      <vt:lpstr>Abstract</vt:lpstr>
      <vt:lpstr>TGmc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Standard and Amendment Ratification</vt:lpstr>
      <vt:lpstr>In Progress - TGmd Plan of Record </vt:lpstr>
      <vt:lpstr>Schedule alternative – through 11aj only</vt:lpstr>
      <vt:lpstr>Vice chair election </vt:lpstr>
      <vt:lpstr>Editor confirmation</vt:lpstr>
      <vt:lpstr>Motion - Comment Collection</vt:lpstr>
      <vt:lpstr>Motion – Call for contributions in response to 3GPP Liaison 11-17-0315 </vt:lpstr>
      <vt:lpstr>May - July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2017</cp:keywords>
  <cp:lastModifiedBy>Stanley, Dorothy</cp:lastModifiedBy>
  <cp:revision>2771</cp:revision>
  <cp:lastPrinted>1998-02-10T13:28:06Z</cp:lastPrinted>
  <dcterms:created xsi:type="dcterms:W3CDTF">2005-01-04T21:26:55Z</dcterms:created>
  <dcterms:modified xsi:type="dcterms:W3CDTF">2017-05-08T05:42:00Z</dcterms:modified>
</cp:coreProperties>
</file>