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594" r:id="rId5"/>
    <p:sldId id="443" r:id="rId6"/>
    <p:sldId id="518" r:id="rId7"/>
    <p:sldId id="615" r:id="rId8"/>
    <p:sldId id="563" r:id="rId9"/>
    <p:sldId id="570" r:id="rId10"/>
    <p:sldId id="571" r:id="rId11"/>
    <p:sldId id="572" r:id="rId12"/>
    <p:sldId id="596" r:id="rId13"/>
    <p:sldId id="573" r:id="rId14"/>
    <p:sldId id="613" r:id="rId15"/>
    <p:sldId id="614" r:id="rId16"/>
    <p:sldId id="605"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85" autoAdjust="0"/>
    <p:restoredTop sz="98109" autoAdjust="0"/>
  </p:normalViewPr>
  <p:slideViewPr>
    <p:cSldViewPr>
      <p:cViewPr varScale="1">
        <p:scale>
          <a:sx n="67" d="100"/>
          <a:sy n="67" d="100"/>
        </p:scale>
        <p:origin x="-29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P802.11-17/0543r3</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P802.11-17/0543r3</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P802.11-17/0543r3</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P802.11-17/0543r3</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s://standards.ieee.org/develop/policies/bylaws/sb_bylaws.pdf%20section%205.2.1.3" TargetMode="External"/><Relationship Id="rId5"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-05-08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600200"/>
            <a:ext cx="7772400" cy="4495800"/>
          </a:xfrm>
        </p:spPr>
        <p:txBody>
          <a:bodyPr/>
          <a:lstStyle/>
          <a:p>
            <a:pPr>
              <a:spcBef>
                <a:spcPts val="600"/>
              </a:spcBef>
              <a:buClrTx/>
              <a:buFontTx/>
              <a:buNone/>
            </a:pPr>
            <a:r>
              <a:rPr lang="en-GB" sz="1600" dirty="0">
                <a:cs typeface="MS Gothic" charset="0"/>
              </a:rPr>
              <a:t>All participation in IEEE 802 Working Group meetings is on an individual basis</a:t>
            </a:r>
          </a:p>
          <a:p>
            <a:pPr>
              <a:spcBef>
                <a:spcPts val="600"/>
              </a:spcBef>
              <a:buClrTx/>
              <a:buFontTx/>
              <a:buNone/>
            </a:pPr>
            <a:r>
              <a:rPr lang="en-GB" sz="1400" i="1" dirty="0">
                <a:cs typeface="MS Gothic" charset="0"/>
              </a:rPr>
              <a:t>•     </a:t>
            </a:r>
            <a:r>
              <a:rPr lang="en-GB" sz="1400" dirty="0">
                <a:cs typeface="MS Gothic" charset="0"/>
              </a:rPr>
              <a:t>Participants in the IEEE standards development individual process shall act based on their qualifications and experience. (</a:t>
            </a:r>
            <a:r>
              <a:rPr lang="en-GB" sz="1400" u="sng" dirty="0">
                <a:solidFill>
                  <a:srgbClr val="CCCCFF"/>
                </a:solidFill>
                <a:cs typeface="MS Gothic" charset="0"/>
                <a:hlinkClick r:id="rId3"/>
              </a:rPr>
              <a:t>https://standards.ieee.org/develop/policies/bylaws/</a:t>
            </a:r>
            <a:r>
              <a:rPr lang="en-GB" sz="1400" u="sng" dirty="0" smtClean="0">
                <a:solidFill>
                  <a:srgbClr val="CCCCFF"/>
                </a:solidFill>
                <a:cs typeface="MS Gothic" charset="0"/>
                <a:hlinkClick r:id="rId3"/>
              </a:rPr>
              <a:t>sb_bylaws.pdf</a:t>
            </a:r>
            <a:r>
              <a:rPr lang="en-GB" sz="1400" u="sng" dirty="0" smtClean="0">
                <a:solidFill>
                  <a:srgbClr val="CCCCFF"/>
                </a:solidFill>
                <a:cs typeface="MS Gothic" charset="0"/>
              </a:rPr>
              <a:t> </a:t>
            </a:r>
            <a:r>
              <a:rPr lang="en-GB" sz="1400" dirty="0" smtClean="0">
                <a:cs typeface="MS Gothic" charset="0"/>
              </a:rPr>
              <a:t>section </a:t>
            </a:r>
            <a:r>
              <a:rPr lang="en-GB" sz="1400" dirty="0">
                <a:cs typeface="MS Gothic" charset="0"/>
              </a:rPr>
              <a:t>5.2.1)</a:t>
            </a:r>
          </a:p>
          <a:p>
            <a:pPr>
              <a:spcBef>
                <a:spcPts val="600"/>
              </a:spcBef>
              <a:buClrTx/>
              <a:buFontTx/>
              <a:buNone/>
            </a:pPr>
            <a:r>
              <a:rPr lang="en-GB" sz="1400" dirty="0">
                <a:cs typeface="MS Gothic" charset="0"/>
              </a:rPr>
              <a:t>•    IEEE 802 Working Group membership is by individual; “Working Group members shall participate in the consensus process in a manner consistent with their professional expert opinion as individuals, and not as organizational representatives”. (</a:t>
            </a:r>
            <a:r>
              <a:rPr lang="en-GB" sz="1400" dirty="0" err="1">
                <a:cs typeface="MS Gothic" charset="0"/>
              </a:rPr>
              <a:t>subclause</a:t>
            </a:r>
            <a:r>
              <a:rPr lang="en-GB" sz="1400" dirty="0">
                <a:cs typeface="MS Gothic" charset="0"/>
              </a:rPr>
              <a:t> 4.2.1 “Establishment”, of the IEEE 802 LMSC Working Group Policies and Procedures)</a:t>
            </a:r>
          </a:p>
          <a:p>
            <a:pPr marL="341313">
              <a:spcBef>
                <a:spcPts val="600"/>
              </a:spcBef>
              <a:buFont typeface="Arial" charset="0"/>
              <a:buChar char="•"/>
            </a:pPr>
            <a:r>
              <a:rPr lang="en-GB" sz="1400" dirty="0">
                <a:cs typeface="MS Gothic"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charset="0"/>
              <a:buChar char="•"/>
            </a:pPr>
            <a:r>
              <a:rPr lang="en-GB" sz="1400" dirty="0">
                <a:cs typeface="MS Gothic" charset="0"/>
              </a:rPr>
              <a:t>Participants shall not direct the actions or votes of any other member of an IEEE 802 Working Group or retaliate against any other member for their actions or votes within IEEE 802 Working Group meetings, see </a:t>
            </a:r>
            <a:r>
              <a:rPr lang="en-GB" sz="1400" u="sng" dirty="0">
                <a:solidFill>
                  <a:srgbClr val="CCCCFF"/>
                </a:solidFill>
                <a:cs typeface="MS Gothic" charset="0"/>
                <a:hlinkClick r:id="rId4"/>
              </a:rPr>
              <a:t>https://standards.ieee.org/develop/policies/bylaws/sb_bylaws.pdf </a:t>
            </a:r>
            <a:r>
              <a:rPr lang="en-GB" sz="1400" dirty="0">
                <a:cs typeface="MS Gothic" charset="0"/>
              </a:rPr>
              <a:t> section 5.2.1.3 and the IEEE 802 LMSC Working Group Policies and Procedures, </a:t>
            </a:r>
            <a:r>
              <a:rPr lang="en-GB" sz="1400" dirty="0" err="1">
                <a:cs typeface="MS Gothic" charset="0"/>
              </a:rPr>
              <a:t>subclause</a:t>
            </a:r>
            <a:r>
              <a:rPr lang="en-GB" sz="1400" dirty="0">
                <a:cs typeface="MS Gothic" charset="0"/>
              </a:rPr>
              <a:t> 3.4.1 “Chair”, list item x.</a:t>
            </a:r>
          </a:p>
          <a:p>
            <a:pPr>
              <a:spcBef>
                <a:spcPts val="600"/>
              </a:spcBef>
              <a:buClrTx/>
              <a:buFontTx/>
              <a:buNone/>
            </a:pPr>
            <a:r>
              <a:rPr lang="en-GB" sz="1400" dirty="0">
                <a:cs typeface="MS Gothic" charset="0"/>
              </a:rPr>
              <a:t>By participating in IEEE 802 meetings, you accept these requirements.  If you do not agree to these policies then you shall not participate.</a:t>
            </a:r>
          </a:p>
          <a:p>
            <a:pPr algn="ctr">
              <a:spcBef>
                <a:spcPts val="600"/>
              </a:spcBef>
              <a:buClrTx/>
              <a:buFontTx/>
              <a:buNone/>
            </a:pPr>
            <a:r>
              <a:rPr lang="en-GB" sz="1200" dirty="0">
                <a:cs typeface="MS Gothic" charset="0"/>
              </a:rPr>
              <a:t>(Latest revision of IEEE 802 LMSC Working Group Policies and</a:t>
            </a:r>
            <a:r>
              <a:rPr lang="en-GB" sz="1100" dirty="0">
                <a:cs typeface="MS Gothic" charset="0"/>
              </a:rPr>
              <a:t> </a:t>
            </a:r>
            <a:r>
              <a:rPr lang="en-GB" sz="1200" dirty="0">
                <a:cs typeface="MS Gothic" charset="0"/>
              </a:rPr>
              <a:t>Procedures: </a:t>
            </a:r>
            <a:r>
              <a:rPr lang="en-GB" sz="1200" dirty="0">
                <a:cs typeface="MS Gothic" charset="0"/>
                <a:hlinkClick r:id="rId5"/>
              </a:rPr>
              <a:t>http://www.ieee802.org/devdocs.shtml</a:t>
            </a:r>
            <a:r>
              <a:rPr lang="en-GB" sz="1200" dirty="0">
                <a:cs typeface="MS Gothic" charset="0"/>
              </a:rPr>
              <a:t>)</a:t>
            </a:r>
          </a:p>
          <a:p>
            <a:pPr>
              <a:spcBef>
                <a:spcPts val="600"/>
              </a:spcBef>
              <a:buClrTx/>
              <a:buFontTx/>
              <a:buNone/>
            </a:pPr>
            <a:endParaRPr lang="en-GB" sz="1600" dirty="0">
              <a:cs typeface="MS Gothic" charset="0"/>
            </a:endParaRPr>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13:30–15:30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until 16:00 Thursday</a:t>
            </a:r>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p>
          <a:p>
            <a:pPr>
              <a:lnSpc>
                <a:spcPct val="80000"/>
              </a:lnSpc>
            </a:pP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July 2017 </a:t>
            </a:r>
            <a:r>
              <a:rPr lang="en-US" sz="2400" dirty="0"/>
              <a:t>802.11 meeting on </a:t>
            </a:r>
            <a:r>
              <a:rPr lang="en-US" sz="2400" dirty="0" smtClean="0"/>
              <a:t>Monday TBD at TBD Eastern </a:t>
            </a:r>
            <a:r>
              <a:rPr lang="en-US" sz="2400" dirty="0"/>
              <a:t>US Time.</a:t>
            </a:r>
          </a:p>
          <a:p>
            <a:pPr lvl="1">
              <a:lnSpc>
                <a:spcPct val="80000"/>
              </a:lnSpc>
            </a:pPr>
            <a:r>
              <a:rPr lang="en-US" dirty="0"/>
              <a:t>Mover:    Seconder:</a:t>
            </a:r>
          </a:p>
          <a:p>
            <a:pPr lvl="1">
              <a:lnSpc>
                <a:spcPct val="80000"/>
              </a:lnSpc>
            </a:pPr>
            <a:r>
              <a:rPr lang="en-US" dirty="0"/>
              <a:t>Yes:    No:    Abstain: </a:t>
            </a:r>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4.0 of 802.11ak (now in Sponsor Ballot):</a:t>
            </a:r>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3562436"/>
              </p:ext>
            </p:extLst>
          </p:nvPr>
        </p:nvGraphicFramePr>
        <p:xfrm>
          <a:off x="762000" y="2819400"/>
          <a:ext cx="7696199" cy="175478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agreed to take minutes.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err="1" smtClean="0"/>
              <a:t>TGak</a:t>
            </a:r>
            <a:r>
              <a:rPr lang="en-US" dirty="0" smtClean="0"/>
              <a:t> is in Sponsor Ballot ending 13:00 Thursday this week Korea time.</a:t>
            </a:r>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11-17/</a:t>
            </a:r>
            <a:r>
              <a:rPr lang="en-US" b="0" dirty="0"/>
              <a:t>0</a:t>
            </a:r>
            <a:r>
              <a:rPr lang="en-US" b="0" dirty="0" smtClean="0"/>
              <a:t>513r0 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lvl="1">
              <a:lnSpc>
                <a:spcPct val="80000"/>
              </a:lnSpc>
            </a:pPr>
            <a:endParaRPr lang="en-US" dirty="0"/>
          </a:p>
          <a:p>
            <a:pPr>
              <a:lnSpc>
                <a:spcPct val="80000"/>
              </a:lnSpc>
            </a:pPr>
            <a:r>
              <a:rPr lang="en-US" dirty="0"/>
              <a:t>Moved, </a:t>
            </a:r>
            <a:r>
              <a:rPr lang="en-US" b="0" dirty="0"/>
              <a:t>to approve the following minutes of </a:t>
            </a:r>
            <a:r>
              <a:rPr lang="en-US" b="0" dirty="0" err="1"/>
              <a:t>TGak</a:t>
            </a:r>
            <a:r>
              <a:rPr lang="en-US" b="0" dirty="0"/>
              <a:t> teleconferences held since the March </a:t>
            </a:r>
            <a:r>
              <a:rPr lang="en-US" b="0" dirty="0" err="1"/>
              <a:t>TGak</a:t>
            </a:r>
            <a:r>
              <a:rPr lang="en-US" b="0" dirty="0"/>
              <a:t> meeting:</a:t>
            </a:r>
          </a:p>
          <a:p>
            <a:pPr lvl="1">
              <a:lnSpc>
                <a:spcPct val="80000"/>
              </a:lnSpc>
            </a:pPr>
            <a:r>
              <a:rPr lang="en-US" dirty="0"/>
              <a:t>3 April: 11-17/0568r0</a:t>
            </a:r>
          </a:p>
          <a:p>
            <a:pPr lvl="1">
              <a:lnSpc>
                <a:spcPct val="80000"/>
              </a:lnSpc>
            </a:pPr>
            <a:r>
              <a:rPr lang="en-US" dirty="0"/>
              <a:t>10 April: Cancelled</a:t>
            </a:r>
          </a:p>
          <a:p>
            <a:pPr lvl="1">
              <a:lnSpc>
                <a:spcPct val="80000"/>
              </a:lnSpc>
            </a:pPr>
            <a:r>
              <a:rPr lang="en-US" dirty="0"/>
              <a:t>17 April: Cancelled</a:t>
            </a:r>
          </a:p>
          <a:p>
            <a:pPr lvl="1">
              <a:lnSpc>
                <a:spcPct val="80000"/>
              </a:lnSpc>
            </a:pPr>
            <a:r>
              <a:rPr lang="en-US" dirty="0"/>
              <a:t>Approved by unanimous consent.</a:t>
            </a:r>
          </a:p>
          <a:p>
            <a:pPr lvl="1">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19265464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lvl="1">
              <a:lnSpc>
                <a:spcPct val="80000"/>
              </a:lnSpc>
            </a:pPr>
            <a:r>
              <a:rPr lang="en-US" b="0" dirty="0" smtClean="0"/>
              <a:t>11-17/747 Early 11ak SB Comments</a:t>
            </a:r>
          </a:p>
          <a:p>
            <a:pPr lvl="1">
              <a:lnSpc>
                <a:spcPct val="80000"/>
              </a:lnSpc>
            </a:pPr>
            <a:endParaRPr lang="en-US" b="0" dirty="0"/>
          </a:p>
          <a:p>
            <a:pPr>
              <a:lnSpc>
                <a:spcPct val="80000"/>
              </a:lnSpc>
            </a:pPr>
            <a:r>
              <a:rPr lang="en-US" dirty="0"/>
              <a:t>Recess until </a:t>
            </a:r>
            <a:r>
              <a:rPr lang="en-US" dirty="0" smtClean="0"/>
              <a:t>13:30 </a:t>
            </a:r>
            <a:r>
              <a:rPr lang="en-US" dirty="0"/>
              <a:t>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129277</TotalTime>
  <Words>1736</Words>
  <Application>Microsoft Macintosh PowerPoint</Application>
  <PresentationFormat>On-screen Show (4:3)</PresentationFormat>
  <Paragraphs>269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Thursday, 11 May 2017 13:30–15:30</vt:lpstr>
      <vt:lpstr>Thursday, 11 May 2017 16:00–18:00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1493</cp:revision>
  <cp:lastPrinted>2016-06-15T02:09:12Z</cp:lastPrinted>
  <dcterms:created xsi:type="dcterms:W3CDTF">2006-12-04T03:46:13Z</dcterms:created>
  <dcterms:modified xsi:type="dcterms:W3CDTF">2017-05-08T09:05:37Z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