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2" r:id="rId4"/>
    <p:sldId id="263" r:id="rId5"/>
    <p:sldId id="265" r:id="rId6"/>
    <p:sldId id="266" r:id="rId7"/>
    <p:sldId id="267" r:id="rId8"/>
    <p:sldId id="269" r:id="rId9"/>
    <p:sldId id="268" r:id="rId10"/>
    <p:sldId id="270" r:id="rId11"/>
    <p:sldId id="271" r:id="rId12"/>
    <p:sldId id="272" r:id="rId13"/>
    <p:sldId id="264" r:id="rId14"/>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9" d="100"/>
          <a:sy n="89" d="100"/>
        </p:scale>
        <p:origin x="1310"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r>
              <a:rPr lang="en-US" smtClean="0"/>
              <a:t>doc.: IEEE 802.11-17/0522r1</a:t>
            </a:r>
            <a:endParaRPr lang="en-US"/>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r>
              <a:rPr lang="en-US" smtClean="0"/>
              <a:t>March 2017</a:t>
            </a:r>
            <a:endParaRPr lang="en-US"/>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smtClean="0"/>
              <a:t>Cheng Chen, Intel</a:t>
            </a:r>
            <a:endParaRPr lang="en-US"/>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a:p>
        </p:txBody>
      </p:sp>
      <p:sp>
        <p:nvSpPr>
          <p:cNvPr id="2050" name="Rectangle 2"/>
          <p:cNvSpPr>
            <a:spLocks noGrp="1" noChangeArrowheads="1"/>
          </p:cNvSpPr>
          <p:nvPr>
            <p:ph type="hdr"/>
          </p:nvPr>
        </p:nvSpPr>
        <p:spPr bwMode="auto">
          <a:xfrm>
            <a:off x="5702370" y="97004"/>
            <a:ext cx="646792"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smtClean="0"/>
              <a:t>doc.: IEEE 802.11-17/0522r1</a:t>
            </a:r>
            <a:endParaRPr lang="en-US"/>
          </a:p>
        </p:txBody>
      </p:sp>
      <p:sp>
        <p:nvSpPr>
          <p:cNvPr id="2051" name="Rectangle 3"/>
          <p:cNvSpPr>
            <a:spLocks noGrp="1" noChangeArrowheads="1"/>
          </p:cNvSpPr>
          <p:nvPr>
            <p:ph type="dt"/>
          </p:nvPr>
        </p:nvSpPr>
        <p:spPr bwMode="auto">
          <a:xfrm>
            <a:off x="661238" y="97004"/>
            <a:ext cx="834571"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smtClean="0"/>
              <a:t>March 2017</a:t>
            </a:r>
            <a:endParaRPr lang="en-US"/>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416690" y="9000620"/>
            <a:ext cx="932473" cy="1812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US" smtClean="0"/>
              <a:t>Cheng Chen, Intel</a:t>
            </a:r>
            <a:endParaRPr lang="en-US"/>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802.11-17/0522r1</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Cheng Chen, Intel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802.11-17/0522r1</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Cheng Chen, Intel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a:p>
        </p:txBody>
      </p:sp>
      <p:sp>
        <p:nvSpPr>
          <p:cNvPr id="13314"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802.11-17/0522r1</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Cheng Chen, Intel</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89038" y="703263"/>
            <a:ext cx="4632325" cy="3473450"/>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34078" y="4416029"/>
            <a:ext cx="5142244" cy="427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802.11-17/0522r1</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Cheng Chen, Intel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89038" y="703263"/>
            <a:ext cx="4632325"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34078" y="4416029"/>
            <a:ext cx="5142244" cy="427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802.11-17/0522r1</a:t>
            </a:r>
            <a:endParaRPr lang="en-US"/>
          </a:p>
        </p:txBody>
      </p:sp>
      <p:sp>
        <p:nvSpPr>
          <p:cNvPr id="5" name="Rectangle 3"/>
          <p:cNvSpPr>
            <a:spLocks noGrp="1" noChangeArrowheads="1"/>
          </p:cNvSpPr>
          <p:nvPr>
            <p:ph type="dt"/>
          </p:nvPr>
        </p:nvSpPr>
        <p:spPr>
          <a:ln/>
        </p:spPr>
        <p:txBody>
          <a:bodyPr/>
          <a:lstStyle/>
          <a:p>
            <a:r>
              <a:rPr lang="en-US" smtClean="0"/>
              <a:t>March 2017</a:t>
            </a:r>
            <a:endParaRPr lang="en-US"/>
          </a:p>
        </p:txBody>
      </p:sp>
      <p:sp>
        <p:nvSpPr>
          <p:cNvPr id="6" name="Rectangle 6"/>
          <p:cNvSpPr>
            <a:spLocks noGrp="1" noChangeArrowheads="1"/>
          </p:cNvSpPr>
          <p:nvPr>
            <p:ph type="ftr"/>
          </p:nvPr>
        </p:nvSpPr>
        <p:spPr>
          <a:ln/>
        </p:spPr>
        <p:txBody>
          <a:bodyPr/>
          <a:lstStyle/>
          <a:p>
            <a:r>
              <a:rPr lang="en-US" smtClean="0"/>
              <a:t>Cheng Chen, Intel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89038" y="703263"/>
            <a:ext cx="4632325" cy="3473450"/>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34078" y="4416029"/>
            <a:ext cx="5142244" cy="4277680"/>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Cheng Chen,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Cheng Chen,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Cheng Chen,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Cheng Chen,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Cheng Chen,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Cheng Chen,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Cheng Chen,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Cheng Chen,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Cheng Chen,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Cheng Chen,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802.11-17/0522r1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Cheng Chen,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MIMO Channel Access for 11ay</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2017-03-29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51651321"/>
              </p:ext>
            </p:extLst>
          </p:nvPr>
        </p:nvGraphicFramePr>
        <p:xfrm>
          <a:off x="533400" y="2305889"/>
          <a:ext cx="7997825" cy="2457450"/>
        </p:xfrm>
        <a:graphic>
          <a:graphicData uri="http://schemas.openxmlformats.org/presentationml/2006/ole">
            <mc:AlternateContent xmlns:mc="http://schemas.openxmlformats.org/markup-compatibility/2006">
              <mc:Choice xmlns:v="urn:schemas-microsoft-com:vml" Requires="v">
                <p:oleObj spid="_x0000_s3097"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33400" y="2305889"/>
                        <a:ext cx="7997825" cy="24574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Option 1 and Option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7" name="table"/>
          <p:cNvPicPr>
            <a:picLocks noGrp="1" noChangeAspect="1"/>
          </p:cNvPicPr>
          <p:nvPr>
            <p:ph idx="1"/>
          </p:nvPr>
        </p:nvPicPr>
        <p:blipFill>
          <a:blip r:embed="rId2"/>
          <a:stretch>
            <a:fillRect/>
          </a:stretch>
        </p:blipFill>
        <p:spPr>
          <a:xfrm>
            <a:off x="737392" y="1830388"/>
            <a:ext cx="7667628" cy="4113213"/>
          </a:xfrm>
          <a:prstGeom prst="rect">
            <a:avLst/>
          </a:prstGeom>
        </p:spPr>
      </p:pic>
    </p:spTree>
    <p:extLst>
      <p:ext uri="{BB962C8B-B14F-4D97-AF65-F5344CB8AC3E}">
        <p14:creationId xmlns:p14="http://schemas.microsoft.com/office/powerpoint/2010/main" val="2119530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a:t>
            </a:r>
            <a:r>
              <a:rPr lang="en-US" dirty="0"/>
              <a:t>and Recommendation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2 proposals for MIMO channel access are </a:t>
            </a:r>
            <a:r>
              <a:rPr lang="en-US" sz="2000" dirty="0" smtClean="0"/>
              <a:t>proposed</a:t>
            </a:r>
          </a:p>
          <a:p>
            <a:pPr lvl="1">
              <a:buFont typeface="Arial" panose="020B0604020202020204" pitchFamily="34" charset="0"/>
              <a:buChar char="•"/>
            </a:pPr>
            <a:r>
              <a:rPr lang="en-US" sz="1600" b="0" dirty="0" smtClean="0"/>
              <a:t>both </a:t>
            </a:r>
            <a:r>
              <a:rPr lang="en-US" sz="1600" b="0" dirty="0"/>
              <a:t>proposal requires support of SISO </a:t>
            </a:r>
            <a:r>
              <a:rPr lang="en-US" sz="1600" b="0" dirty="0" smtClean="0"/>
              <a:t>reception</a:t>
            </a:r>
            <a:endParaRPr lang="en-US" sz="1600" dirty="0" smtClean="0"/>
          </a:p>
          <a:p>
            <a:pPr lvl="1">
              <a:buFont typeface="Arial" panose="020B0604020202020204" pitchFamily="34" charset="0"/>
              <a:buChar char="•"/>
            </a:pPr>
            <a:r>
              <a:rPr lang="en-US" sz="1600" b="0" dirty="0" smtClean="0"/>
              <a:t>option </a:t>
            </a:r>
            <a:r>
              <a:rPr lang="en-US" sz="1600" b="0" dirty="0"/>
              <a:t>1 requires full CCA on all MIMO </a:t>
            </a:r>
            <a:r>
              <a:rPr lang="en-US" sz="1600" b="0" dirty="0" smtClean="0"/>
              <a:t>sectors</a:t>
            </a:r>
            <a:endParaRPr lang="en-US" sz="1600" dirty="0" smtClean="0"/>
          </a:p>
          <a:p>
            <a:pPr lvl="1">
              <a:buFont typeface="Arial" panose="020B0604020202020204" pitchFamily="34" charset="0"/>
              <a:buChar char="•"/>
            </a:pPr>
            <a:r>
              <a:rPr lang="en-US" sz="1600" b="0" dirty="0" smtClean="0"/>
              <a:t>option </a:t>
            </a:r>
            <a:r>
              <a:rPr lang="en-US" sz="1600" b="0" dirty="0"/>
              <a:t>2 requires CCA of energy detection on all MIMO sectors</a:t>
            </a:r>
            <a:r>
              <a:rPr lang="en-US" sz="1600" dirty="0"/>
              <a:t/>
            </a:r>
            <a:br>
              <a:rPr lang="en-US" sz="1600" dirty="0"/>
            </a:br>
            <a:endParaRPr lang="en-US" sz="1600" dirty="0"/>
          </a:p>
          <a:p>
            <a:pPr>
              <a:buFont typeface="Arial" panose="020B0604020202020204" pitchFamily="34" charset="0"/>
              <a:buChar char="•"/>
            </a:pPr>
            <a:r>
              <a:rPr lang="en-US" sz="2000" dirty="0"/>
              <a:t>We recommend option </a:t>
            </a:r>
            <a:r>
              <a:rPr lang="en-US" sz="2000" dirty="0" smtClean="0"/>
              <a:t>2</a:t>
            </a:r>
          </a:p>
          <a:p>
            <a:pPr lvl="1">
              <a:buFont typeface="Arial" panose="020B0604020202020204" pitchFamily="34" charset="0"/>
              <a:buChar char="•"/>
            </a:pPr>
            <a:r>
              <a:rPr lang="en-US" sz="1600" b="0" dirty="0" smtClean="0"/>
              <a:t>less </a:t>
            </a:r>
            <a:r>
              <a:rPr lang="en-US" sz="1600" b="0" dirty="0"/>
              <a:t>implementation </a:t>
            </a:r>
            <a:r>
              <a:rPr lang="en-US" sz="1600" b="0" dirty="0" smtClean="0"/>
              <a:t>complexity</a:t>
            </a:r>
            <a:endParaRPr lang="en-US" sz="1600" dirty="0" smtClean="0"/>
          </a:p>
          <a:p>
            <a:pPr lvl="1">
              <a:buFont typeface="Arial" panose="020B0604020202020204" pitchFamily="34" charset="0"/>
              <a:buChar char="•"/>
            </a:pPr>
            <a:r>
              <a:rPr lang="en-US" sz="1600" b="0" dirty="0" smtClean="0"/>
              <a:t>lower </a:t>
            </a:r>
            <a:r>
              <a:rPr lang="en-US" sz="1600" b="0" dirty="0"/>
              <a:t>power consumption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137545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Do you agree to insert the following text </a:t>
            </a:r>
            <a:r>
              <a:rPr lang="en-US" sz="2000" dirty="0" smtClean="0"/>
              <a:t>in </a:t>
            </a:r>
            <a:r>
              <a:rPr lang="en-US" sz="2000" dirty="0"/>
              <a:t>the </a:t>
            </a:r>
            <a:r>
              <a:rPr lang="en-US" sz="2000" dirty="0" smtClean="0"/>
              <a:t>spec draft: </a:t>
            </a:r>
            <a:r>
              <a:rPr lang="en-US" altLang="zh-CN" sz="2000" dirty="0" smtClean="0"/>
              <a:t>IEEE 802.11-17/0523r1 Draft Text for </a:t>
            </a:r>
            <a:r>
              <a:rPr lang="en-US" sz="2000" dirty="0" smtClean="0"/>
              <a:t>MIMO </a:t>
            </a:r>
            <a:r>
              <a:rPr lang="en-US" sz="2000" dirty="0"/>
              <a:t>Channel Access.docx?</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528396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Cheng Chen,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Cheng Chen,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We propose the MIMO channel access rules for 11ay.</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Cheng Chen, Intel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a:t>What is currently defined in 11ay </a:t>
            </a:r>
            <a:r>
              <a:rPr lang="en-US"/>
              <a:t>draft </a:t>
            </a:r>
            <a:r>
              <a:rPr lang="en-US" smtClean="0"/>
              <a:t>0.3</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US" sz="2000" dirty="0" smtClean="0"/>
              <a:t>Grant frame</a:t>
            </a:r>
          </a:p>
          <a:p>
            <a:pPr lvl="1">
              <a:buFont typeface="Times New Roman" pitchFamily="16" charset="0"/>
              <a:buChar char="•"/>
            </a:pPr>
            <a:r>
              <a:rPr lang="en-US" sz="1600" b="0" dirty="0"/>
              <a:t>An EDMG STA shall transmit a Grant frame to a peer EDMG STA to indicate the intent to transmit a MIMO PPDU to the peer STA if the Grant Required field within the peer STA’s EDMG Capabilities element is one. Otherwise if the Grant Required field within the peer STA’s EDMG Capabilities element is zero, the STA may transmit a Grant frame. </a:t>
            </a:r>
          </a:p>
          <a:p>
            <a:pPr>
              <a:buFont typeface="Times New Roman" pitchFamily="16" charset="0"/>
              <a:buChar char="•"/>
            </a:pPr>
            <a:r>
              <a:rPr lang="en-US" sz="2000" dirty="0" smtClean="0"/>
              <a:t>RTS/DMG </a:t>
            </a:r>
            <a:r>
              <a:rPr lang="en-US" sz="2000" dirty="0"/>
              <a:t>CTS-to-self </a:t>
            </a:r>
            <a:r>
              <a:rPr lang="en-US" sz="2000" dirty="0" smtClean="0"/>
              <a:t>frame</a:t>
            </a:r>
          </a:p>
          <a:p>
            <a:pPr lvl="1">
              <a:buFont typeface="Times New Roman" pitchFamily="16" charset="0"/>
              <a:buChar char="•"/>
            </a:pPr>
            <a:r>
              <a:rPr lang="en-US" sz="1600" b="0" dirty="0"/>
              <a:t>An EDMG STA may transmit an RTS frame or a DMG CTS-to-self frame to one or more peer </a:t>
            </a:r>
            <a:r>
              <a:rPr lang="en-US" sz="1600" b="0"/>
              <a:t>EDMG </a:t>
            </a:r>
            <a:r>
              <a:rPr lang="en-US" sz="1600" b="0" smtClean="0"/>
              <a:t>STAs </a:t>
            </a:r>
            <a:r>
              <a:rPr lang="en-US" sz="1600" b="0" dirty="0"/>
              <a:t>prior to an SU-MIMO or an MU-MIMO transmission. </a:t>
            </a:r>
            <a:endParaRPr lang="en-US" sz="2000" dirty="0" smtClean="0"/>
          </a:p>
          <a:p>
            <a:pPr>
              <a:buFont typeface="Times New Roman" pitchFamily="16" charset="0"/>
              <a:buChar char="•"/>
            </a:pPr>
            <a:r>
              <a:rPr lang="en-US" sz="2000" dirty="0"/>
              <a:t>The intended receiver of such an RTS frame or a DMG CTS-to-self frame with a control trailer may transmit a frame (e.g., a DMG CTS frame or an ACK frame) in response to the received RTS or DMG  CTS-to-self with a control trailer.</a:t>
            </a:r>
            <a:endParaRPr lang="en-US" sz="2000" dirty="0" smtClean="0"/>
          </a:p>
          <a:p>
            <a:pPr marL="457200" lvl="1" indent="0"/>
            <a:r>
              <a:rPr lang="en-US" sz="1600" dirty="0"/>
              <a:t/>
            </a:r>
            <a:br>
              <a:rPr lang="en-US" sz="1600" dirty="0"/>
            </a:br>
            <a:endParaRPr lang="en-US" sz="1600" dirty="0"/>
          </a:p>
          <a:p>
            <a:pPr lvl="1">
              <a:buFont typeface="Times New Roman" pitchFamily="16" charset="0"/>
              <a:buChar char="•"/>
            </a:pPr>
            <a:endParaRPr lang="en-US" sz="1600" b="0" dirty="0"/>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Cheng Chen, Intel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What is currently defined in 11ad</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sz="2000" dirty="0"/>
              <a:t>A STA can have more than one DMG antenna.</a:t>
            </a:r>
          </a:p>
          <a:p>
            <a:pPr>
              <a:buFont typeface="Arial" panose="020B0604020202020204" pitchFamily="34" charset="0"/>
              <a:buChar char="•"/>
            </a:pPr>
            <a:endParaRPr lang="en-US" sz="2000" dirty="0"/>
          </a:p>
          <a:p>
            <a:pPr>
              <a:buFont typeface="Arial" panose="020B0604020202020204" pitchFamily="34" charset="0"/>
              <a:buChar char="•"/>
            </a:pPr>
            <a:r>
              <a:rPr lang="en-US" sz="2000" dirty="0"/>
              <a:t>Each DMG antenna has its own quasi-</a:t>
            </a:r>
            <a:r>
              <a:rPr lang="en-US" sz="2000" dirty="0" err="1"/>
              <a:t>omni</a:t>
            </a:r>
            <a:r>
              <a:rPr lang="en-US" sz="2000" dirty="0"/>
              <a:t> antenna pattern.</a:t>
            </a:r>
          </a:p>
          <a:p>
            <a:pPr marL="0" indent="0"/>
            <a:endParaRPr lang="en-US" sz="2000" dirty="0"/>
          </a:p>
          <a:p>
            <a:pPr>
              <a:buFont typeface="Arial" panose="020B0604020202020204" pitchFamily="34" charset="0"/>
              <a:buChar char="•"/>
            </a:pPr>
            <a:r>
              <a:rPr lang="en-US" sz="2000" dirty="0"/>
              <a:t>Within CBAPs a STA that changed to a different DMG antenna in order to transmit should perform CCA on that DMG antenna until a frame is detected by which it can set its NAV, or until a period of time equal to the dot11DMGNavSync has transpired, whichever is earlier.</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Assumptions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An EDMG device may not have all the EDMG MIMO antennas on when MIMO transaction is not expected.</a:t>
            </a:r>
          </a:p>
          <a:p>
            <a:pPr>
              <a:buFont typeface="Arial" panose="020B0604020202020204" pitchFamily="34" charset="0"/>
              <a:buChar char="•"/>
            </a:pPr>
            <a:endParaRPr lang="en-US" sz="2000" dirty="0"/>
          </a:p>
          <a:p>
            <a:pPr>
              <a:buFont typeface="Arial" panose="020B0604020202020204" pitchFamily="34" charset="0"/>
              <a:buChar char="•"/>
            </a:pPr>
            <a:r>
              <a:rPr lang="en-US" sz="2000" dirty="0"/>
              <a:t>MIMO initiator and MIMO responder use RTS and DMG CTS to exchange channel availability and to set NAV on other STAs.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9498376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 on SISO Reception</a:t>
            </a:r>
          </a:p>
        </p:txBody>
      </p:sp>
      <p:sp>
        <p:nvSpPr>
          <p:cNvPr id="3" name="Content Placeholder 2"/>
          <p:cNvSpPr>
            <a:spLocks noGrp="1"/>
          </p:cNvSpPr>
          <p:nvPr>
            <p:ph idx="1"/>
          </p:nvPr>
        </p:nvSpPr>
        <p:spPr>
          <a:xfrm>
            <a:off x="771525" y="1948093"/>
            <a:ext cx="7770813" cy="4113213"/>
          </a:xfrm>
        </p:spPr>
        <p:txBody>
          <a:bodyPr/>
          <a:lstStyle/>
          <a:p>
            <a:pPr>
              <a:buFont typeface="Arial" panose="020B0604020202020204" pitchFamily="34" charset="0"/>
              <a:buChar char="•"/>
            </a:pPr>
            <a:r>
              <a:rPr lang="en-US" sz="1800" dirty="0"/>
              <a:t>RTS/DMG CTS is in DMG control </a:t>
            </a:r>
            <a:r>
              <a:rPr lang="en-US" sz="1800" dirty="0" smtClean="0"/>
              <a:t>PHY.</a:t>
            </a:r>
          </a:p>
          <a:p>
            <a:pPr lvl="1">
              <a:buFont typeface="Arial" panose="020B0604020202020204" pitchFamily="34" charset="0"/>
              <a:buChar char="•"/>
            </a:pPr>
            <a:r>
              <a:rPr lang="en-US" sz="1600" b="0" dirty="0" smtClean="0"/>
              <a:t>in </a:t>
            </a:r>
            <a:r>
              <a:rPr lang="en-US" sz="1600" b="0" dirty="0"/>
              <a:t>order to receive RTS/DMG CTS, SISO reception shall be maintained in an MIMO </a:t>
            </a:r>
            <a:r>
              <a:rPr lang="en-US" sz="1600" b="0" dirty="0" smtClean="0"/>
              <a:t>TXOP</a:t>
            </a:r>
            <a:endParaRPr lang="en-US" sz="1600" b="0" dirty="0"/>
          </a:p>
          <a:p>
            <a:pPr>
              <a:buFont typeface="Arial" panose="020B0604020202020204" pitchFamily="34" charset="0"/>
              <a:buChar char="•"/>
            </a:pPr>
            <a:r>
              <a:rPr lang="en-US" sz="1800" dirty="0"/>
              <a:t>RTS/DMG CTS carries MIMO channel availability </a:t>
            </a:r>
            <a:r>
              <a:rPr lang="en-US" sz="1800" dirty="0" smtClean="0"/>
              <a:t>information</a:t>
            </a:r>
          </a:p>
          <a:p>
            <a:pPr lvl="1">
              <a:buFont typeface="Arial" panose="020B0604020202020204" pitchFamily="34" charset="0"/>
              <a:buChar char="•"/>
            </a:pPr>
            <a:r>
              <a:rPr lang="en-US" sz="1600" b="0" dirty="0"/>
              <a:t>MIMO channel sensing (physical and/or virtual) shall be done before sending RTS/DMG CTS</a:t>
            </a:r>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smtClean="0"/>
          </a:p>
          <a:p>
            <a:pPr>
              <a:buFont typeface="Arial" panose="020B0604020202020204" pitchFamily="34" charset="0"/>
              <a:buChar char="•"/>
            </a:pPr>
            <a:endParaRPr lang="en-US" sz="1600" dirty="0" smtClean="0"/>
          </a:p>
          <a:p>
            <a:pPr>
              <a:buFont typeface="Arial" panose="020B0604020202020204" pitchFamily="34" charset="0"/>
              <a:buChar char="•"/>
            </a:pPr>
            <a:r>
              <a:rPr lang="en-US" sz="1800" dirty="0" smtClean="0"/>
              <a:t>MIMO </a:t>
            </a:r>
            <a:r>
              <a:rPr lang="en-US" sz="1800" dirty="0"/>
              <a:t>channel sensing may take long. When MIMO channel sensing is ongoing, STA with SISO reception capability can still receive frames from other STAs.</a:t>
            </a:r>
          </a:p>
          <a:p>
            <a:pPr>
              <a:buFont typeface="Arial" panose="020B0604020202020204" pitchFamily="34" charset="0"/>
              <a:buChar char="•"/>
            </a:pPr>
            <a:endParaRPr lang="en-US" sz="1600" b="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b="0" dirty="0" smtClean="0"/>
          </a:p>
          <a:p>
            <a:pPr lvl="1">
              <a:buFont typeface="Arial" panose="020B0604020202020204" pitchFamily="34" charset="0"/>
              <a:buChar char="•"/>
            </a:pPr>
            <a:endParaRPr lang="en-US" sz="1600" dirty="0"/>
          </a:p>
          <a:p>
            <a:pPr lvl="1">
              <a:buFont typeface="Arial" panose="020B0604020202020204" pitchFamily="34" charset="0"/>
              <a:buChar char="•"/>
            </a:pPr>
            <a:endParaRPr lang="en-US" sz="1600" b="0" dirty="0" smtClean="0"/>
          </a:p>
          <a:p>
            <a:pPr lvl="1">
              <a:buFont typeface="Arial" panose="020B0604020202020204" pitchFamily="34" charset="0"/>
              <a:buChar char="•"/>
            </a:pPr>
            <a:endParaRPr lang="en-US" sz="1600" dirty="0"/>
          </a:p>
          <a:p>
            <a:pPr lvl="1">
              <a:buFont typeface="Arial" panose="020B0604020202020204" pitchFamily="34" charset="0"/>
              <a:buChar char="•"/>
            </a:pPr>
            <a:endParaRPr lang="en-US" sz="1600" b="0" dirty="0" smtClean="0"/>
          </a:p>
          <a:p>
            <a:pPr marL="457200" lvl="1" indent="0"/>
            <a:endParaRPr lang="en-US" sz="1600" dirty="0" smtClean="0"/>
          </a:p>
          <a:p>
            <a:pPr marL="457200" lvl="1" indent="0"/>
            <a:endParaRPr lang="en-US" sz="16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pic>
        <p:nvPicPr>
          <p:cNvPr id="8" name="table"/>
          <p:cNvPicPr>
            <a:picLocks noChangeAspect="1"/>
          </p:cNvPicPr>
          <p:nvPr/>
        </p:nvPicPr>
        <p:blipFill>
          <a:blip r:embed="rId2"/>
          <a:stretch>
            <a:fillRect/>
          </a:stretch>
        </p:blipFill>
        <p:spPr>
          <a:xfrm>
            <a:off x="2286000" y="3733800"/>
            <a:ext cx="4293176" cy="1903336"/>
          </a:xfrm>
          <a:prstGeom prst="rect">
            <a:avLst/>
          </a:prstGeom>
        </p:spPr>
      </p:pic>
    </p:spTree>
    <p:extLst>
      <p:ext uri="{BB962C8B-B14F-4D97-AF65-F5344CB8AC3E}">
        <p14:creationId xmlns:p14="http://schemas.microsoft.com/office/powerpoint/2010/main" val="1463708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for MIMO Channel </a:t>
            </a:r>
            <a:r>
              <a:rPr lang="en-US" dirty="0" smtClean="0"/>
              <a:t>Access (1/3)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In all cases, a device shall be able to receive SISO frames when MIMO channel access is pending. </a:t>
            </a:r>
            <a:endParaRPr lang="en-US" sz="2000" dirty="0" smtClean="0"/>
          </a:p>
          <a:p>
            <a:pPr lvl="1">
              <a:buFont typeface="Arial" panose="020B0604020202020204" pitchFamily="34" charset="0"/>
              <a:buChar char="•"/>
            </a:pPr>
            <a:r>
              <a:rPr lang="en-US" sz="1600" b="0" dirty="0" smtClean="0"/>
              <a:t>current </a:t>
            </a:r>
            <a:r>
              <a:rPr lang="en-US" sz="1600" b="0" dirty="0"/>
              <a:t>preamble detection, NAV, and </a:t>
            </a:r>
            <a:r>
              <a:rPr lang="en-US" sz="1600" b="0" dirty="0" err="1"/>
              <a:t>backoff</a:t>
            </a:r>
            <a:r>
              <a:rPr lang="en-US" sz="1600" b="0" dirty="0"/>
              <a:t> timer remains the </a:t>
            </a:r>
            <a:r>
              <a:rPr lang="en-US" sz="1600" b="0" dirty="0" smtClean="0"/>
              <a:t>same</a:t>
            </a:r>
            <a:endParaRPr lang="en-US" sz="1600" dirty="0" smtClean="0"/>
          </a:p>
          <a:p>
            <a:pPr lvl="1">
              <a:buFont typeface="Arial" panose="020B0604020202020204" pitchFamily="34" charset="0"/>
              <a:buChar char="•"/>
            </a:pPr>
            <a:r>
              <a:rPr lang="en-US" sz="1600" b="0" dirty="0" smtClean="0"/>
              <a:t>when </a:t>
            </a:r>
            <a:r>
              <a:rPr lang="en-US" sz="1600" b="0" dirty="0" err="1"/>
              <a:t>backoff</a:t>
            </a:r>
            <a:r>
              <a:rPr lang="en-US" sz="1600" b="0" dirty="0"/>
              <a:t> timer reaches 0, SISO channel access is allowed</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959848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for MIMO Channel Access </a:t>
            </a:r>
            <a:r>
              <a:rPr lang="en-US" dirty="0" smtClean="0"/>
              <a:t>(2/3</a:t>
            </a:r>
            <a:r>
              <a:rPr lang="en-US" dirty="0"/>
              <a: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600" dirty="0"/>
              <a:t>Option </a:t>
            </a:r>
            <a:r>
              <a:rPr lang="en-US" sz="1600" dirty="0" smtClean="0"/>
              <a:t>1</a:t>
            </a:r>
          </a:p>
          <a:p>
            <a:pPr lvl="1">
              <a:buFont typeface="Arial" panose="020B0604020202020204" pitchFamily="34" charset="0"/>
              <a:buChar char="•"/>
            </a:pPr>
            <a:r>
              <a:rPr lang="en-US" sz="1600" b="0" dirty="0" smtClean="0"/>
              <a:t>physical </a:t>
            </a:r>
            <a:r>
              <a:rPr lang="en-US" sz="1600" b="0" dirty="0"/>
              <a:t>carrier sensing and virtual carrier sensing shall be maintained such that at least all the sectors that are used for MIMO communication are </a:t>
            </a:r>
            <a:r>
              <a:rPr lang="en-US" sz="1600" b="0" dirty="0" smtClean="0"/>
              <a:t>covered</a:t>
            </a:r>
          </a:p>
          <a:p>
            <a:pPr marL="285750" indent="-285750">
              <a:buFont typeface="Arial" panose="020B0604020202020204" pitchFamily="34" charset="0"/>
              <a:buChar char="•"/>
            </a:pPr>
            <a:r>
              <a:rPr lang="en-US" sz="1600" dirty="0" smtClean="0"/>
              <a:t>Alternative 1</a:t>
            </a:r>
          </a:p>
          <a:p>
            <a:pPr marL="685800" lvl="1">
              <a:buFont typeface="Arial" panose="020B0604020202020204" pitchFamily="34" charset="0"/>
              <a:buChar char="•"/>
            </a:pPr>
            <a:r>
              <a:rPr lang="en-US" sz="1600" b="0" dirty="0" smtClean="0"/>
              <a:t>create </a:t>
            </a:r>
            <a:r>
              <a:rPr lang="en-US" sz="1600" b="0" dirty="0"/>
              <a:t>a </a:t>
            </a:r>
            <a:r>
              <a:rPr lang="en-US" sz="1600" b="0" dirty="0" smtClean="0"/>
              <a:t>new </a:t>
            </a:r>
            <a:r>
              <a:rPr lang="en-US" sz="1600" b="0" dirty="0"/>
              <a:t>MIMO </a:t>
            </a:r>
            <a:r>
              <a:rPr lang="en-US" sz="1600" b="0" dirty="0" err="1"/>
              <a:t>backoff</a:t>
            </a:r>
            <a:r>
              <a:rPr lang="en-US" sz="1600" b="0" dirty="0"/>
              <a:t> </a:t>
            </a:r>
            <a:r>
              <a:rPr lang="en-US" sz="1600" b="0" dirty="0" smtClean="0"/>
              <a:t>timer</a:t>
            </a:r>
          </a:p>
          <a:p>
            <a:pPr marL="685800" lvl="1">
              <a:buFont typeface="Arial" panose="020B0604020202020204" pitchFamily="34" charset="0"/>
              <a:buChar char="•"/>
            </a:pPr>
            <a:r>
              <a:rPr lang="en-US" sz="1600" b="0" dirty="0" smtClean="0"/>
              <a:t>MIMO </a:t>
            </a:r>
            <a:r>
              <a:rPr lang="en-US" sz="1600" b="0" dirty="0" err="1"/>
              <a:t>backoff</a:t>
            </a:r>
            <a:r>
              <a:rPr lang="en-US" sz="1600" b="0" dirty="0"/>
              <a:t> timer decreases when all the MIMO sectors have channel </a:t>
            </a:r>
            <a:r>
              <a:rPr lang="en-US" sz="1600" b="0" dirty="0" smtClean="0"/>
              <a:t>clear</a:t>
            </a:r>
            <a:endParaRPr lang="en-US" sz="1600" dirty="0" smtClean="0"/>
          </a:p>
          <a:p>
            <a:pPr marL="685800" lvl="1">
              <a:buFont typeface="Arial" panose="020B0604020202020204" pitchFamily="34" charset="0"/>
              <a:buChar char="•"/>
            </a:pPr>
            <a:r>
              <a:rPr lang="en-US" sz="1600" b="0" dirty="0" smtClean="0"/>
              <a:t>MIMO </a:t>
            </a:r>
            <a:r>
              <a:rPr lang="en-US" sz="1600" b="0" dirty="0" err="1"/>
              <a:t>backoff</a:t>
            </a:r>
            <a:r>
              <a:rPr lang="en-US" sz="1600" b="0" dirty="0"/>
              <a:t> timer freezes when not all the MIMO sectors have channel </a:t>
            </a:r>
            <a:r>
              <a:rPr lang="en-US" sz="1600" b="0" dirty="0" smtClean="0"/>
              <a:t>clear</a:t>
            </a:r>
            <a:endParaRPr lang="en-US" sz="1600" dirty="0" smtClean="0"/>
          </a:p>
          <a:p>
            <a:pPr marL="685800" lvl="1">
              <a:buFont typeface="Arial" panose="020B0604020202020204" pitchFamily="34" charset="0"/>
              <a:buChar char="•"/>
            </a:pPr>
            <a:r>
              <a:rPr lang="en-US" sz="1600" b="0" dirty="0" smtClean="0"/>
              <a:t>MIMO </a:t>
            </a:r>
            <a:r>
              <a:rPr lang="en-US" sz="1600" b="0" dirty="0"/>
              <a:t>channel access is allowed when MIMO </a:t>
            </a:r>
            <a:r>
              <a:rPr lang="en-US" sz="1600" b="0" dirty="0" err="1"/>
              <a:t>backoff</a:t>
            </a:r>
            <a:r>
              <a:rPr lang="en-US" sz="1600" b="0" dirty="0"/>
              <a:t> timer reaches 0 </a:t>
            </a:r>
            <a:endParaRPr lang="en-US" sz="1600" b="0" dirty="0" smtClean="0"/>
          </a:p>
          <a:p>
            <a:pPr>
              <a:buFont typeface="Arial" panose="020B0604020202020204" pitchFamily="34" charset="0"/>
              <a:buChar char="•"/>
            </a:pPr>
            <a:r>
              <a:rPr lang="en-US" sz="1600" dirty="0" smtClean="0"/>
              <a:t>Alternative 2</a:t>
            </a:r>
            <a:endParaRPr lang="en-US" sz="1600" b="0" dirty="0" smtClean="0"/>
          </a:p>
          <a:p>
            <a:pPr lvl="1">
              <a:buFont typeface="Arial" panose="020B0604020202020204" pitchFamily="34" charset="0"/>
              <a:buChar char="•"/>
            </a:pPr>
            <a:r>
              <a:rPr lang="en-US" sz="1600" b="0" dirty="0" smtClean="0"/>
              <a:t>one </a:t>
            </a:r>
            <a:r>
              <a:rPr lang="en-US" sz="1600" b="0" dirty="0"/>
              <a:t>or more </a:t>
            </a:r>
            <a:r>
              <a:rPr lang="en-US" sz="1600" b="0" dirty="0" err="1"/>
              <a:t>backoff</a:t>
            </a:r>
            <a:r>
              <a:rPr lang="en-US" sz="1600" b="0" dirty="0"/>
              <a:t> timer may be used for MIMO channel </a:t>
            </a:r>
            <a:r>
              <a:rPr lang="en-US" sz="1600" b="0" dirty="0" smtClean="0"/>
              <a:t>access</a:t>
            </a:r>
            <a:endParaRPr lang="en-US" sz="1600" dirty="0" smtClean="0"/>
          </a:p>
          <a:p>
            <a:pPr lvl="1">
              <a:buFont typeface="Arial" panose="020B0604020202020204" pitchFamily="34" charset="0"/>
              <a:buChar char="•"/>
            </a:pPr>
            <a:r>
              <a:rPr lang="en-US" sz="1600" b="0" dirty="0" smtClean="0"/>
              <a:t>each </a:t>
            </a:r>
            <a:r>
              <a:rPr lang="en-US" sz="1600" b="0" dirty="0" err="1"/>
              <a:t>backoff</a:t>
            </a:r>
            <a:r>
              <a:rPr lang="en-US" sz="1600" b="0" dirty="0"/>
              <a:t> timer decreases when the associated physical carrier sensing and virtual    carrier sensing shows channel clear, and remains the same when the channel is </a:t>
            </a:r>
            <a:r>
              <a:rPr lang="en-US" sz="1600" b="0" dirty="0" smtClean="0"/>
              <a:t>busy</a:t>
            </a:r>
            <a:endParaRPr lang="en-US" sz="1600" dirty="0" smtClean="0"/>
          </a:p>
          <a:p>
            <a:pPr lvl="1">
              <a:buFont typeface="Arial" panose="020B0604020202020204" pitchFamily="34" charset="0"/>
              <a:buChar char="•"/>
            </a:pPr>
            <a:r>
              <a:rPr lang="en-US" sz="1600" b="0" dirty="0" smtClean="0"/>
              <a:t>MIMO </a:t>
            </a:r>
            <a:r>
              <a:rPr lang="en-US" sz="1600" b="0" dirty="0"/>
              <a:t>channel access is allowed when at least one </a:t>
            </a:r>
            <a:r>
              <a:rPr lang="en-US" sz="1600" b="0" dirty="0" err="1"/>
              <a:t>backoff</a:t>
            </a:r>
            <a:r>
              <a:rPr lang="en-US" sz="1600" b="0" dirty="0"/>
              <a:t> timer reaches 0 and all the  rest of the </a:t>
            </a:r>
            <a:r>
              <a:rPr lang="en-US" sz="1600" b="0" dirty="0" err="1"/>
              <a:t>backoff</a:t>
            </a:r>
            <a:r>
              <a:rPr lang="en-US" sz="1600" b="0" dirty="0"/>
              <a:t> timers are not suspended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7393429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 for MIMO Channel </a:t>
            </a:r>
            <a:r>
              <a:rPr lang="en-US" dirty="0" smtClean="0"/>
              <a:t>Access (3/3</a:t>
            </a:r>
            <a:r>
              <a:rPr lang="en-US" dirty="0"/>
              <a:t>)</a:t>
            </a:r>
          </a:p>
        </p:txBody>
      </p:sp>
      <p:sp>
        <p:nvSpPr>
          <p:cNvPr id="3" name="Content Placeholder 2"/>
          <p:cNvSpPr>
            <a:spLocks noGrp="1"/>
          </p:cNvSpPr>
          <p:nvPr>
            <p:ph idx="1"/>
          </p:nvPr>
        </p:nvSpPr>
        <p:spPr/>
        <p:txBody>
          <a:bodyPr/>
          <a:lstStyle/>
          <a:p>
            <a:pPr marL="285750" indent="-285750">
              <a:buFont typeface="Arial" panose="020B0604020202020204" pitchFamily="34" charset="0"/>
              <a:buChar char="•"/>
            </a:pPr>
            <a:r>
              <a:rPr lang="en-US" sz="1600" dirty="0" smtClean="0"/>
              <a:t>Option 2</a:t>
            </a:r>
          </a:p>
          <a:p>
            <a:pPr marL="685800" lvl="1">
              <a:buFont typeface="Arial" panose="020B0604020202020204" pitchFamily="34" charset="0"/>
              <a:buChar char="•"/>
            </a:pPr>
            <a:r>
              <a:rPr lang="en-US" sz="1600" b="0" dirty="0" smtClean="0"/>
              <a:t>at </a:t>
            </a:r>
            <a:r>
              <a:rPr lang="en-US" sz="1600" b="0" dirty="0"/>
              <a:t>least CCA of energy detection shall be maintained such that at least all the sectors that are used for MIMO communication are </a:t>
            </a:r>
            <a:r>
              <a:rPr lang="en-US" sz="1600" b="0" dirty="0" smtClean="0"/>
              <a:t>covered</a:t>
            </a:r>
            <a:endParaRPr lang="en-US" sz="1600" dirty="0" smtClean="0"/>
          </a:p>
          <a:p>
            <a:pPr marL="685800" lvl="1">
              <a:buFont typeface="Arial" panose="020B0604020202020204" pitchFamily="34" charset="0"/>
              <a:buChar char="•"/>
            </a:pPr>
            <a:r>
              <a:rPr lang="en-US" sz="1600" b="0" dirty="0" smtClean="0"/>
              <a:t>when </a:t>
            </a:r>
            <a:r>
              <a:rPr lang="en-US" sz="1600" b="0" dirty="0" err="1"/>
              <a:t>backoff</a:t>
            </a:r>
            <a:r>
              <a:rPr lang="en-US" sz="1600" b="0" dirty="0"/>
              <a:t> timer reaches 0, and all the sectors that are used for MIMO communication have CCA clear for PIFS, MIMO channel access is allowed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Cheng Chen, Intel</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001869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1186</TotalTime>
  <Words>862</Words>
  <Application>Microsoft Office PowerPoint</Application>
  <PresentationFormat>On-screen Show (4:3)</PresentationFormat>
  <Paragraphs>132</Paragraphs>
  <Slides>13</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 Unicode MS</vt:lpstr>
      <vt:lpstr>MS Gothic</vt:lpstr>
      <vt:lpstr>Arial</vt:lpstr>
      <vt:lpstr>Times New Roman</vt:lpstr>
      <vt:lpstr>Office Theme</vt:lpstr>
      <vt:lpstr>Document</vt:lpstr>
      <vt:lpstr>MIMO Channel Access for 11ay</vt:lpstr>
      <vt:lpstr>Abstract</vt:lpstr>
      <vt:lpstr>What is currently defined in 11ay draft 0.3</vt:lpstr>
      <vt:lpstr>What is currently defined in 11ad</vt:lpstr>
      <vt:lpstr>Assumptions</vt:lpstr>
      <vt:lpstr>Consideration on SISO Reception</vt:lpstr>
      <vt:lpstr>Solution for MIMO Channel Access (1/3)</vt:lpstr>
      <vt:lpstr>Solution for MIMO Channel Access (2/3)</vt:lpstr>
      <vt:lpstr>Solution for MIMO Channel Access (3/3)</vt:lpstr>
      <vt:lpstr>Comparison of Option 1 and Option 2</vt:lpstr>
      <vt:lpstr>Conclusions and Recommendation</vt:lpstr>
      <vt:lpstr>Straw Poll</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MIMO Channel Access for 11ay</dc:title>
  <dc:creator>Chen, Cheng</dc:creator>
  <cp:lastModifiedBy>Chen, Cheng</cp:lastModifiedBy>
  <cp:revision>23</cp:revision>
  <cp:lastPrinted>2017-03-28T21:10:39Z</cp:lastPrinted>
  <dcterms:created xsi:type="dcterms:W3CDTF">2017-03-20T21:54:59Z</dcterms:created>
  <dcterms:modified xsi:type="dcterms:W3CDTF">2017-03-29T17:17:19Z</dcterms:modified>
</cp:coreProperties>
</file>