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79" r:id="rId4"/>
    <p:sldId id="286" r:id="rId5"/>
    <p:sldId id="287" r:id="rId6"/>
    <p:sldId id="288" r:id="rId7"/>
    <p:sldId id="285" r:id="rId8"/>
    <p:sldId id="28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802.11-17/0486r0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6326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Liaison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HP Enterprise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8/dcn/17/18-17-0049-00-0000-ised-5150-5250-mhz-consulta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7/18-17-0039-02-0000-proposed-ieee-802-response-to-canada-ised-consultation.docx%20as%20the%20IEEE%20802.1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2017</a:t>
            </a:r>
            <a:endParaRPr lang="en-US"/>
          </a:p>
        </p:txBody>
      </p:sp>
      <p:sp>
        <p:nvSpPr>
          <p:cNvPr id="1028" name="Footer Placeholder 4"/>
          <p:cNvSpPr>
            <a:spLocks noGrp="1"/>
          </p:cNvSpPr>
          <p:nvPr>
            <p:ph type="ftr" sz="quarter" idx="11"/>
          </p:nvPr>
        </p:nvSpPr>
        <p:spPr/>
        <p:txBody>
          <a:bodyPr/>
          <a:lstStyle/>
          <a:p>
            <a:pPr>
              <a:defRPr/>
            </a:pPr>
            <a:r>
              <a:rPr lang="en-US" smtClean="0"/>
              <a:t>Rich Kennedy, HP Enterprise</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a:latin typeface="Times New Roman" charset="0"/>
              </a:rPr>
              <a:t>RR-TAG (802.18) </a:t>
            </a:r>
            <a:r>
              <a:rPr lang="en-US" sz="2800" dirty="0" smtClean="0">
                <a:latin typeface="Times New Roman" charset="0"/>
              </a:rPr>
              <a:t>Liaison Topic</a:t>
            </a:r>
            <a:br>
              <a:rPr lang="en-US" sz="2800" dirty="0" smtClean="0">
                <a:latin typeface="Times New Roman" charset="0"/>
              </a:rPr>
            </a:br>
            <a:r>
              <a:rPr lang="en-US" sz="2800" dirty="0" smtClean="0">
                <a:latin typeface="Times New Roman" charset="0"/>
              </a:rPr>
              <a:t>for 802.11 WG review</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2017-03-15</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1757464555"/>
              </p:ext>
            </p:extLst>
          </p:nvPr>
        </p:nvGraphicFramePr>
        <p:xfrm>
          <a:off x="495300" y="3136900"/>
          <a:ext cx="7912100" cy="2374900"/>
        </p:xfrm>
        <a:graphic>
          <a:graphicData uri="http://schemas.openxmlformats.org/presentationml/2006/ole">
            <mc:AlternateContent xmlns:mc="http://schemas.openxmlformats.org/markup-compatibility/2006">
              <mc:Choice xmlns:v="urn:schemas-microsoft-com:vml" Requires="v">
                <p:oleObj spid="_x0000_s27701" name="Document" r:id="rId4" imgW="8360368" imgH="2521810" progId="Word.Document.8">
                  <p:embed/>
                </p:oleObj>
              </mc:Choice>
              <mc:Fallback>
                <p:oleObj name="Document" r:id="rId4" imgW="8360368" imgH="2521810" progId="Word.Document.8">
                  <p:embed/>
                  <p:pic>
                    <p:nvPicPr>
                      <p:cNvPr id="0" name="Object 11"/>
                      <p:cNvPicPr>
                        <a:picLocks noChangeAspect="1" noChangeArrowheads="1"/>
                      </p:cNvPicPr>
                      <p:nvPr/>
                    </p:nvPicPr>
                    <p:blipFill>
                      <a:blip r:embed="rId5"/>
                      <a:srcRect/>
                      <a:stretch>
                        <a:fillRect/>
                      </a:stretch>
                    </p:blipFill>
                    <p:spPr bwMode="auto">
                      <a:xfrm>
                        <a:off x="495300" y="3136900"/>
                        <a:ext cx="7912100" cy="2374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a:latin typeface="Times New Roman" charset="0"/>
              </a:rPr>
              <a:t>Overview</a:t>
            </a: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a:t>
            </a:r>
            <a:r>
              <a:rPr lang="en-US" b="0" dirty="0" smtClean="0">
                <a:latin typeface="Times New Roman" charset="0"/>
              </a:rPr>
              <a:t>presents an IEEE </a:t>
            </a:r>
            <a:r>
              <a:rPr lang="en-US" b="0" dirty="0">
                <a:latin typeface="Times New Roman" charset="0"/>
              </a:rPr>
              <a:t>802.18 Radio Regulatory Technical Advisory Group (RR-TAG) </a:t>
            </a:r>
            <a:r>
              <a:rPr lang="en-US" b="0" dirty="0" smtClean="0">
                <a:latin typeface="Times New Roman" charset="0"/>
              </a:rPr>
              <a:t>consultation response that impacts 802.11 operation in the 5150-5250 MHz band in Canada.</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970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March 2017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Innovation, Science and Economic Development, Canada   </a:t>
            </a:r>
          </a:p>
          <a:p>
            <a:pPr>
              <a:buFont typeface="Arial" panose="020B0604020202020204" pitchFamily="34" charset="0"/>
              <a:buChar char="•"/>
            </a:pPr>
            <a:r>
              <a:rPr lang="en-US" sz="2000" dirty="0" smtClean="0">
                <a:hlinkClick r:id="rId2"/>
              </a:rPr>
              <a:t>https</a:t>
            </a:r>
            <a:r>
              <a:rPr lang="en-US" sz="2000" dirty="0">
                <a:hlinkClick r:id="rId2"/>
              </a:rPr>
              <a:t>://</a:t>
            </a:r>
            <a:r>
              <a:rPr lang="en-US" sz="2000" dirty="0" smtClean="0">
                <a:hlinkClick r:id="rId2"/>
              </a:rPr>
              <a:t>mentor.ieee.org/802.18/dcn/17/18-17-0049-00-0000-ised-5150-5250-mhz-consultation.pdf</a:t>
            </a:r>
            <a:r>
              <a:rPr lang="en-US" sz="2000" dirty="0" smtClean="0"/>
              <a:t>   </a:t>
            </a:r>
            <a:r>
              <a:rPr lang="en-US" sz="2000" dirty="0"/>
              <a:t> </a:t>
            </a:r>
          </a:p>
          <a:p>
            <a:pPr>
              <a:buFont typeface="Arial" panose="020B0604020202020204" pitchFamily="34" charset="0"/>
              <a:buChar char="•"/>
            </a:pPr>
            <a:r>
              <a:rPr lang="en-US" sz="2000" dirty="0"/>
              <a:t>Comments due </a:t>
            </a:r>
            <a:r>
              <a:rPr lang="en-US" sz="2000" dirty="0">
                <a:solidFill>
                  <a:srgbClr val="FF0000"/>
                </a:solidFill>
              </a:rPr>
              <a:t>March 29, 2017</a:t>
            </a:r>
          </a:p>
          <a:p>
            <a:pPr>
              <a:buFont typeface="Arial" panose="020B0604020202020204" pitchFamily="34" charset="0"/>
              <a:buChar char="•"/>
            </a:pPr>
            <a:r>
              <a:rPr lang="en-US" sz="2000" dirty="0" smtClean="0"/>
              <a:t>Whether </a:t>
            </a:r>
            <a:r>
              <a:rPr lang="en-US" sz="2000" dirty="0"/>
              <a:t>to modify the current technical and policy framework for radio local area network (RLAN) devices operating in the 5150-5250 MHz frequency </a:t>
            </a:r>
            <a:r>
              <a:rPr lang="en-US" sz="2000" dirty="0" smtClean="0"/>
              <a:t>band now, or wait for the results in WRC-19</a:t>
            </a:r>
            <a:endParaRPr lang="en-US" sz="2000" dirty="0"/>
          </a:p>
          <a:p>
            <a:pPr>
              <a:buFont typeface="Arial" panose="020B0604020202020204" pitchFamily="34" charset="0"/>
              <a:buChar char="•"/>
            </a:pPr>
            <a:r>
              <a:rPr lang="en-US" sz="2000" dirty="0" smtClean="0"/>
              <a:t>Harmonizing with the US changes from 2013</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3892911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Questions</a:t>
            </a:r>
            <a:endParaRPr lang="en-US" dirty="0"/>
          </a:p>
        </p:txBody>
      </p:sp>
      <p:sp>
        <p:nvSpPr>
          <p:cNvPr id="3" name="Content Placeholder 2"/>
          <p:cNvSpPr>
            <a:spLocks noGrp="1"/>
          </p:cNvSpPr>
          <p:nvPr>
            <p:ph idx="1"/>
          </p:nvPr>
        </p:nvSpPr>
        <p:spPr>
          <a:xfrm>
            <a:off x="685800" y="1676400"/>
            <a:ext cx="7770813" cy="4418013"/>
          </a:xfrm>
        </p:spPr>
        <p:txBody>
          <a:bodyPr/>
          <a:lstStyle/>
          <a:p>
            <a:pPr marL="0" indent="0">
              <a:buNone/>
            </a:pPr>
            <a:r>
              <a:rPr lang="en-US" sz="1800" dirty="0"/>
              <a:t>The Department is seeking comments on the following points: </a:t>
            </a:r>
            <a:endParaRPr lang="en-US" sz="1800" dirty="0" smtClean="0"/>
          </a:p>
          <a:p>
            <a:pPr marL="457200" indent="-457200">
              <a:buAutoNum type="alphaUcPeriod"/>
            </a:pPr>
            <a:r>
              <a:rPr lang="en-US" sz="1800" dirty="0" smtClean="0"/>
              <a:t>the </a:t>
            </a:r>
            <a:r>
              <a:rPr lang="en-US" sz="1800" dirty="0"/>
              <a:t>demand for and benefit, if any, of allowing HPODs in the 5150-5250 MHz frequency band </a:t>
            </a:r>
            <a:r>
              <a:rPr lang="en-US" sz="1800" dirty="0" smtClean="0"/>
              <a:t>before </a:t>
            </a:r>
            <a:r>
              <a:rPr lang="en-US" sz="1800" dirty="0"/>
              <a:t>WRC-19</a:t>
            </a:r>
            <a:r>
              <a:rPr lang="en-US" sz="1800" dirty="0" smtClean="0"/>
              <a:t>.</a:t>
            </a:r>
          </a:p>
          <a:p>
            <a:pPr marL="457200" indent="-457200">
              <a:buAutoNum type="alphaUcPeriod"/>
            </a:pPr>
            <a:r>
              <a:rPr lang="en-US" sz="1800" dirty="0" smtClean="0"/>
              <a:t>the </a:t>
            </a:r>
            <a:r>
              <a:rPr lang="en-US" sz="1800" dirty="0"/>
              <a:t>potential impacts on domestic and foreign satellite systems in the 5150-5250 MHz frequency band of authorizing HPODs use prior to WRC-19 on the basis of a maximum </a:t>
            </a:r>
            <a:r>
              <a:rPr lang="en-US" sz="1800" dirty="0" err="1"/>
              <a:t>e.i.r.p</a:t>
            </a:r>
            <a:r>
              <a:rPr lang="en-US" sz="1800" dirty="0"/>
              <a:t>. of 4 W. Requirements for an elevation mask towards satellites and an exclusion zone of 25 km around receiving earth stations to protect all satellite systems would likely also apply</a:t>
            </a:r>
            <a:r>
              <a:rPr lang="en-US" sz="1800" dirty="0" smtClean="0"/>
              <a:t>.</a:t>
            </a:r>
          </a:p>
          <a:p>
            <a:pPr marL="457200" indent="-457200">
              <a:buAutoNum type="alphaUcPeriod"/>
            </a:pPr>
            <a:r>
              <a:rPr lang="en-US" sz="1800" dirty="0"/>
              <a:t>should the Department proceed to authorize HPODs use prior to WRC-19, what regulatory approach would best ensure a balance of timely deployment and the protection of other existing and future services in the 5150-5250 MHz frequency band? Also, indicate any and all considerations that should be given to equipment standards, technical requirements, eligibility criteria and/or conditions of </a:t>
            </a:r>
            <a:r>
              <a:rPr lang="en-US" sz="1800" dirty="0" err="1"/>
              <a:t>licence</a:t>
            </a:r>
            <a:r>
              <a:rPr lang="en-US" sz="1800" dirty="0"/>
              <a:t> depending on the relevant approach.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February 2017</a:t>
            </a:r>
            <a:endParaRPr lang="en-GB" dirty="0"/>
          </a:p>
        </p:txBody>
      </p:sp>
    </p:spTree>
    <p:extLst>
      <p:ext uri="{BB962C8B-B14F-4D97-AF65-F5344CB8AC3E}">
        <p14:creationId xmlns:p14="http://schemas.microsoft.com/office/powerpoint/2010/main" val="360738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Response</a:t>
            </a:r>
            <a:endParaRPr lang="en-US" dirty="0"/>
          </a:p>
        </p:txBody>
      </p:sp>
      <p:sp>
        <p:nvSpPr>
          <p:cNvPr id="3" name="Content Placeholder 2"/>
          <p:cNvSpPr>
            <a:spLocks noGrp="1"/>
          </p:cNvSpPr>
          <p:nvPr>
            <p:ph idx="1"/>
          </p:nvPr>
        </p:nvSpPr>
        <p:spPr/>
        <p:txBody>
          <a:bodyPr/>
          <a:lstStyle/>
          <a:p>
            <a:r>
              <a:rPr lang="en-US" sz="2000" dirty="0" smtClean="0"/>
              <a:t>A. Demand for more Wi-Fi spectrum, and devices already approved in the US during the last three years, make this an important revision to ISED rules now</a:t>
            </a:r>
          </a:p>
          <a:p>
            <a:r>
              <a:rPr lang="en-US" sz="2000" dirty="0" smtClean="0"/>
              <a:t>B. With more than 50,000 devices certified and in operation in the US under these rules, which have created no interference into satellite system similar and identical to those in Canada, there is proof that they can safely be deployed</a:t>
            </a:r>
          </a:p>
          <a:p>
            <a:r>
              <a:rPr lang="en-US" sz="2000" dirty="0" smtClean="0"/>
              <a:t>C. We see great benefit to Canadian citizens and businesses in adopting the US rules in this band, but believe the 25 km exclusion zone for the one Earth station is larger than necessary to protect it</a:t>
            </a:r>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5</a:t>
            </a:fld>
            <a:endParaRPr lang="en-US"/>
          </a:p>
        </p:txBody>
      </p:sp>
    </p:spTree>
    <p:extLst>
      <p:ext uri="{BB962C8B-B14F-4D97-AF65-F5344CB8AC3E}">
        <p14:creationId xmlns:p14="http://schemas.microsoft.com/office/powerpoint/2010/main" val="3100374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a:t>
            </a:r>
            <a:r>
              <a:rPr lang="en-US" sz="2000" dirty="0"/>
              <a:t>document </a:t>
            </a:r>
            <a:r>
              <a:rPr lang="en-US" sz="2000" dirty="0">
                <a:hlinkClick r:id="rId2"/>
              </a:rPr>
              <a:t>https://</a:t>
            </a:r>
            <a:r>
              <a:rPr lang="en-US" sz="2000" dirty="0" smtClean="0">
                <a:hlinkClick r:id="rId2"/>
              </a:rPr>
              <a:t>mentor.ieee.org/802.18/dcn/17/18-17-0039-02-0000-proposed-ieee-802-response-to-canada-ised-consultation.docx</a:t>
            </a:r>
            <a:r>
              <a:rPr lang="en-US" sz="2000" dirty="0" smtClean="0"/>
              <a:t>  as the IEEE 802.11 input for the ISED 5150-5250 MHz consultation, and forward to 802.18 for final editing and submittal to the 802 EC for their approval and submittal to ISED on or before March 29, 2017.</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Moved: </a:t>
            </a:r>
          </a:p>
          <a:p>
            <a:pPr>
              <a:buFont typeface="Arial" panose="020B0604020202020204" pitchFamily="34" charset="0"/>
              <a:buChar char="•"/>
            </a:pPr>
            <a:r>
              <a:rPr lang="en-US" sz="2000" dirty="0"/>
              <a:t>Seconded: </a:t>
            </a:r>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180344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7</a:t>
            </a:fld>
            <a:endParaRPr lang="en-US"/>
          </a:p>
        </p:txBody>
      </p:sp>
    </p:spTree>
    <p:extLst>
      <p:ext uri="{BB962C8B-B14F-4D97-AF65-F5344CB8AC3E}">
        <p14:creationId xmlns:p14="http://schemas.microsoft.com/office/powerpoint/2010/main" val="19457674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37788</TotalTime>
  <Words>467</Words>
  <Application>Microsoft Office PowerPoint</Application>
  <PresentationFormat>On-screen Show (4:3)</PresentationFormat>
  <Paragraphs>53</Paragraphs>
  <Slides>7</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4" baseType="lpstr">
      <vt:lpstr>MS PGothic</vt:lpstr>
      <vt:lpstr>Arial</vt:lpstr>
      <vt:lpstr>Calibri</vt:lpstr>
      <vt:lpstr>Times New Roman</vt:lpstr>
      <vt:lpstr>802-11-Submission</vt:lpstr>
      <vt:lpstr>Custom Design</vt:lpstr>
      <vt:lpstr>Document</vt:lpstr>
      <vt:lpstr>RR-TAG (802.18) Liaison Topic for 802.11 WG review</vt:lpstr>
      <vt:lpstr>Overview</vt:lpstr>
      <vt:lpstr>ISED (Canada) Consultation</vt:lpstr>
      <vt:lpstr>ISED Questions</vt:lpstr>
      <vt:lpstr>The Response</vt:lpstr>
      <vt:lpstr>Motion</vt:lpstr>
      <vt:lpstr>Thank you</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Kennedy, Rich</cp:lastModifiedBy>
  <cp:revision>1239</cp:revision>
  <cp:lastPrinted>1998-02-10T13:28:06Z</cp:lastPrinted>
  <dcterms:created xsi:type="dcterms:W3CDTF">2009-04-21T18:18:19Z</dcterms:created>
  <dcterms:modified xsi:type="dcterms:W3CDTF">2017-03-14T23:55:43Z</dcterms:modified>
</cp:coreProperties>
</file>